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0"/>
  </p:notesMasterIdLst>
  <p:handoutMasterIdLst>
    <p:handoutMasterId r:id="rId51"/>
  </p:handoutMasterIdLst>
  <p:sldIdLst>
    <p:sldId id="261" r:id="rId2"/>
    <p:sldId id="257" r:id="rId3"/>
    <p:sldId id="258" r:id="rId4"/>
    <p:sldId id="259" r:id="rId5"/>
    <p:sldId id="264" r:id="rId6"/>
    <p:sldId id="315" r:id="rId7"/>
    <p:sldId id="312" r:id="rId8"/>
    <p:sldId id="313" r:id="rId9"/>
    <p:sldId id="314" r:id="rId10"/>
    <p:sldId id="328" r:id="rId11"/>
    <p:sldId id="324" r:id="rId12"/>
    <p:sldId id="263" r:id="rId13"/>
    <p:sldId id="262" r:id="rId14"/>
    <p:sldId id="265" r:id="rId15"/>
    <p:sldId id="266" r:id="rId16"/>
    <p:sldId id="268" r:id="rId17"/>
    <p:sldId id="269" r:id="rId18"/>
    <p:sldId id="271" r:id="rId19"/>
    <p:sldId id="272" r:id="rId20"/>
    <p:sldId id="273" r:id="rId21"/>
    <p:sldId id="274" r:id="rId22"/>
    <p:sldId id="275" r:id="rId23"/>
    <p:sldId id="276" r:id="rId24"/>
    <p:sldId id="320" r:id="rId25"/>
    <p:sldId id="277" r:id="rId26"/>
    <p:sldId id="278" r:id="rId27"/>
    <p:sldId id="279" r:id="rId28"/>
    <p:sldId id="280" r:id="rId29"/>
    <p:sldId id="281" r:id="rId30"/>
    <p:sldId id="321" r:id="rId31"/>
    <p:sldId id="316" r:id="rId32"/>
    <p:sldId id="282" r:id="rId33"/>
    <p:sldId id="283" r:id="rId34"/>
    <p:sldId id="285" r:id="rId35"/>
    <p:sldId id="286" r:id="rId36"/>
    <p:sldId id="322" r:id="rId37"/>
    <p:sldId id="317" r:id="rId38"/>
    <p:sldId id="289" r:id="rId39"/>
    <p:sldId id="291" r:id="rId40"/>
    <p:sldId id="318" r:id="rId41"/>
    <p:sldId id="326" r:id="rId42"/>
    <p:sldId id="292" r:id="rId43"/>
    <p:sldId id="293" r:id="rId44"/>
    <p:sldId id="294" r:id="rId45"/>
    <p:sldId id="295" r:id="rId46"/>
    <p:sldId id="327" r:id="rId47"/>
    <p:sldId id="309" r:id="rId48"/>
    <p:sldId id="300" r:id="rId49"/>
  </p:sldIdLst>
  <p:sldSz cx="12192000" cy="6858000"/>
  <p:notesSz cx="6797675" cy="9928225"/>
  <p:defaultTextStyle>
    <a:defPPr>
      <a:defRPr lang="pl-P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466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132" y="34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viewProps" Target="view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3" name="Symbol zastępczy daty 2"/>
          <p:cNvSpPr>
            <a:spLocks noGrp="1"/>
          </p:cNvSpPr>
          <p:nvPr>
            <p:ph type="dt" sz="quarter" idx="1"/>
          </p:nvPr>
        </p:nvSpPr>
        <p:spPr>
          <a:xfrm>
            <a:off x="3850444" y="0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0412563-6896-47A0-A2DC-BED573AC60A7}" type="datetimeFigureOut">
              <a:rPr lang="pl-PL" smtClean="0"/>
              <a:t>12.09.2023</a:t>
            </a:fld>
            <a:endParaRPr lang="pl-PL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2"/>
          </p:nvPr>
        </p:nvSpPr>
        <p:spPr>
          <a:xfrm>
            <a:off x="1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3"/>
          </p:nvPr>
        </p:nvSpPr>
        <p:spPr>
          <a:xfrm>
            <a:off x="3850444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A213B8E-9F31-4DA7-9D7F-29D51A7BC0D2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349981246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nagłówka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3" name="Symbol zastępczy daty 2"/>
          <p:cNvSpPr>
            <a:spLocks noGrp="1"/>
          </p:cNvSpPr>
          <p:nvPr>
            <p:ph type="dt" idx="1"/>
          </p:nvPr>
        </p:nvSpPr>
        <p:spPr>
          <a:xfrm>
            <a:off x="3850444" y="0"/>
            <a:ext cx="2945659" cy="49813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1A0D8D-4734-4834-A408-3BCC4DDD09AC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4" name="Symbol zastępczy obrazu slajdu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l-PL" dirty="0"/>
          </a:p>
        </p:txBody>
      </p:sp>
      <p:sp>
        <p:nvSpPr>
          <p:cNvPr id="5" name="Symbol zastępczy notatek 4"/>
          <p:cNvSpPr>
            <a:spLocks noGrp="1"/>
          </p:cNvSpPr>
          <p:nvPr>
            <p:ph type="body" sz="quarter" idx="3"/>
          </p:nvPr>
        </p:nvSpPr>
        <p:spPr>
          <a:xfrm>
            <a:off x="679768" y="4777958"/>
            <a:ext cx="5438140" cy="3909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4"/>
          </p:nvPr>
        </p:nvSpPr>
        <p:spPr>
          <a:xfrm>
            <a:off x="1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5"/>
          </p:nvPr>
        </p:nvSpPr>
        <p:spPr>
          <a:xfrm>
            <a:off x="3850444" y="9430092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1EB2B3-A2AF-401D-9040-29F3F4C5A8E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3472901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1000256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9073151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9635254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349230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87453910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9052586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1481842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7558506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2644067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49619287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322099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9951246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20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68634048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21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33915213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7942009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9068761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83744309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07780255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62636015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63709399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0217184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8118775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47894238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30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57500600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31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92683912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62401238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3838812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05262892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1473400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9332779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94781759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20757719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4245117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84229220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40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74203700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CDD0A48-8F88-4829-A3F2-501433CACA49}" type="slidenum">
              <a:rPr kumimoji="0" lang="pl-P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pl-PL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603878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42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8982290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43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57973513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44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9799642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753223741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01954880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86034778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62854422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8227980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2372848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9445638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98613363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ymbol zastępczy obrazu slajdu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9459" name="Symbol zastępczy notatek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l-PL" dirty="0"/>
          </a:p>
        </p:txBody>
      </p:sp>
      <p:sp>
        <p:nvSpPr>
          <p:cNvPr id="11268" name="Symbol zastępczy numeru slajdu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CDD0A48-8F88-4829-A3F2-501433CACA49}" type="slidenum">
              <a:rPr lang="pl-PL" smtClean="0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5797605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Podtytuł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835963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ytuł i tekst pion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9835110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ytuł pionowy i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pionowy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ytułu pionowego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7559674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ytuł i zawartoś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7499221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Nagłówek sekcj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81234996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wa elementy zawartośc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65946684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ównan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" name="Symbol zastępczy zawartości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5" name="Symbol zastępczy tekst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" name="Symbol zastępczy zawartości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7" name="Symbol zastępczy daty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8" name="Symbol zastępczy stopki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9" name="Symbol zastępczy numeru slajd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368120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ylko tytu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daty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4" name="Symbol zastępczy stopki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5" name="Symbol zastępczy numeru slajd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41964836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Pus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daty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3" name="Symbol zastępczy stopki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4" name="Symbol zastępczy numeru slajd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057158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Zawartość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zawartości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890935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Obraz z podpis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Symbol zastępczy obraz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l-PL" dirty="0"/>
          </a:p>
        </p:txBody>
      </p:sp>
      <p:sp>
        <p:nvSpPr>
          <p:cNvPr id="4" name="Symbol zastępczy tekst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" name="Symbol zastępczy daty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6" name="Symbol zastępczy stopki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 dirty="0"/>
          </a:p>
        </p:txBody>
      </p:sp>
      <p:sp>
        <p:nvSpPr>
          <p:cNvPr id="7" name="Symbol zastępczy numeru slajd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24952014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ymbol zastępczy tytuł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l-PL"/>
              <a:t>Kliknij, aby edytować styl</a:t>
            </a:r>
          </a:p>
        </p:txBody>
      </p:sp>
      <p:sp>
        <p:nvSpPr>
          <p:cNvPr id="3" name="Symbol zastępczy tekst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l-PL"/>
              <a:t>Kliknij, aby edytować style wzorca tekstu</a:t>
            </a:r>
          </a:p>
          <a:p>
            <a:pPr lvl="1"/>
            <a:r>
              <a:rPr lang="pl-PL"/>
              <a:t>Drugi poziom</a:t>
            </a:r>
          </a:p>
          <a:p>
            <a:pPr lvl="2"/>
            <a:r>
              <a:rPr lang="pl-PL"/>
              <a:t>Trzeci poziom</a:t>
            </a:r>
          </a:p>
          <a:p>
            <a:pPr lvl="3"/>
            <a:r>
              <a:rPr lang="pl-PL"/>
              <a:t>Czwarty poziom</a:t>
            </a:r>
          </a:p>
          <a:p>
            <a:pPr lvl="4"/>
            <a:r>
              <a:rPr lang="pl-PL"/>
              <a:t>Piąty poziom</a:t>
            </a:r>
          </a:p>
        </p:txBody>
      </p:sp>
      <p:sp>
        <p:nvSpPr>
          <p:cNvPr id="4" name="Symbol zastępczy daty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B56C98E-49DD-4408-8A8B-CFCEB39FF55E}" type="datetimeFigureOut">
              <a:rPr lang="pl-PL" smtClean="0"/>
              <a:t>12.09.2023</a:t>
            </a:fld>
            <a:endParaRPr lang="pl-PL" dirty="0"/>
          </a:p>
        </p:txBody>
      </p:sp>
      <p:sp>
        <p:nvSpPr>
          <p:cNvPr id="5" name="Symbol zastępczy stopki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l-PL" dirty="0"/>
          </a:p>
        </p:txBody>
      </p:sp>
      <p:sp>
        <p:nvSpPr>
          <p:cNvPr id="6" name="Symbol zastępczy numeru slajd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64D3B8-9EA0-4C91-9018-5B1ED0D78779}" type="slidenum">
              <a:rPr lang="pl-PL" smtClean="0"/>
              <a:t>‹#›</a:t>
            </a:fld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39993153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l-P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9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jpeg"/><Relationship Id="rId4" Type="http://schemas.openxmlformats.org/officeDocument/2006/relationships/hyperlink" Target="http://www.stat.gov.pl/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2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3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8.jpeg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jpe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jpe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4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jpe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4.jpe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5.jpe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jpe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7" Type="http://schemas.openxmlformats.org/officeDocument/2006/relationships/image" Target="../media/image28.wm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27.jpeg"/><Relationship Id="rId4" Type="http://schemas.openxmlformats.org/officeDocument/2006/relationships/hyperlink" Target="https://mazowieckie.ksow.pl/files/mazowieckie/PROW/M04_-_zarzadzanie_zasobami_wodnymi/Wykaz_gmin_M04.pdf" TargetMode="Externa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jpe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jpeg"/><Relationship Id="rId4" Type="http://schemas.openxmlformats.org/officeDocument/2006/relationships/image" Target="../media/image29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jpeg"/><Relationship Id="rId4" Type="http://schemas.openxmlformats.org/officeDocument/2006/relationships/image" Target="../media/image2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7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469900" y="1582341"/>
            <a:ext cx="11290300" cy="30417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/>
              <a:t>WNIOSEK O PRZYZNANIE POMOCY </a:t>
            </a:r>
          </a:p>
          <a:p>
            <a:pPr algn="ctr">
              <a:lnSpc>
                <a:spcPct val="150000"/>
              </a:lnSpc>
            </a:pPr>
            <a:r>
              <a:rPr lang="pl-PL" sz="2800" b="1" dirty="0"/>
              <a:t>na operacje typu „Zarządzania zasobami wodnymi”   w ramach poddziałania „Wsparcie na inwestycje związane z rozwojem, modernizacją i dostosowywaniem rolnictwa i leśnictwa” objętego Programem Rozwoju Obszarów Wiejskich na lata 2014-2020</a:t>
            </a:r>
          </a:p>
        </p:txBody>
      </p:sp>
      <p:sp>
        <p:nvSpPr>
          <p:cNvPr id="3" name="Prostokąt 2"/>
          <p:cNvSpPr/>
          <p:nvPr/>
        </p:nvSpPr>
        <p:spPr>
          <a:xfrm>
            <a:off x="592646" y="5343600"/>
            <a:ext cx="11599354" cy="64633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1" dirty="0">
                <a:solidFill>
                  <a:schemeClr val="tx1">
                    <a:lumMod val="85000"/>
                    <a:lumOff val="15000"/>
                  </a:schemeClr>
                </a:solidFill>
                <a:cs typeface="Aharoni" pitchFamily="2" charset="-79"/>
              </a:rPr>
              <a:t>Urząd Marszałkowski Województwa Mazowieckiego</a:t>
            </a:r>
            <a:r>
              <a:rPr lang="pl-PL" b="1" dirty="0">
                <a:solidFill>
                  <a:schemeClr val="tx1">
                    <a:lumMod val="85000"/>
                    <a:lumOff val="15000"/>
                  </a:schemeClr>
                </a:solidFill>
                <a:cs typeface="Aharoni" pitchFamily="2" charset="-79"/>
              </a:rPr>
              <a:t> w Warszawie </a:t>
            </a:r>
          </a:p>
          <a:p>
            <a:pPr algn="ctr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</a:pPr>
            <a:r>
              <a:rPr lang="en-GB" b="1" dirty="0">
                <a:solidFill>
                  <a:schemeClr val="tx1">
                    <a:lumMod val="85000"/>
                    <a:lumOff val="15000"/>
                  </a:schemeClr>
                </a:solidFill>
                <a:cs typeface="Aharoni" pitchFamily="2" charset="-79"/>
              </a:rPr>
              <a:t>Departament Rolnictwa i </a:t>
            </a:r>
            <a:r>
              <a:rPr lang="pl-PL" b="1" dirty="0">
                <a:solidFill>
                  <a:schemeClr val="tx1">
                    <a:lumMod val="85000"/>
                    <a:lumOff val="15000"/>
                  </a:schemeClr>
                </a:solidFill>
                <a:cs typeface="Aharoni" pitchFamily="2" charset="-79"/>
              </a:rPr>
              <a:t>Rozwoju Obszarów </a:t>
            </a:r>
            <a:r>
              <a:rPr lang="en-GB" b="1" dirty="0">
                <a:solidFill>
                  <a:schemeClr val="tx1">
                    <a:lumMod val="85000"/>
                    <a:lumOff val="15000"/>
                  </a:schemeClr>
                </a:solidFill>
                <a:cs typeface="Aharoni" pitchFamily="2" charset="-79"/>
              </a:rPr>
              <a:t> Wiejskich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128873"/>
            <a:ext cx="1114208" cy="729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03450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1058348" y="806450"/>
            <a:ext cx="9779000" cy="31208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na operację: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b="1" dirty="0">
                <a:solidFill>
                  <a:schemeClr val="tx1"/>
                </a:solidFill>
              </a:rPr>
              <a:t>budowy lub przebudowy otwartych zbiorników retencyjnych o powierzchni nieprzekraczającej 5000 m2 oraz głębokości nieprzekraczającej 3 m albo budowy lub przebudowy takich zbiorników wraz z budową lub przebudową infrastruktury towarzyszącej niezbędnej do funkcjonowania takich zbiorników - w przypadku realizacji operacji w zakresie, o którym mowa w § 2 pkt 2 </a:t>
            </a:r>
            <a:r>
              <a:rPr lang="pl-PL" sz="2400" dirty="0">
                <a:solidFill>
                  <a:schemeClr val="tx1"/>
                </a:solidFill>
              </a:rPr>
              <a:t>(w przypadku do inwestycji realizowanych przez gminy).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2498706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584200" y="2780256"/>
            <a:ext cx="9779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spcBef>
                <a:spcPct val="20000"/>
              </a:spcBef>
            </a:pPr>
            <a:r>
              <a:rPr lang="pl-PL" sz="4000" b="1" u="sng" dirty="0">
                <a:solidFill>
                  <a:schemeClr val="tx1"/>
                </a:solidFill>
              </a:rPr>
              <a:t>Wniosek o przyznanie pomocy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106078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685800" y="1522341"/>
            <a:ext cx="10210800" cy="36379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Wniosek o przyznanie pomocy sporządzany jest na formularzu udostępnionym na stronie internetowej  </a:t>
            </a:r>
            <a:r>
              <a:rPr lang="pl-PL" sz="2400" b="1" u="sng" dirty="0" err="1"/>
              <a:t>www.mazowieckie.ksow.pl</a:t>
            </a:r>
            <a:endParaRPr lang="pl-PL" sz="2400" b="1" u="sng" dirty="0"/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O terminowości złożenia wniosku decyduje data oraz godzina jego złożenia w miejscu określonym w ogłoszeniu o naborze.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Wnioski należy składać bezpośrednio w miejscu wskazanym w ogłoszeniu (brak możliwości składania wniosków za pośrednictwem poczty).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W przypadku, gdy wniosek zawiera braki, Wnioskodawcy przysługuje prawo do </a:t>
            </a:r>
            <a:r>
              <a:rPr lang="pl-PL" sz="2400" b="1" u="sng" dirty="0"/>
              <a:t>dwukrotnego</a:t>
            </a:r>
            <a:r>
              <a:rPr lang="pl-PL" sz="2400" b="1" dirty="0"/>
              <a:t> ich usunięcia (uzupełnienia) w terminie 14 dni od dnia doręczenia wezwania. 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6036535"/>
            <a:ext cx="1257354" cy="822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69583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770780" y="1208310"/>
            <a:ext cx="9645700" cy="39333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Do wniosku należy  dołączyć dokumenty niezbędne do ustalenia spełnienia warunków przyznania pomocy albo ich kopie, zgodnie z wykazem załączników określonym we wniosku  w punkcie VI. Informacja o załącznikach. </a:t>
            </a:r>
          </a:p>
          <a:p>
            <a:pPr marL="342900" lvl="0" indent="-342900">
              <a:spcBef>
                <a:spcPct val="20000"/>
              </a:spcBef>
            </a:pPr>
            <a:endParaRPr lang="pl-PL" sz="24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Kopie dokumentów załącza się w formie kopii potwierdzonych za zgodność z oryginałem przez  pracownika samorządu województwa albo podmiot, który wydał dokument, albo poświadczone za zgodność z oryginałem przez notariusza albo przez występującego w sprawie pełnomocnika będącego radcą prawnym albo adwokatem</a:t>
            </a:r>
            <a:r>
              <a:rPr lang="pl-PL" b="1" dirty="0">
                <a:solidFill>
                  <a:schemeClr val="tx1"/>
                </a:solidFill>
              </a:rPr>
              <a:t>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6168208"/>
            <a:ext cx="1054099" cy="689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868451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457200" y="749301"/>
            <a:ext cx="10680700" cy="54107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spcBef>
                <a:spcPct val="20000"/>
              </a:spcBef>
            </a:pPr>
            <a:r>
              <a:rPr lang="pl-PL" sz="2400" b="1" dirty="0"/>
              <a:t>III. OPIS PLANOWANEJ OPERACJI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1. Tytuł operacji </a:t>
            </a:r>
            <a:r>
              <a:rPr lang="pl-PL" sz="2400" dirty="0"/>
              <a:t>- w tym punkcie należy określić tytuł operacji, który we wszystkich dokumentach, w których jest do niego odwołanie powinien być podawany w takim właśnie brzmieniu. Tytuł powinien być zwięzły oraz informować o rodzaju planowanego przedsięwzięcia.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2.2.  Cel  planowanej operacji </a:t>
            </a:r>
            <a:r>
              <a:rPr lang="pl-PL" sz="2400" dirty="0"/>
              <a:t>- planowany cel operacji powinien wpisywać się w cele określone w Programie Rozwoju Obszarów Wiejskich na lata 2014-2020, dla tego typu operacji, tj. </a:t>
            </a:r>
            <a:r>
              <a:rPr lang="pl-PL" sz="2400" i="1" dirty="0"/>
              <a:t>Poprawa gospodarki wodnej, w tym nawożenia i stosowania pestycydów</a:t>
            </a:r>
            <a:r>
              <a:rPr lang="pl-PL" sz="2400" dirty="0"/>
              <a:t>. Powyższe dane, po pozytywnej weryfikacji zostaną przeniesione do umowy o przyznaniu pomocy, co będzie wiązało się z koniecznością zapewnienia trwałości operacji zgodnie z art.71 rozporządzenia nr 1303/2013, </a:t>
            </a:r>
            <a:r>
              <a:rPr lang="pl-PL" sz="2400" b="1" dirty="0"/>
              <a:t>tj. osiągnięcia wskaźników realizacji celu operacji do dnia złożenia wniosku o płatność końcową oraz jego </a:t>
            </a:r>
            <a:r>
              <a:rPr lang="pl-PL" sz="2400" b="1" u="sng" dirty="0"/>
              <a:t>zachowania w okresie pięciu lat od wypłaty płatności końcowej</a:t>
            </a:r>
            <a:r>
              <a:rPr lang="pl-PL" sz="2400" dirty="0"/>
              <a:t>. 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3262" y="6133569"/>
            <a:ext cx="1118564" cy="731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5583355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374650" y="847726"/>
            <a:ext cx="11442700" cy="54845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3. Miejsce realizacji operacji - </a:t>
            </a:r>
            <a:r>
              <a:rPr lang="pl-PL" sz="2400" dirty="0"/>
              <a:t>należy wpisać dane dotyczące miejsca realizacji operacji. Jeżeli operacja realizowana jest  w kilku miejscowościach, należy wymienić nazwy tych miejscowości wpisując je kolejno, odpowiednio pola części A, B, C… 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      W polu 3.5 TERYT należy  podać 7- cyfrowe oznaczenie dotyczące numeru miejscowości ustalonego na podstawie Krajowego Rejestru Urzędowego Podziału Terytorialnego Kraju (TERYT) dostępnego przez stronę internetową: </a:t>
            </a:r>
            <a:r>
              <a:rPr lang="pl-PL" sz="2400" dirty="0">
                <a:hlinkClick r:id="rId4"/>
              </a:rPr>
              <a:t>www.stat.gov.pl</a:t>
            </a:r>
            <a:r>
              <a:rPr lang="pl-PL" sz="2400" dirty="0"/>
              <a:t>.</a:t>
            </a:r>
            <a:endParaRPr lang="pl-PL" sz="2400" b="1" dirty="0"/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4. Obszar, na którym będzie realizowana operacja należy do: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</a:t>
            </a:r>
            <a:r>
              <a:rPr lang="pl-PL" sz="2400" dirty="0"/>
              <a:t>(należy zaznaczyć właściwą odpowiedź poprzez wstawienie znaku „X”)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4.1  Gminy wiejskiej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4.2 Gminy miejsko-wiejskiej, z wyłączeniem miast liczących powyżej 5 000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        mieszkańców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4.3 Gminy miejskiej, z wyłączeniem miejscowości liczących powyżej 5 000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              mieszkańców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1585" y="6020579"/>
            <a:ext cx="1279697" cy="837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1508141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406400" y="1052736"/>
            <a:ext cx="10388600" cy="31208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</a:rPr>
              <a:t>5. </a:t>
            </a:r>
            <a:r>
              <a:rPr lang="pl-PL" sz="2400" b="1" dirty="0"/>
              <a:t>Planowany termin zakończenia etapu operacji (miesiąc/rok)- </a:t>
            </a:r>
            <a:r>
              <a:rPr lang="pl-PL" sz="2400" dirty="0"/>
              <a:t>należy podać planowany termin zakończenia operacji lub jej etapów w układzie- miesiąc/rok. Należy przyjąć, że termin  zakończenia etapu to planowany termin złożenia wniosku o płatność  pośrednią/końcową do UM.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400" dirty="0"/>
              <a:t>Wykonanie zakresu rzeczowego, zgodnie z zestawieniem rzeczowo-finansowym operacji, w tym poniesienie przez beneficjenta kosztów kwalifikowalnych operacji oraz złożenie wniosku o płatność końcową, musi nastąpić nie później niż do dnia </a:t>
            </a:r>
            <a:r>
              <a:rPr lang="pl-PL" sz="2400" b="1" u="sng" dirty="0">
                <a:solidFill>
                  <a:srgbClr val="FF0000"/>
                </a:solidFill>
              </a:rPr>
              <a:t>30 czerwca 2025 r.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6332" y="6093234"/>
            <a:ext cx="1168668" cy="7647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5583284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406400" y="1222597"/>
            <a:ext cx="10899140" cy="44504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l-PL" sz="2400" b="1" dirty="0"/>
              <a:t>6. Charakterystyka operacji </a:t>
            </a:r>
            <a:r>
              <a:rPr lang="pl-PL" sz="2400" dirty="0"/>
              <a:t>- należy podać zakres w jakim będzie realizowana operacja, poprzez wpisanie wartości wskaźników, których osiągnięcie jest zakładane w wyniku realizacji operacji. W polach 6.1-6.2 należy wstawić odpowiednio (jeśli dotyczy) dane liczbowe.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u="sng" dirty="0">
                <a:solidFill>
                  <a:prstClr val="black"/>
                </a:solidFill>
              </a:rPr>
              <a:t>6.1. Operacja obejmuje inwestycję wynikającą z dokumentów, które mają przeprowadzoną strategiczną ocenę oddziaływania na środowisko, oraz pozytywnie zaopiniowaną przez organ opiniodawczo-doradczy, o którym mowa w art. 5 ust. 2 pkt 2 ustawy z dnia 20 lutego 2015 r. o wspieraniu rozwoju obszarów wiejskich z udziałem środków Europejskiego Funduszu Rolnego na rzecz Rozwoju Obszarów Wiejskich w ramach Programu Rozwoju Obszarów Wiejskich na lata 2014–2020, w zakresie jej wpływu na środowisko, w tym na grunty rolne, zasoby wodne oraz retencję wody – w przypadku realizacji operacji w zakresie, o którym mowa w § 2 pkt 1rozporządzenia, przy czym za inwestycję pozytywnie zaopiniowaną przez organ opiniodawczo- doradczy, o którym mowa w art. 5 ust. 2 pkt 2 ustawy, w zakresie jej wpływu na środowisko uznaje się inwestycję, której ten organ przyznał co najmniej 7 punktów podczas jej opiniowania, mogąc jej przyznać nie więcej niż 13 punktów.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u="sng" dirty="0">
                <a:solidFill>
                  <a:prstClr val="black"/>
                </a:solidFill>
              </a:rPr>
              <a:t>6.2. Dla realizowanej operacji określono obszar oddziaływania na grunty rolne.</a:t>
            </a:r>
            <a:endParaRPr lang="pl-PL" dirty="0"/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62733"/>
            <a:ext cx="1222590" cy="800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1253067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749300" y="779044"/>
            <a:ext cx="10502900" cy="37117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endParaRPr lang="pl-PL" sz="2400" b="1" dirty="0"/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7. Zakres, w jakim będzie realizowana operacja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Należy podać zakres, w jakim będzie realizowana operacja, poprzez wpisanie wartości wskaźników, których osiągnięcie jest zakładane w wyniku realizacji operacji – w podziale budowę, przebudowę/kształtowanie lub remont.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u="sng" dirty="0"/>
              <a:t>Uwaga: wartości wskaźników, których osiągnięcie jest zakładane w wyniku realizacji operacji zostaną zamieszczone w umowie o przyznaniu pomocy i będzie skutkowało ich osiągnięciem do dnia złożenia wniosku o płatność końcową</a:t>
            </a:r>
            <a:r>
              <a:rPr lang="pl-PL" sz="2400" dirty="0"/>
              <a:t>. </a:t>
            </a:r>
          </a:p>
          <a:p>
            <a:pPr marL="342900" lvl="0" indent="-342900" algn="just">
              <a:spcBef>
                <a:spcPct val="20000"/>
              </a:spcBef>
            </a:pPr>
            <a:endParaRPr lang="pl-PL" sz="2400" dirty="0"/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020701"/>
            <a:ext cx="1279511" cy="837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409282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268796" y="946152"/>
            <a:ext cx="11277600" cy="25176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spcBef>
                <a:spcPct val="20000"/>
              </a:spcBef>
            </a:pPr>
            <a:r>
              <a:rPr lang="pl-PL" sz="2800" b="1" dirty="0"/>
              <a:t>IV. PLAN FINANSOWY OPERACJI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1. Należy podać dane dotyczące kosztów kwalifikowalnych (inwestycyjnych) poszczególnych zakresów w podziale na budowę przebudowę/kształtowanie lub remont. Koszty kwalifikowalne należy podać w zł.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Wszystkie koszty podane w tej sekcji muszą być zgodne z odpowiadającymi im kosztami wyszczególnionymi w zestawieniu  rzeczowo-finansowym operacji.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34625"/>
            <a:ext cx="1258233" cy="823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643805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876300" y="950914"/>
            <a:ext cx="8978900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pl-PL" sz="2800" b="1" dirty="0"/>
              <a:t>Działanie: 4. </a:t>
            </a:r>
            <a:r>
              <a:rPr lang="pl-PL" sz="2800" b="1" i="0" dirty="0">
                <a:solidFill>
                  <a:srgbClr val="212121"/>
                </a:solidFill>
                <a:effectLst/>
              </a:rPr>
              <a:t>Inwestycje w środki trwałe</a:t>
            </a:r>
          </a:p>
          <a:p>
            <a:pPr algn="l"/>
            <a:r>
              <a:rPr lang="pl-PL" sz="2800" b="1" dirty="0"/>
              <a:t>Poddziałanie 4.3. Wsparcie na inwestycje związane z rozwojem, modernizacją i dostosowywaniem rolnictwa i leśnictwa</a:t>
            </a:r>
          </a:p>
          <a:p>
            <a:pPr algn="ctr"/>
            <a:endParaRPr lang="pl-PL" sz="2800" b="1" dirty="0"/>
          </a:p>
          <a:p>
            <a:pPr algn="ctr"/>
            <a:r>
              <a:rPr lang="pl-PL" sz="2800" b="1" u="sng" dirty="0"/>
              <a:t>Typ: 4.3.6. </a:t>
            </a:r>
            <a:r>
              <a:rPr lang="pl-PL" sz="2800" b="1" dirty="0"/>
              <a:t>Zarządzanie zasobami wodnymi</a:t>
            </a:r>
            <a:endParaRPr lang="pl-PL" sz="2800" b="1" u="sng" dirty="0"/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181726"/>
            <a:ext cx="1033462" cy="67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C8DCAF14-8930-3BC2-A39D-803DB08CBE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0936" y="3228576"/>
            <a:ext cx="4290722" cy="30337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279119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377031" y="858838"/>
            <a:ext cx="11501931" cy="42165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000" b="1" dirty="0">
                <a:solidFill>
                  <a:schemeClr val="tx1"/>
                </a:solidFill>
              </a:rPr>
              <a:t>2. Rodzaje kosztów operacji: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000" b="1" dirty="0">
                <a:solidFill>
                  <a:schemeClr val="tx1"/>
                </a:solidFill>
              </a:rPr>
              <a:t>2.1 Koszty inwestycyjne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>
                <a:solidFill>
                  <a:schemeClr val="tx1"/>
                </a:solidFill>
              </a:rPr>
              <a:t>Koszty inwestycyjne są to koszty związane z operacją, wyszczególnione w kosztorysie inwestorskim lub szacunkowym zestawieniu kosztów (w przypadku realizacji operacji metodą „zaprojektuj-wybuduj”) z wyłączeniem kosztów ogólnych.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b="1" u="sng" dirty="0">
                <a:solidFill>
                  <a:schemeClr val="tx1"/>
                </a:solidFill>
              </a:rPr>
              <a:t>Koszty kwalifikowalne zostaną zrefundowane, jeżeli zostaną poniesione: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>
                <a:solidFill>
                  <a:schemeClr val="tx1"/>
                </a:solidFill>
              </a:rPr>
              <a:t>- </a:t>
            </a:r>
            <a:r>
              <a:rPr lang="pl-PL" sz="2000" u="sng" dirty="0">
                <a:solidFill>
                  <a:srgbClr val="FF0000"/>
                </a:solidFill>
              </a:rPr>
              <a:t>od dnia złożenia wniosku o przyznanie pomocy,</a:t>
            </a:r>
            <a:r>
              <a:rPr lang="pl-PL" sz="2000" b="1" u="sng" dirty="0">
                <a:solidFill>
                  <a:srgbClr val="FF0000"/>
                </a:solidFill>
              </a:rPr>
              <a:t> </a:t>
            </a:r>
            <a:r>
              <a:rPr lang="pl-PL" sz="2000" dirty="0">
                <a:solidFill>
                  <a:schemeClr val="tx1"/>
                </a:solidFill>
              </a:rPr>
              <a:t>a w przypadku kosztów ogólnych od dnia 1 stycznia 2014 r.,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>
                <a:solidFill>
                  <a:schemeClr val="tx1"/>
                </a:solidFill>
              </a:rPr>
              <a:t>- zgodnie z przepisami o zamówieniach publicznych, w przypadku gdy te przepisy mają zastosowanie (zamówienia sektorowe),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>
                <a:solidFill>
                  <a:schemeClr val="tx1"/>
                </a:solidFill>
              </a:rPr>
              <a:t>-  w formie rozliczenia bezgotówkowego,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/>
              <a:t>- </a:t>
            </a:r>
            <a:r>
              <a:rPr lang="pl-PL" sz="2000" dirty="0">
                <a:solidFill>
                  <a:schemeClr val="tx1"/>
                </a:solidFill>
              </a:rPr>
              <a:t>zostały uwzględnione w oddzielnym systemie rachunkowości albo do ich identyfikacji wykorzystano odpowiedni kod rachunkowy.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015804"/>
            <a:ext cx="1286994" cy="842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059520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224346" y="862014"/>
            <a:ext cx="11671300" cy="5312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2.2. Koszty ogólne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Należy podać wartość kosztów ogólnych, tj. kosztów bezpośrednio związanych z przygotowaniem i realizacją operacji, wymienionych w art.45 ust.2 lit. c rozporządzenia nr 1305/2013. Koszty ogólne obejmują m.in. koszty sporządzania kosztorysów, projektów architektonicznych lub budowlanych, ocen lub raportów oddziaływania na środowisko, dokumentacji geologicznej  lub hydrologicznej, wypisów i wyrysów z kastratów nieruchomości, usług geodezyjn</a:t>
            </a:r>
            <a:r>
              <a:rPr lang="pl-PL" sz="2200" dirty="0"/>
              <a:t>o-kartograficznych.</a:t>
            </a:r>
            <a:r>
              <a:rPr lang="pl-PL" sz="2200" dirty="0">
                <a:solidFill>
                  <a:schemeClr val="tx1"/>
                </a:solidFill>
              </a:rPr>
              <a:t>.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b="1" u="sng" dirty="0">
                <a:solidFill>
                  <a:schemeClr val="tx1"/>
                </a:solidFill>
              </a:rPr>
              <a:t>Koszty ogólne uznaje się za kwalifikowalne, jeżeli zostały: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a)poniesione: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-od dnia 1 stycznia 2014 r.,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-zgodnie z przepisami o zamówieniach publicznych,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-w formie rozliczenia bezgotówkowego,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b)uwzględnione w oddzielnym systemie rachunkowości albo do ich identyfikacji wykorzystano odpowiedni kod rachunkowy.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200" b="1" u="sng" dirty="0">
                <a:solidFill>
                  <a:schemeClr val="tx1"/>
                </a:solidFill>
              </a:rPr>
              <a:t>Koszty ogólne nie mogą przekroczyć 15% pozostałych kosztów kwalifikowalnych operacji.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6168207"/>
            <a:ext cx="1054099" cy="6897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612315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443684" y="806450"/>
            <a:ext cx="11785600" cy="50783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400" b="1" dirty="0"/>
              <a:t>3. Koszty kwalifikowalne etapów operacji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/>
              <a:t>Do kosztów kwalifikowalnych operacji zalicza się następujące koszty:</a:t>
            </a:r>
          </a:p>
          <a:p>
            <a:pPr marL="457200" lvl="0" indent="-457200" algn="just">
              <a:spcBef>
                <a:spcPct val="20000"/>
              </a:spcBef>
              <a:buAutoNum type="arabicParenR"/>
            </a:pPr>
            <a:r>
              <a:rPr lang="pl-PL" sz="2000" dirty="0"/>
              <a:t>ogólne;</a:t>
            </a:r>
          </a:p>
          <a:p>
            <a:pPr marL="457200" lvl="0" indent="-457200" algn="just">
              <a:spcBef>
                <a:spcPct val="20000"/>
              </a:spcBef>
              <a:buAutoNum type="arabicParenR"/>
            </a:pPr>
            <a:r>
              <a:rPr lang="pl-PL" sz="2000" dirty="0"/>
              <a:t>zakupu usług budowlano-montażowych niezbędnych do realizacji operacji:</a:t>
            </a:r>
          </a:p>
          <a:p>
            <a:pPr marL="457200" lvl="0" indent="-457200" algn="just">
              <a:spcBef>
                <a:spcPct val="20000"/>
              </a:spcBef>
              <a:buAutoNum type="arabicParenR"/>
            </a:pPr>
            <a:r>
              <a:rPr lang="pl-PL" sz="2000" i="0" dirty="0">
                <a:solidFill>
                  <a:srgbClr val="333333"/>
                </a:solidFill>
                <a:effectLst/>
              </a:rPr>
              <a:t>zakupu gruntów w zakresie niezbędnym i warunkującym realizację operacji w wysokości nieprzekraczającej 10% kosztów kwalifikowalnych operacji </a:t>
            </a:r>
          </a:p>
          <a:p>
            <a:pPr marL="457200" lvl="0" indent="-457200" algn="just">
              <a:spcBef>
                <a:spcPct val="20000"/>
              </a:spcBef>
              <a:buAutoNum type="arabicParenR"/>
            </a:pPr>
            <a:r>
              <a:rPr lang="pl-PL" sz="2000" i="0" dirty="0">
                <a:solidFill>
                  <a:srgbClr val="333333"/>
                </a:solidFill>
                <a:effectLst/>
              </a:rPr>
              <a:t>podatku od towarów i usług (VAT), zgodnie z </a:t>
            </a:r>
            <a:r>
              <a:rPr lang="pl-PL" sz="2000" i="0" u="none" strike="noStrike" dirty="0">
                <a:effectLst/>
              </a:rPr>
              <a:t>art. 69 ust. 3 lit. c</a:t>
            </a:r>
            <a:r>
              <a:rPr lang="pl-PL" sz="2000" i="0" dirty="0">
                <a:effectLst/>
              </a:rPr>
              <a:t> </a:t>
            </a:r>
            <a:r>
              <a:rPr lang="pl-PL" sz="2000" i="0" dirty="0">
                <a:solidFill>
                  <a:srgbClr val="333333"/>
                </a:solidFill>
                <a:effectLst/>
              </a:rPr>
              <a:t>rozporządzenia Parlamentu Europejskiego i Rady (UE) nr 1303/2013 z dnia 17 grudnia 2013 r. ustanawiającego wspólne przepisy dotyczące Europejskiego Funduszu Rozwoju Regionalnego, Europejskiego Funduszu Społecznego, Funduszu Spójności, Europejskiego Funduszu Rolnego na rzecz Rozwoju Obszarów Wiejskich oraz Europejskiego Funduszu Morskiego i Rybackiego oraz ustanawiającego przepisy ogólne dotyczące Europejskiego Funduszu Rozwoju Regionalnego, Europejskiego Funduszu Społecznego, Funduszu Spójności i Europejskiego Funduszu Morskiego i Rybackiego oraz uchylającego rozporządzenie Rady (WE) nr 1083/2006 (Dz. Urz. UE L 347 z 20.12.2013, str. 320, z </a:t>
            </a:r>
            <a:r>
              <a:rPr lang="pl-PL" sz="2000" i="0" dirty="0" err="1">
                <a:solidFill>
                  <a:srgbClr val="333333"/>
                </a:solidFill>
                <a:effectLst/>
              </a:rPr>
              <a:t>późn</a:t>
            </a:r>
            <a:r>
              <a:rPr lang="pl-PL" sz="2000" i="0" dirty="0">
                <a:solidFill>
                  <a:srgbClr val="333333"/>
                </a:solidFill>
                <a:effectLst/>
              </a:rPr>
              <a:t>. zm.), zwanego dalej "rozporządzeniem nr 1303/2013"</a:t>
            </a:r>
            <a:endParaRPr lang="pl-PL" sz="2000" dirty="0"/>
          </a:p>
          <a:p>
            <a:endParaRPr lang="pl-PL" sz="2000" b="1" u="sng" dirty="0"/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6017099"/>
            <a:ext cx="1298105" cy="84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8375699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838649" y="1747401"/>
            <a:ext cx="9465578" cy="4431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lvl="0" algn="just">
              <a:spcBef>
                <a:spcPct val="20000"/>
              </a:spcBef>
            </a:pPr>
            <a:r>
              <a:rPr lang="pl-PL" sz="1800" b="1" dirty="0"/>
              <a:t>5) W przypadku realizacji </a:t>
            </a:r>
            <a:r>
              <a:rPr lang="pl-PL" sz="1800" b="1" i="0" dirty="0">
                <a:solidFill>
                  <a:srgbClr val="333333"/>
                </a:solidFill>
                <a:effectLst/>
              </a:rPr>
              <a:t>operacji realizowanych przez PGW „Wody Polskie”;</a:t>
            </a:r>
          </a:p>
          <a:p>
            <a:pPr marL="914400" lvl="1" indent="-457200">
              <a:buAutoNum type="alphaLcParenR"/>
            </a:pPr>
            <a:r>
              <a:rPr lang="pl-PL" b="0" i="0" dirty="0">
                <a:solidFill>
                  <a:srgbClr val="333333"/>
                </a:solidFill>
                <a:effectLst/>
              </a:rPr>
              <a:t>budowy, przebudowy lub remontu urządzeń wodnych lub budowli hydrotechnicznych na ciekach wodnych, w szczególności zbiorników wodnych lub jazów;</a:t>
            </a:r>
          </a:p>
          <a:p>
            <a:pPr marL="914400" lvl="1" indent="-457200">
              <a:buAutoNum type="alphaLcParenR"/>
            </a:pPr>
            <a:r>
              <a:rPr lang="pl-PL" b="0" i="0" dirty="0">
                <a:solidFill>
                  <a:srgbClr val="333333"/>
                </a:solidFill>
                <a:effectLst/>
              </a:rPr>
              <a:t>kształtowania przekroju podłużnego i poprzecznego oraz układu poziomego koryta cieku naturalnego, wykraczającego poza działania związane z utrzymaniem wód  kształtowania przekroju podłużnego i poprzecznego oraz układu poziomego koryta cieku naturalnego, wykraczającego poza działania związane z utrzymaniem wód;</a:t>
            </a:r>
          </a:p>
          <a:p>
            <a:pPr marL="800100" lvl="1" indent="-342900">
              <a:buAutoNum type="alphaLcParenR"/>
            </a:pPr>
            <a:r>
              <a:rPr lang="pl-PL" b="0" i="0" dirty="0">
                <a:solidFill>
                  <a:srgbClr val="333333"/>
                </a:solidFill>
                <a:effectLst/>
              </a:rPr>
              <a:t>zakupu i montażu urządzeń służących do pomiaru stanów wód</a:t>
            </a:r>
          </a:p>
          <a:p>
            <a:pPr marL="800100" lvl="1" indent="-342900">
              <a:buAutoNum type="alphaLcParenR"/>
            </a:pPr>
            <a:endParaRPr lang="pl-PL" b="0" i="0" dirty="0">
              <a:solidFill>
                <a:srgbClr val="333333"/>
              </a:solidFill>
              <a:effectLst/>
            </a:endParaRPr>
          </a:p>
          <a:p>
            <a:r>
              <a:rPr lang="pl-PL" b="1" dirty="0">
                <a:solidFill>
                  <a:srgbClr val="333333"/>
                </a:solidFill>
              </a:rPr>
              <a:t>6) W przypadku realizacji operacji przez Gminy:</a:t>
            </a:r>
          </a:p>
          <a:p>
            <a:pPr marL="800100" lvl="1" indent="-342900">
              <a:buAutoNum type="alphaLcParenR"/>
            </a:pPr>
            <a:r>
              <a:rPr lang="pl-PL" b="0" i="0" dirty="0">
                <a:solidFill>
                  <a:srgbClr val="333333"/>
                </a:solidFill>
                <a:effectLst/>
              </a:rPr>
              <a:t>budowy lub przebudowy otwartych zbiorników retencyjnych o powierzchni nieprzekraczającej 5000 m</a:t>
            </a:r>
            <a:r>
              <a:rPr lang="pl-PL" b="0" i="0" baseline="30000" dirty="0">
                <a:solidFill>
                  <a:srgbClr val="333333"/>
                </a:solidFill>
                <a:effectLst/>
              </a:rPr>
              <a:t>2 </a:t>
            </a:r>
            <a:r>
              <a:rPr lang="pl-PL" b="0" i="0" dirty="0">
                <a:solidFill>
                  <a:srgbClr val="333333"/>
                </a:solidFill>
                <a:effectLst/>
              </a:rPr>
              <a:t>oraz głębokości nieprzekraczającej 3 m albo budowy lub przebudowy takich zbiorników wraz z budową lub przebudową infrastruktury towarzyszącej niezbędnej do funkcjonowania takich zbiorników</a:t>
            </a:r>
            <a:r>
              <a:rPr lang="pl-PL" sz="1800" dirty="0">
                <a:solidFill>
                  <a:srgbClr val="333333"/>
                </a:solidFill>
              </a:rPr>
              <a:t> - </a:t>
            </a:r>
            <a:r>
              <a:rPr lang="pl-PL" b="0" i="0" dirty="0">
                <a:solidFill>
                  <a:srgbClr val="333333"/>
                </a:solidFill>
                <a:effectLst/>
              </a:rPr>
              <a:t>które są uzasadnione zakresem rzeczowym operacji, niezbędne do osiągnięcia jej celu oraz racjonalne.</a:t>
            </a:r>
            <a:endParaRPr lang="pl-PL" sz="1800" b="0" i="0" dirty="0">
              <a:solidFill>
                <a:srgbClr val="333333"/>
              </a:solidFill>
              <a:effectLst/>
            </a:endParaRPr>
          </a:p>
          <a:p>
            <a:endParaRPr lang="pl-PL" sz="1800" dirty="0">
              <a:solidFill>
                <a:srgbClr val="333333"/>
              </a:solidFill>
              <a:latin typeface="Open Sans" panose="020B0606030504020204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741405" y="1052736"/>
            <a:ext cx="9603067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/>
              <a:t>3. Koszty kwalifikowalne etapów operacji c.d.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5998409"/>
            <a:ext cx="1317154" cy="861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7178460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850900" y="2388715"/>
            <a:ext cx="9906000" cy="22344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400" b="1" dirty="0"/>
              <a:t>4. Poziom pomocy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4.1 oraz 4.2 Poziom pomocy (% kosztów kwalifikowalnych) </a:t>
            </a:r>
            <a:r>
              <a:rPr lang="pl-PL" sz="2400" b="1" dirty="0"/>
              <a:t>do 100%</a:t>
            </a:r>
          </a:p>
          <a:p>
            <a:pPr marL="342900" lvl="0" indent="-342900">
              <a:spcBef>
                <a:spcPct val="20000"/>
              </a:spcBef>
            </a:pPr>
            <a:endParaRPr lang="pl-PL" sz="2400" b="1" dirty="0"/>
          </a:p>
          <a:p>
            <a:pPr marL="342900" lvl="0" indent="-342900">
              <a:spcBef>
                <a:spcPct val="20000"/>
              </a:spcBef>
            </a:pPr>
            <a:r>
              <a:rPr lang="pl-PL" sz="2400" b="1" dirty="0"/>
              <a:t>5. Wnioskowana kwota pomocy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Kwotę pomocy podaje się w złotych zaokrąglając w dół do pełnych złotych.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5998409"/>
            <a:ext cx="1317154" cy="861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3359688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Prostokąt 1"/>
              <p:cNvSpPr/>
              <p:nvPr/>
            </p:nvSpPr>
            <p:spPr>
              <a:xfrm>
                <a:off x="554546" y="1065435"/>
                <a:ext cx="11010900" cy="5477333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sz="2400" b="1" dirty="0"/>
                  <a:t>6. Określenie możliwości realizacji operacji przez podmiot ubiegający się o przyznanie pomocy bez udziału środków publicznych.</a:t>
                </a:r>
              </a:p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dirty="0">
                    <a:solidFill>
                      <a:schemeClr val="tx1"/>
                    </a:solidFill>
                  </a:rPr>
                  <a:t>Na podstawie udzielonych przez Wnioskodawcę odpowiedzi UM dokona oceny możliwości realizacji operacji objętej wnioskiem bez udziału środków publicznych.</a:t>
                </a:r>
              </a:p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dirty="0">
                    <a:solidFill>
                      <a:schemeClr val="tx1"/>
                    </a:solidFill>
                  </a:rPr>
                  <a:t>Należy dokonać odpowiedzi „TAK” lub „NIE” na pytania zawarte w tej części wniosku o przyznanie pomocy. Na podstawie udzielonych przez Wnioskodawcę odpowiedzi, UM dokona oceny możliwości realizacji operacji objętej wnioskiem bez udziału środków publicznych.</a:t>
                </a:r>
              </a:p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dirty="0">
                    <a:solidFill>
                      <a:schemeClr val="tx1"/>
                    </a:solidFill>
                  </a:rPr>
                  <a:t>Odpowiedź „TAK” w punktach A </a:t>
                </a:r>
                <a:r>
                  <a:rPr lang="pl-PL" dirty="0" err="1">
                    <a:solidFill>
                      <a:schemeClr val="tx1"/>
                    </a:solidFill>
                  </a:rPr>
                  <a:t>ppkt</a:t>
                </a:r>
                <a:r>
                  <a:rPr lang="pl-PL" dirty="0">
                    <a:solidFill>
                      <a:schemeClr val="tx1"/>
                    </a:solidFill>
                  </a:rPr>
                  <a:t> 6.1, B ppkt.6.3 - 6.4 (we wszystkich jednocześnie) spowoduje, że wnioskodawca może zrealizować inwestycję bez udziału środków publicznych (wg wzoru wyniesie 100%). Odpowiedź „NIE” przynajmniej w jednym z pytań A </a:t>
                </a:r>
                <a:r>
                  <a:rPr lang="pl-PL" dirty="0" err="1">
                    <a:solidFill>
                      <a:schemeClr val="tx1"/>
                    </a:solidFill>
                  </a:rPr>
                  <a:t>ppkt</a:t>
                </a:r>
                <a:r>
                  <a:rPr lang="pl-PL" dirty="0">
                    <a:solidFill>
                      <a:schemeClr val="tx1"/>
                    </a:solidFill>
                  </a:rPr>
                  <a:t> 6.1, B </a:t>
                </a:r>
                <a:r>
                  <a:rPr lang="pl-PL" dirty="0" err="1">
                    <a:solidFill>
                      <a:schemeClr val="tx1"/>
                    </a:solidFill>
                  </a:rPr>
                  <a:t>ppkt</a:t>
                </a:r>
                <a:r>
                  <a:rPr lang="pl-PL" dirty="0">
                    <a:solidFill>
                      <a:schemeClr val="tx1"/>
                    </a:solidFill>
                  </a:rPr>
                  <a:t> 6.3 - 6.4 spowoduje, że operacja nie może zostać zrealizowana bez udziału środków publicznych w tym samym czasie.</a:t>
                </a:r>
              </a:p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sz="2400" dirty="0"/>
                  <a:t>Wzór </a:t>
                </a:r>
                <a:endParaRPr lang="pl-PL" dirty="0"/>
              </a:p>
              <a:p>
                <a:pPr marL="342900" indent="-342900" algn="just">
                  <a:spcBef>
                    <a:spcPct val="20000"/>
                  </a:spcBef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func>
                        <m:funcPr>
                          <m:ctrlPr>
                            <a:rPr lang="pl-PL" sz="2800" b="1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sSub>
                            <m:sSubPr>
                              <m:ctrlPr>
                                <a:rPr lang="pl-PL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𝑬</m:t>
                              </m:r>
                            </m:e>
                            <m:sub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𝑫𝑾</m:t>
                              </m:r>
                            </m:sub>
                          </m:sSub>
                        </m:fName>
                        <m:e>
                          <m:r>
                            <a:rPr lang="pl-PL" sz="2800" b="1" i="1">
                              <a:latin typeface="Cambria Math" panose="02040503050406030204" pitchFamily="18" charset="0"/>
                            </a:rPr>
                            <m:t>= </m:t>
                          </m:r>
                          <m:f>
                            <m:fPr>
                              <m:ctrlPr>
                                <a:rPr lang="pl-PL" sz="2800" b="1" i="1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  <m:t>𝑵</m:t>
                                  </m:r>
                                </m:e>
                                <m:sub>
                                  <m: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  <m:t>𝑫𝑾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  <m:t>𝑵</m:t>
                                  </m:r>
                                </m:e>
                                <m:sub>
                                  <m:r>
                                    <a:rPr lang="pl-PL" sz="2800" b="1" i="1">
                                      <a:latin typeface="Cambria Math" panose="02040503050406030204" pitchFamily="18" charset="0"/>
                                    </a:rPr>
                                    <m:t>𝑪</m:t>
                                  </m:r>
                                </m:sub>
                              </m:sSub>
                            </m:den>
                          </m:f>
                        </m:e>
                      </m:func>
                      <m:r>
                        <a:rPr lang="pl-PL" sz="2800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 </m:t>
                      </m:r>
                      <m:f>
                        <m:fPr>
                          <m:ctrlPr>
                            <a:rPr lang="pl-PL" sz="2800" b="1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pl-PL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𝒕</m:t>
                              </m:r>
                            </m:e>
                            <m:sub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𝒄</m:t>
                              </m:r>
                            </m:sub>
                          </m:sSub>
                        </m:num>
                        <m:den>
                          <m:sSub>
                            <m:sSubPr>
                              <m:ctrlPr>
                                <a:rPr lang="pl-PL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𝒕</m:t>
                              </m:r>
                            </m:e>
                            <m:sub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𝒄</m:t>
                              </m:r>
                            </m:sub>
                          </m:sSub>
                          <m:r>
                            <a:rPr lang="pl-PL" sz="2800" b="1" i="1">
                              <a:latin typeface="Cambria Math" panose="02040503050406030204" pitchFamily="18" charset="0"/>
                            </a:rPr>
                            <m:t>+</m:t>
                          </m:r>
                          <m:sSub>
                            <m:sSubPr>
                              <m:ctrlPr>
                                <a:rPr lang="pl-PL" sz="2800" b="1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𝒕</m:t>
                              </m:r>
                            </m:e>
                            <m:sub>
                              <m:r>
                                <a:rPr lang="pl-PL" sz="2800" b="1" i="1">
                                  <a:latin typeface="Cambria Math" panose="02040503050406030204" pitchFamily="18" charset="0"/>
                                </a:rPr>
                                <m:t>𝑫𝑾</m:t>
                              </m:r>
                            </m:sub>
                          </m:sSub>
                        </m:den>
                      </m:f>
                      <m:r>
                        <a:rPr lang="pl-PL" sz="2800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𝒙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𝟏𝟎𝟎</m:t>
                      </m:r>
                      <m:r>
                        <a:rPr lang="pl-PL" sz="2800" b="1" i="1">
                          <a:latin typeface="Cambria Math" panose="02040503050406030204" pitchFamily="18" charset="0"/>
                        </a:rPr>
                        <m:t>%</m:t>
                      </m:r>
                    </m:oMath>
                  </m:oMathPara>
                </a14:m>
                <a:endParaRPr lang="pl-PL" sz="2800" b="1" dirty="0"/>
              </a:p>
              <a:p>
                <a:pPr marL="342900" lvl="0" indent="-342900" algn="just">
                  <a:spcBef>
                    <a:spcPct val="20000"/>
                  </a:spcBef>
                </a:pPr>
                <a:endParaRPr lang="pl-PL" dirty="0">
                  <a:solidFill>
                    <a:schemeClr val="tx1"/>
                  </a:solidFill>
                </a:endParaRPr>
              </a:p>
              <a:p>
                <a:pPr marL="342900" lvl="0" indent="-342900" algn="just">
                  <a:spcBef>
                    <a:spcPct val="20000"/>
                  </a:spcBef>
                </a:pPr>
                <a:r>
                  <a:rPr lang="pl-PL" b="1" dirty="0">
                    <a:solidFill>
                      <a:schemeClr val="tx1"/>
                    </a:solidFill>
                  </a:rPr>
                  <a:t>           </a:t>
                </a:r>
              </a:p>
            </p:txBody>
          </p:sp>
        </mc:Choice>
        <mc:Fallback xmlns="">
          <p:sp>
            <p:nvSpPr>
              <p:cNvPr id="2" name="Prostokąt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54546" y="1065435"/>
                <a:ext cx="11010900" cy="5477333"/>
              </a:xfrm>
              <a:prstGeom prst="rect">
                <a:avLst/>
              </a:prstGeom>
              <a:blipFill>
                <a:blip r:embed="rId4"/>
                <a:stretch>
                  <a:fillRect l="-886" t="-891" r="-831"/>
                </a:stretch>
              </a:blipFill>
            </p:spPr>
            <p:txBody>
              <a:bodyPr/>
              <a:lstStyle/>
              <a:p>
                <a:r>
                  <a:rPr lang="pl-PL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38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135957"/>
            <a:ext cx="1103383" cy="722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5126002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317500" y="1003300"/>
            <a:ext cx="11277600" cy="45550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800" b="1" dirty="0">
                <a:solidFill>
                  <a:schemeClr val="tx1"/>
                </a:solidFill>
              </a:rPr>
              <a:t>E</a:t>
            </a:r>
            <a:r>
              <a:rPr lang="pl-PL" sz="1600" b="1" dirty="0">
                <a:solidFill>
                  <a:schemeClr val="tx1"/>
                </a:solidFill>
              </a:rPr>
              <a:t>DW</a:t>
            </a:r>
            <a:r>
              <a:rPr lang="pl-PL" sz="1400" b="1" dirty="0">
                <a:solidFill>
                  <a:schemeClr val="tx1"/>
                </a:solidFill>
              </a:rPr>
              <a:t>- </a:t>
            </a:r>
            <a:r>
              <a:rPr lang="pl-PL" sz="2400" dirty="0">
                <a:solidFill>
                  <a:schemeClr val="tx1"/>
                </a:solidFill>
              </a:rPr>
              <a:t> </a:t>
            </a:r>
            <a:r>
              <a:rPr lang="pl-PL" sz="2000" dirty="0">
                <a:solidFill>
                  <a:schemeClr val="tx1"/>
                </a:solidFill>
              </a:rPr>
              <a:t>wartość procentowa zdarzenia niezależnego (EFEKT DEADWEIGHT)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800" b="1" dirty="0">
                <a:solidFill>
                  <a:schemeClr val="tx1"/>
                </a:solidFill>
              </a:rPr>
              <a:t>N</a:t>
            </a:r>
            <a:r>
              <a:rPr lang="pl-PL" sz="1600" b="1" dirty="0">
                <a:solidFill>
                  <a:schemeClr val="tx1"/>
                </a:solidFill>
              </a:rPr>
              <a:t>C</a:t>
            </a:r>
            <a:r>
              <a:rPr lang="pl-PL" sz="1400" b="1" dirty="0">
                <a:solidFill>
                  <a:schemeClr val="tx1"/>
                </a:solidFill>
              </a:rPr>
              <a:t> – </a:t>
            </a:r>
            <a:r>
              <a:rPr lang="pl-PL" sz="2000" dirty="0">
                <a:solidFill>
                  <a:schemeClr val="tx1"/>
                </a:solidFill>
              </a:rPr>
              <a:t>nakłady całkowite na realizację operacji- z części IV. </a:t>
            </a:r>
            <a:r>
              <a:rPr lang="pl-PL" sz="2000" dirty="0"/>
              <a:t>Plan finansowy operacji pkt. 2.3 wniosku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800" dirty="0"/>
              <a:t>N</a:t>
            </a:r>
            <a:r>
              <a:rPr lang="pl-PL" sz="1600" dirty="0"/>
              <a:t>DW- </a:t>
            </a:r>
            <a:r>
              <a:rPr lang="pl-PL" sz="2000" dirty="0"/>
              <a:t>wartość netto nakładów inwestycyjnych, które zostałyby poniesione w przypadku nieotrzymania pomocy- z części IV. Plan Finansowy operacji pkt. 7 litera A pkt 2 wniosku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3200" dirty="0"/>
              <a:t>t</a:t>
            </a:r>
            <a:r>
              <a:rPr lang="pl-PL" sz="2400" dirty="0"/>
              <a:t>c- </a:t>
            </a:r>
            <a:r>
              <a:rPr lang="pl-PL" sz="2000" dirty="0"/>
              <a:t>całkowity czas, w którym pojawią się pożądane efekty operacji- z części III. Opis planowanej operacji pkt.5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3200" dirty="0">
                <a:solidFill>
                  <a:schemeClr val="tx1"/>
                </a:solidFill>
              </a:rPr>
              <a:t>t</a:t>
            </a:r>
            <a:r>
              <a:rPr lang="pl-PL" sz="1600" dirty="0">
                <a:solidFill>
                  <a:schemeClr val="tx1"/>
                </a:solidFill>
              </a:rPr>
              <a:t>DW</a:t>
            </a:r>
            <a:r>
              <a:rPr lang="pl-PL" sz="2400" dirty="0">
                <a:solidFill>
                  <a:schemeClr val="tx1"/>
                </a:solidFill>
              </a:rPr>
              <a:t> – </a:t>
            </a:r>
            <a:r>
              <a:rPr lang="pl-PL" sz="2000" dirty="0">
                <a:solidFill>
                  <a:schemeClr val="tx1"/>
                </a:solidFill>
              </a:rPr>
              <a:t>czas, o jaki wydłużałaby się realizacja operacji i pojawienie się efektów inwestycji, gdyby wnioskodawca nie otrzymał dofinansowania (okres, o jaki wydłużyłaby się realizacja działań podjętych mimo nieuzyskania dofinansowania)- z części IV. Plan finansowy operacji pkt. 6 litera B pkt. 5 wniosku.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>
                <a:solidFill>
                  <a:schemeClr val="tx1"/>
                </a:solidFill>
              </a:rPr>
              <a:t>W przypadku, gdy wyliczona wartość procentowa zdarzenia niezależnego wynosi </a:t>
            </a:r>
            <a:r>
              <a:rPr lang="pl-PL" sz="2000" b="1" dirty="0">
                <a:solidFill>
                  <a:schemeClr val="tx1"/>
                </a:solidFill>
              </a:rPr>
              <a:t>powyżej 100%</a:t>
            </a:r>
            <a:r>
              <a:rPr lang="pl-PL" sz="2000" dirty="0">
                <a:solidFill>
                  <a:schemeClr val="tx1"/>
                </a:solidFill>
              </a:rPr>
              <a:t> należy uznać, że wystąpił </a:t>
            </a:r>
            <a:r>
              <a:rPr lang="pl-PL" sz="2000" b="1" dirty="0">
                <a:solidFill>
                  <a:schemeClr val="tx1"/>
                </a:solidFill>
              </a:rPr>
              <a:t>efekt deadweight</a:t>
            </a:r>
            <a:r>
              <a:rPr lang="pl-PL" sz="2000" dirty="0">
                <a:solidFill>
                  <a:schemeClr val="tx1"/>
                </a:solidFill>
              </a:rPr>
              <a:t>. Wówczas należy Wnioskodawcy </a:t>
            </a:r>
            <a:r>
              <a:rPr lang="pl-PL" sz="2000" b="1" dirty="0">
                <a:solidFill>
                  <a:schemeClr val="tx1"/>
                </a:solidFill>
              </a:rPr>
              <a:t>odmówić przyznania pomocy</a:t>
            </a:r>
            <a:r>
              <a:rPr lang="pl-PL" sz="2000" dirty="0">
                <a:solidFill>
                  <a:schemeClr val="tx1"/>
                </a:solidFill>
              </a:rPr>
              <a:t>, uznając że Wnioskodawca zrealizowałby operację bez udziału środków publicznych.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00390"/>
            <a:ext cx="1311100" cy="8579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856679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812800" y="1349702"/>
            <a:ext cx="10833100" cy="31208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V. Zestawienie rzeczowo-finansowe operacji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400" dirty="0"/>
              <a:t>W zestawieniu rzeczowo-finansowym operacji należy wyszczególnić zakres planowanych do realizacji robót, dostaw i usług (zadań) wraz z określeniem mierników rzeczowych. Dla robót budowlanych, ujętych w Zestawieniu rzeczowo-finansowym operacji należy sporządzić </a:t>
            </a:r>
            <a:r>
              <a:rPr lang="pl-PL" sz="2400" i="1" dirty="0"/>
              <a:t>Kosztorys inwestorski</a:t>
            </a:r>
            <a:r>
              <a:rPr lang="pl-PL" sz="2400" dirty="0"/>
              <a:t> wraz z </a:t>
            </a:r>
            <a:r>
              <a:rPr lang="pl-PL" sz="2400" i="1" dirty="0"/>
              <a:t>tabelą elementów scalonych </a:t>
            </a:r>
            <a:r>
              <a:rPr lang="pl-PL" sz="2400" dirty="0"/>
              <a:t>albo </a:t>
            </a:r>
            <a:r>
              <a:rPr lang="pl-PL" sz="2400" i="1" dirty="0"/>
              <a:t>program funkcjonalno-użytkowy</a:t>
            </a:r>
            <a:r>
              <a:rPr lang="pl-PL" sz="2400" dirty="0"/>
              <a:t> wraz z </a:t>
            </a:r>
            <a:r>
              <a:rPr lang="pl-PL" sz="2400" i="1" dirty="0"/>
              <a:t>szacunkowym zestawieniem kosztów</a:t>
            </a:r>
            <a:r>
              <a:rPr lang="pl-PL" sz="2400" dirty="0"/>
              <a:t> (w przypadku realizacji operacji metodą „zaprojektuj-wybuduj”) i załączyć je do wniosku.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106232"/>
            <a:ext cx="1148806" cy="75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6608576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368300" y="752475"/>
            <a:ext cx="11455400" cy="54353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VI. Informacja o załącznikach</a:t>
            </a:r>
          </a:p>
          <a:p>
            <a:pPr lvl="0" algn="just">
              <a:spcBef>
                <a:spcPct val="20000"/>
              </a:spcBef>
            </a:pPr>
            <a:r>
              <a:rPr lang="pl-PL" sz="2400" b="1" dirty="0"/>
              <a:t>1. Pełnomocnictwo, jeżeli zostało udzielone- </a:t>
            </a:r>
            <a:r>
              <a:rPr lang="pl-PL" sz="2400" dirty="0"/>
              <a:t>oryginał lub kopia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000" dirty="0"/>
              <a:t>pełnomocnictwo powinno określać w swojej treści w sposób nie budzący wątpliwości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/>
              <a:t>      rodzaj czynności, do której pełnomocnik ma umocowanie. W pełnomocnictwie 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/>
              <a:t>      własnoręczność podpisów należy potwierdzić przez notariusza lub inne uprawnione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/>
              <a:t>      do tego organy.</a:t>
            </a:r>
          </a:p>
          <a:p>
            <a:pPr lvl="0" algn="just">
              <a:spcBef>
                <a:spcPct val="20000"/>
              </a:spcBef>
            </a:pPr>
            <a:r>
              <a:rPr lang="pl-PL" sz="2400" b="1" dirty="0"/>
              <a:t>1.a. Klauzula informacyjna w zakresie przetwarzania danych osobowych – dotyczy osób fizycznych – oryginał</a:t>
            </a:r>
          </a:p>
          <a:p>
            <a:pPr lvl="0" algn="just">
              <a:spcBef>
                <a:spcPct val="20000"/>
              </a:spcBef>
            </a:pPr>
            <a:r>
              <a:rPr lang="pl-PL" sz="2000" dirty="0"/>
              <a:t>Wnioskodawca jest zobowiązany do złożenia oświadczenia w zakresie wypełnienia obowiązku informacyjnego przewidzianego w art. 13 lub art. 14 RODO wobec osób fizycznych, od których dane osobowe bezpośrednio lub pośrednio pozyskano w celu przyznania pomocy finansowej w ramach operacji typu „Zarządzanie zasobami wodnymi” w ramach poddziałania „Wsparcie na inwestycje związane z rozwojem, modernizacją i dostosowywaniem rolnictwa i leśnictwa” objętego Programem Rozwoju Obszarów Wiejskich na lata 2014-2020.</a:t>
            </a:r>
          </a:p>
          <a:p>
            <a:pPr lvl="0" algn="just">
              <a:spcBef>
                <a:spcPct val="20000"/>
              </a:spcBef>
            </a:pPr>
            <a:endParaRPr lang="pl-PL" dirty="0">
              <a:solidFill>
                <a:schemeClr val="tx1"/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25145"/>
            <a:ext cx="1286994" cy="842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8406395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88097" y="948039"/>
            <a:ext cx="11684000" cy="25360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  <a:p>
            <a:pPr lvl="0" algn="just">
              <a:spcBef>
                <a:spcPct val="20000"/>
              </a:spcBef>
            </a:pPr>
            <a:r>
              <a:rPr lang="pl-PL" sz="2200" b="1" dirty="0"/>
              <a:t>1.b Klauzule informacyjne dotyczące przetwarzania przez Samorząd Województwa oraz Agencję Restrukturyzacji i Modernizacji Rolnictwa danych osobowych osób fizycznych, które zostaną przekazane przez podmiot ubiegający się o przyznanie pomocy – oryginał</a:t>
            </a:r>
          </a:p>
          <a:p>
            <a:pPr lvl="0" indent="365125" algn="just">
              <a:spcBef>
                <a:spcPct val="20000"/>
              </a:spcBef>
            </a:pPr>
            <a:r>
              <a:rPr lang="pl-PL" sz="2200" dirty="0"/>
              <a:t>Wnioskodawca powinien zapoznać się z treścią informacyjną dotyczącą przetwarzania danych osobowych osób fizycznych, które zostaną przekazane Samorządowi Województwa przez podmiot ubiegający się o przyznanie pomocy.</a:t>
            </a:r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949" y="6164649"/>
            <a:ext cx="1085632" cy="710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2771712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584200" y="902155"/>
            <a:ext cx="10083800" cy="5115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400" b="1" u="sng" dirty="0"/>
              <a:t>Podstawa prawna:</a:t>
            </a:r>
            <a:endParaRPr lang="pl-PL" sz="2400" b="1" dirty="0"/>
          </a:p>
          <a:p>
            <a:pPr marL="342900" lvl="0" indent="-342900">
              <a:spcBef>
                <a:spcPct val="20000"/>
              </a:spcBef>
            </a:pPr>
            <a:r>
              <a:rPr lang="pl-PL" sz="2400" b="1" dirty="0"/>
              <a:t>-Program Rozwoju Obszarów Wiejskich na lata 2014-2020,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-Ustawa o wspieraniu rozwoju obszarów wiejskich z udziałem środków Europejskiego Funduszu Rolnego na rzecz Rozwoju Obszarów Wiejskich w ramach Programu Rozwoju Obszarów Wiejskich na lata 2014-2020 (</a:t>
            </a:r>
            <a:r>
              <a:rPr lang="pl-PL" sz="2400" b="1" dirty="0" err="1"/>
              <a:t>Dz.U.2015.349</a:t>
            </a:r>
            <a:r>
              <a:rPr lang="pl-PL" sz="2400" b="1" dirty="0"/>
              <a:t> z </a:t>
            </a:r>
            <a:r>
              <a:rPr lang="pl-PL" sz="2400" b="1" dirty="0" err="1"/>
              <a:t>późn</a:t>
            </a:r>
            <a:r>
              <a:rPr lang="pl-PL" sz="2400" b="1" dirty="0"/>
              <a:t>. zm.),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-</a:t>
            </a:r>
            <a:r>
              <a:rPr lang="pl-PL" sz="2400" b="1" u="sng" dirty="0"/>
              <a:t>Rozporządzenie Ministra Rolnictwa i Rozwoju Wsi z dnia 8 lipca 2022 r.                 w sprawie szczegółowych warunków i trybu przyznawania oraz wypłaty pomocy finansowej na operacje typu „</a:t>
            </a:r>
            <a:r>
              <a:rPr lang="pl-PL" sz="2400" b="1" i="1" u="sng" dirty="0"/>
              <a:t>Zarządzanie zasobami wodnymi</a:t>
            </a:r>
            <a:r>
              <a:rPr lang="pl-PL" sz="2400" b="1" u="sng" dirty="0"/>
              <a:t>”,                      w ramach poddziałania „</a:t>
            </a:r>
            <a:r>
              <a:rPr lang="pl-PL" sz="2400" b="1" i="1" u="sng" dirty="0"/>
              <a:t>Wsparcie na inwestycje związane z rozwojem, modernizacją i dostosowywaniem rolnictwa i leśnictwa</a:t>
            </a:r>
            <a:r>
              <a:rPr lang="pl-PL" sz="2400" b="1" u="sng" dirty="0"/>
              <a:t>” objętego Programem Rozwoju Obszarów Wiejskich na lata 2014-2020 (Dz.U. 2022.1519 z późn.zm.).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9342" y="6167642"/>
            <a:ext cx="1054965" cy="6903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75689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254000" y="338823"/>
            <a:ext cx="11684000" cy="633404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  <a:p>
            <a:pPr lvl="0" indent="365125" algn="just">
              <a:spcBef>
                <a:spcPct val="20000"/>
              </a:spcBef>
            </a:pPr>
            <a:r>
              <a:rPr lang="pl-PL" sz="2200" b="1" dirty="0"/>
              <a:t>2. Dokument potwierdzający prawo do dysponowania nieruchomością- </a:t>
            </a:r>
            <a:r>
              <a:rPr lang="pl-PL" sz="2200" dirty="0"/>
              <a:t>kopia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200" dirty="0"/>
              <a:t>dokument powinien potwierdzać prawo do dysponowania nieruchomością przez okres realizacji operacji oraz co najmniej przez okres pięciu lat od planowanej wypłaty płatności końcowej. </a:t>
            </a:r>
            <a:r>
              <a:rPr lang="pl-PL" sz="2200" u="sng" dirty="0"/>
              <a:t>Złożenie dokumentu nie jest wymagane w przypadku, gdy dla planowanej operacji Wnioskodawca załącza do wniosku ostateczną decyzję o pozwoleniu na budowę  lub zgłoszenie zamiaru wykonywania robót budowlanych właściwemu organowi</a:t>
            </a:r>
            <a:r>
              <a:rPr lang="pl-PL" sz="2200" u="sng" dirty="0">
                <a:solidFill>
                  <a:schemeClr val="tx1"/>
                </a:solidFill>
              </a:rPr>
              <a:t>. 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200" b="1" dirty="0"/>
              <a:t>2a. Oświadczenie właściciela lub współwłaściciela lub posiadacza samoistnego nieruchomości, że wyraża zgodę na realizację operacji trwale związanej z nieruchomością, jeżeli operacja realizowana jest na nieruchomości będącej w posiadaniu zależnym lub będącej przedmiotem współwłasności- </a:t>
            </a:r>
            <a:r>
              <a:rPr lang="pl-PL" sz="2200" dirty="0"/>
              <a:t>oryginał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200" dirty="0"/>
              <a:t>W przypadku, gdy Wnioskodawca nie jest właścicielem nieruchomości, na której zamierza zrealizować operacje powinien złożyć oświadczenie właściciela lub współwłaściciela lub posiadacza samoistnego nieruchomości, że wyraża zgodę na realizację operacji trwale związanej z nieruchomością, w okresie realizacji operacji oraz w okresie związania z celem,   tj. przez okres 5 lat od wypłaty płatności końcowej. Należy wówczas załączyć również kopie dokumentów potwierdzających posiadanie zależne, np. kopi umów dzierżawy, użyczenia.</a:t>
            </a:r>
          </a:p>
          <a:p>
            <a:pPr marL="457200" indent="-457200">
              <a:buFont typeface="+mj-lt"/>
              <a:buAutoNum type="arabicPeriod"/>
            </a:pPr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949" y="6164649"/>
            <a:ext cx="1085632" cy="710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0168049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96335" y="1052512"/>
            <a:ext cx="11684000" cy="24745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200" b="1" dirty="0"/>
              <a:t>3. Kosztorys inwestorski- </a:t>
            </a:r>
            <a:r>
              <a:rPr lang="pl-PL" sz="2200" dirty="0"/>
              <a:t>oryginał lub kopia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200" dirty="0"/>
              <a:t>Kosztorys inwestorski należy sporządzić  zgodnie z rozporządzeniem Ministra Infrastruktury z dnia 18 maja 2004 r. w sprawie określenia metod  i podstaw sporządzania kosztorysu inwestorskiego, obliczania planowanych kosztów prac projektowych oraz planowanych kosztów robót budowlanych określonych  w programie funkcjonalno-użytkowym (Dz. U. Nr 130 poz.1389)</a:t>
            </a:r>
          </a:p>
          <a:p>
            <a:pPr marL="457200" indent="-457200">
              <a:buFont typeface="+mj-lt"/>
              <a:buAutoNum type="arabicPeriod"/>
            </a:pPr>
            <a:endParaRPr lang="pl-PL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949" y="6164649"/>
            <a:ext cx="1085632" cy="7104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046981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255373" y="862144"/>
            <a:ext cx="11555627" cy="49675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Kosztorys jest składany w każdym przypadku, gdy w zakresie operacji zaplanowano wykonanie robót budowlanych, z wyjątkiem realizacji operacji metodą „zaprojektuj – wybuduj”. Jeżeli operacja polega na budowie kilku obiektów powinien być przygotowany w sposób umożliwiający weryfikację wysokości kosztów budowy każdego z obiektów.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Składany wraz z wnioskiem o przyznanie pomocy kosztorys powinien zawierać w szczególności: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- tytuł projektu,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- nazwę obiektu lub robót budowlanych z podaniem lokalizacji,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- imię, nazwisko i adres albo nazwę i adres Wnioskodawcy oraz jego podpis,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- nazwę i adres jednostki opracowującej kosztorys;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- imiona i nazwiska, określenie funkcji osób opracowujących kosztorys oraz ich podpisy,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181712"/>
            <a:ext cx="1033462" cy="67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120031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800100" y="1397675"/>
            <a:ext cx="10693400" cy="46720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wartość kosztorysową robót budowlanych,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- datę opracowania kosztorysu,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- ogólną charakterystykę obiektu lub robót budowlanych zawierającą krótki opis techniczny wraz z istotnymi parametrami, które określają wielkość obiektu lub robót,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800" b="1" dirty="0"/>
              <a:t>- </a:t>
            </a:r>
            <a:r>
              <a:rPr lang="pl-PL" sz="2400" dirty="0"/>
              <a:t>przedmiar robót,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- kalkulację uproszczoną,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- tabelę wartości elementów scalonych, </a:t>
            </a:r>
          </a:p>
          <a:p>
            <a:pPr marL="342900" lvl="0" indent="-342900">
              <a:spcBef>
                <a:spcPct val="20000"/>
              </a:spcBef>
            </a:pPr>
            <a:r>
              <a:rPr lang="pl-PL" sz="2400" dirty="0"/>
              <a:t>- załączniki – założenia wyjściowe do kosztorysowania, kalkulację szczegółowe cen jednostkowych, analizy indywidualne nakładów rzeczowych oraz analizy własne cen czynników produkcji i wskaźników narzutów kosztów pośrednich i zysku.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181713"/>
            <a:ext cx="1033462" cy="676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261155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203200" y="677863"/>
            <a:ext cx="11607800" cy="54107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/>
            <a:r>
              <a:rPr lang="pl-PL" sz="2400" b="1" dirty="0"/>
              <a:t>4. Decyzja o pozwoleniu na budowę- </a:t>
            </a:r>
            <a:r>
              <a:rPr lang="pl-PL" sz="2400" dirty="0"/>
              <a:t>jeżeli na podstawie prawa budowlanego istnieje obowiązek uzyskania tych pozwoleń- kopia.</a:t>
            </a:r>
          </a:p>
          <a:p>
            <a:pPr marL="342900" lvl="0" indent="12700" algn="just"/>
            <a:r>
              <a:rPr lang="pl-PL" sz="2400" dirty="0"/>
              <a:t>Pozwolenie na budowę musi być wydane najpóźniej w dniu przesłania uzupełnień(decyzję ostateczną należy dostarczyć najpóźniej wraz z pierwszym wnioskiem o płatność).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5. Zgłoszenie zamiaru wykonania robót budowlanych, właściwemu organowi, potwierdzone przez ten organ</a:t>
            </a:r>
            <a:r>
              <a:rPr lang="pl-PL" sz="2400" dirty="0"/>
              <a:t>-kopia, wraz z: oświadczeniem, że w terminie 21 dni od dnia zgłoszenia zamiaru wykonania robót budowlanych, właściwy organ nie wniósł sprzeciwu – oryginał lub potwierdzeniem właściwego organu, że nie wniósł sprzeciwu wobec zgłoszonego zamiaru wykonania robót budowlanych- kopia</a:t>
            </a:r>
          </a:p>
          <a:p>
            <a:pPr marL="342900" indent="-342900" algn="just">
              <a:spcBef>
                <a:spcPct val="20000"/>
              </a:spcBef>
            </a:pPr>
            <a:r>
              <a:rPr lang="pl-PL" sz="2400" u="sng" dirty="0"/>
              <a:t>Uwaga:</a:t>
            </a:r>
            <a:r>
              <a:rPr lang="pl-PL" sz="2400" dirty="0"/>
              <a:t> w przypadku zastosowania w procesie inwestycyjnym metody „zaprojektuj i wybuduj”, dla której właściwym jest sporządzenie programu funkcjonalno-użytkowego, prawomocną decyzję  o udzieleniu pozwolenia na budowę lub zgłoszenie zamiaru wykonania robót budowlanych wraz z potwierdzeniem należy przedłożyć wraz z wnioskiem o płatność.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4187" y="6019391"/>
            <a:ext cx="1305675" cy="8544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365357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325946" y="684213"/>
            <a:ext cx="11866054" cy="41857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400" b="1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</a:rPr>
              <a:t>6. </a:t>
            </a:r>
            <a:r>
              <a:rPr kumimoji="0" lang="pl-PL" sz="2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Decyzja o środowiskowych</a:t>
            </a:r>
            <a:r>
              <a:rPr kumimoji="0" lang="pl-PL" sz="2400" b="1" i="0" u="none" strike="noStrike" kern="0" cap="none" spc="0" normalizeH="0" noProof="0" dirty="0">
                <a:ln>
                  <a:noFill/>
                </a:ln>
                <a:effectLst/>
                <a:uLnTx/>
                <a:uFillTx/>
              </a:rPr>
              <a:t> uwarunkowaniach, jeżeli jest wymagana</a:t>
            </a:r>
            <a:r>
              <a:rPr kumimoji="0" lang="pl-PL" sz="2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- kopia</a:t>
            </a:r>
          </a:p>
          <a:p>
            <a:pPr marL="342900" marR="0" lvl="0" indent="127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Jeżeli</a:t>
            </a:r>
            <a:r>
              <a:rPr kumimoji="0" lang="pl-PL" sz="2200" b="0" i="0" u="none" strike="noStrike" kern="0" cap="none" spc="0" normalizeH="0" noProof="0" dirty="0">
                <a:ln>
                  <a:noFill/>
                </a:ln>
                <a:effectLst/>
                <a:uLnTx/>
                <a:uFillTx/>
              </a:rPr>
              <a:t> decyzja złożona wraz z wnioskiem o przyznanie pomocy</a:t>
            </a:r>
            <a:r>
              <a:rPr lang="pl-PL" sz="2200" kern="0" dirty="0"/>
              <a:t> nie jest decyzją ostateczną Wnioskodawca zobowiązany jest do złożenia ostatecznej decyzji na etapie składania uzupełnień do wniosku o przyznanie pomocy</a:t>
            </a:r>
            <a:endParaRPr kumimoji="0" lang="pl-PL" sz="22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7. Pozwolenie wodno-prawne </a:t>
            </a:r>
            <a:r>
              <a:rPr lang="pl-PL" sz="2000" dirty="0">
                <a:solidFill>
                  <a:schemeClr val="tx1"/>
                </a:solidFill>
              </a:rPr>
              <a:t>– kopia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Należy przedłożyć pozwolenie wodnoprawne - jeżeli na podstawie przepisów prawa wodnego istnieje obowiązek uzyskania tego pozwolenia.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200" dirty="0">
                <a:solidFill>
                  <a:schemeClr val="tx1"/>
                </a:solidFill>
              </a:rPr>
              <a:t>Jeżeli decyzja złożona wraz z wnioskiem o przyznanie pomocy nie jest decyzją ostateczną i nie uzyskała takiego statusu na etapie składania uzupełnień do wniosku, Beneficjent zobowiązany jest do złożenia ostatecznej decyzji wraz z pierwszym wnioskiem o płatność.</a:t>
            </a:r>
          </a:p>
          <a:p>
            <a:pPr marL="342900" marR="0" lvl="0" indent="-3429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2317" y="6148939"/>
            <a:ext cx="1083543" cy="709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6791043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325946" y="684213"/>
            <a:ext cx="11866054" cy="48259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marR="0" lvl="0" indent="-3429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4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8. Szacunkowe zestawienie kosztów- </a:t>
            </a:r>
            <a:r>
              <a:rPr kumimoji="0" lang="pl-PL" sz="24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oryginał lub kopia</a:t>
            </a:r>
          </a:p>
          <a:p>
            <a:pPr marL="342900" marR="0" lvl="0" indent="127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2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Szacunkowe zestawienie kosztów składane jest wraz z Programem funkcjonalno-użytkowym i jest sporządzane dla projektów realizowanych metodą „zaprojektuj i wybuduj”. Dokument powinien zawierać: wyszczególniony zakres rzeczowy wraz</a:t>
            </a:r>
            <a:r>
              <a:rPr kumimoji="0" lang="pl-PL" sz="2200" b="0" i="0" u="none" strike="noStrike" kern="0" cap="none" spc="0" normalizeH="0" noProof="0" dirty="0">
                <a:ln>
                  <a:noFill/>
                </a:ln>
                <a:effectLst/>
                <a:uLnTx/>
                <a:uFillTx/>
              </a:rPr>
              <a:t> </a:t>
            </a:r>
            <a:r>
              <a:rPr kumimoji="0" lang="pl-PL" sz="2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</a:rPr>
              <a:t>z miernikami oraz koszty operacji wraz ze wskazaniem ich źródła.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9. Program funkcjonalno-użytkowy- </a:t>
            </a:r>
            <a:r>
              <a:rPr lang="pl-PL" sz="2400" dirty="0"/>
              <a:t>oryginał lub kopia</a:t>
            </a:r>
          </a:p>
          <a:p>
            <a:pPr marL="342900" indent="12700" algn="just">
              <a:spcBef>
                <a:spcPct val="20000"/>
              </a:spcBef>
            </a:pPr>
            <a:r>
              <a:rPr lang="pl-PL" sz="2200" dirty="0"/>
              <a:t>Wnioskodawca zobowiązany jest złożyć dokument w przypadku realizacji operacji metodą „zaprojektuj i wybuduj”.</a:t>
            </a:r>
            <a:r>
              <a:rPr lang="pl-PL" sz="2200" i="1" dirty="0"/>
              <a:t> </a:t>
            </a:r>
            <a:r>
              <a:rPr lang="pl-PL" sz="2200" u="sng" dirty="0"/>
              <a:t>Uwaga:</a:t>
            </a:r>
            <a:r>
              <a:rPr lang="pl-PL" sz="2200" dirty="0"/>
              <a:t> w przypadku, gdy operacja jest realizowana wg zasady „zaprojektuj i wybuduj” i Wnioskodawca złożył ww. załącznik, nie ma obowiązku składać wraz z wnioskiem o pomoc dokumentów o których mowa w punktach 3, 4, 5 i 6- załączniki te będą wymagane wraz z wnioskiem o płatność. </a:t>
            </a:r>
          </a:p>
          <a:p>
            <a:pPr marL="342900" lvl="0" indent="-342900" algn="just">
              <a:spcBef>
                <a:spcPct val="20000"/>
              </a:spcBef>
            </a:pPr>
            <a:endParaRPr lang="pl-PL" sz="2000" dirty="0">
              <a:solidFill>
                <a:schemeClr val="tx1"/>
              </a:solidFill>
            </a:endParaRPr>
          </a:p>
          <a:p>
            <a:pPr marL="342900" marR="0" lvl="0" indent="-342900" algn="just" defTabSz="91440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20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2317" y="6148939"/>
            <a:ext cx="1083543" cy="7090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4600527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0" y="1052736"/>
            <a:ext cx="11671300" cy="60262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10. Wycena gruntów dokonana przez rzeczoznawcę w przypadku, gdy w ramach operacji przewidziany jest zakup użytków gruntowych – oryginał lub kopia</a:t>
            </a:r>
            <a:endParaRPr lang="pl-PL" sz="2400" dirty="0"/>
          </a:p>
          <a:p>
            <a:pPr marL="342900" lvl="0" indent="12700" algn="just">
              <a:spcBef>
                <a:spcPct val="20000"/>
              </a:spcBef>
            </a:pPr>
            <a:r>
              <a:rPr lang="pl-PL" sz="2000" dirty="0"/>
              <a:t>W przypadku operacji, w ramach której przewidziany jest zakup użytków gruntowych, należy dostarczyć wycenę gruntu dokonaną przez rzeczoznawcę. Jeżeli w ramach operacji nie przewiduje się zakupu użytków gruntowych na potrzeby realizacji operacji należy zaznaczyć N/D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000" dirty="0"/>
              <a:t>Jeżeli na dzień złożenia wniosku o przyznanie pomocy wnioskodawca nie dysponuje wyceną dokonaną przez rzeczoznawcę, należy dostarczyć szacunkową kalkulację kosztów dokonaną we własnym zakresie. Wycenę dokonaną przez rzeczoznawcę należy wówczas dostarczyć wraz z wnioskiem o płatność, w ramach którego Beneficjent ubiega się o refundację kosztów z tytułu zakupu gruntów. Wycena powinna być sporządzona wg stanu nieruchomości przed rozpoczęciem realizacji inwestycji.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11. Oświadczenie o kwalifikowalności VAT – oryginał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/>
              <a:t>Wnioskodawca może ubiegać się o uznanie podatku VAT jako kosztu kwalifikowalnego tylko w przypadku, gdy nie ma możliwości odzyskania VAT na mocy prawodawstwa krajowego. Jeżeli wnioskodawca nie ubiega się o uznanie podatku VAT jako kosztu kwalifikowalnego w ramach operacji należy zaznaczyć N/D.</a:t>
            </a:r>
          </a:p>
          <a:p>
            <a:pPr marL="342900" lvl="0" indent="-342900" algn="just">
              <a:spcBef>
                <a:spcPct val="20000"/>
              </a:spcBef>
            </a:pPr>
            <a:endParaRPr lang="pl-PL" sz="2400" u="sng" dirty="0">
              <a:solidFill>
                <a:schemeClr val="tx1"/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3086" y="6015803"/>
            <a:ext cx="1286994" cy="842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233199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0" y="1052736"/>
            <a:ext cx="11671300" cy="48197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12. Interpretacja przepisów prawa podatkowego (interpretacja indywidualna) </a:t>
            </a:r>
            <a:r>
              <a:rPr lang="pl-PL" sz="2400" dirty="0"/>
              <a:t>– </a:t>
            </a:r>
            <a:r>
              <a:rPr lang="pl-PL" sz="2400" u="sng" dirty="0"/>
              <a:t>interpretacje indywidualną w sprawie braku możliwości odzyskania VAT należy złożyć wraz z wnioskiem o przyznanie pomocy. W przypadku braku przedmiotowej interpretacji dopuszcza się złożenie jej wraz z wnioskiem o płatność. </a:t>
            </a:r>
          </a:p>
          <a:p>
            <a:pPr marL="342900" lvl="0" indent="12700" algn="just">
              <a:spcBef>
                <a:spcPct val="20000"/>
              </a:spcBef>
            </a:pPr>
            <a:r>
              <a:rPr lang="pl-PL" sz="2400" b="1" u="sng" dirty="0"/>
              <a:t>Uwaga: O indywidualną interpretację powinien wystąpić każdy Wnioskodawca ubiegający się o przyznanie pomocy, który zalicza podatek VAT do kosztów kwalifikowalnych.</a:t>
            </a:r>
          </a:p>
          <a:p>
            <a:pPr marL="342900" lvl="0" indent="12700" algn="just">
              <a:spcBef>
                <a:spcPct val="20000"/>
              </a:spcBef>
            </a:pPr>
            <a:endParaRPr lang="pl-PL" sz="2400" b="1" u="sng" dirty="0"/>
          </a:p>
          <a:p>
            <a:pPr marL="342900" lvl="0" indent="-342900" algn="just">
              <a:spcBef>
                <a:spcPct val="20000"/>
              </a:spcBef>
            </a:pPr>
            <a:endParaRPr lang="pl-PL" sz="2400" u="sng" dirty="0">
              <a:solidFill>
                <a:schemeClr val="tx1"/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3086" y="6015803"/>
            <a:ext cx="1286994" cy="842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3293274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203200" y="876301"/>
            <a:ext cx="11502768" cy="487518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13. Mapy lub szkice sytuacyjne oraz rysunki charakterystyczne dotyczące umiejscowienia operacji</a:t>
            </a:r>
            <a:r>
              <a:rPr lang="pl-PL" sz="2400" dirty="0"/>
              <a:t>- </a:t>
            </a:r>
            <a:r>
              <a:rPr lang="pl-PL" sz="2000" dirty="0"/>
              <a:t>oryginał lub kopia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/>
              <a:t>Mapy lub szkice powinny jednoznacznie wskazywać umiejscowienie operacji.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u="sng" dirty="0"/>
              <a:t>Plany sytuacyjne oraz rysunki charakterystyczne powinny pozwolić na identyfikację zakresu planowanych do wykonania prac, określić miejsca realizacji operacji i planowanych robót oraz umożliwić sprawdzenie przedmiaru robót.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14. Oświadczenie o przeprowadzonej strategicznej ocenie odziaływania na środowisko – oryginał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000" dirty="0"/>
              <a:t>Do Wniosku o przyznanie pomocy należy załączyć wskazany dokument, o którym mowa w art. 5 ust. 2 pkt 2 ustawy z dnia 20 lutego 2015 r. o wspieraniu rozwoju obszarów wiejskich z udziałem środków Europejskiego Funduszu Rolnego na rzecz Rozwoju Obszarów Wiejskich w ramach Programu Rozwoju Obszarów Wiejskich na lata 2014–2020, w zakresie jej wpływu na środowisko, w tym na grunty rolne, zasoby wodne oraz retencję wody – w przypadku realizacji operacji w zakresie, o którym mowa w § 2 pkt 1 (dotyczy inwestycji realizowanych przez PGW „Wody Polskie” )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5959706"/>
            <a:ext cx="1372718" cy="898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4764560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787400" y="1052736"/>
            <a:ext cx="9557072" cy="36379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O pomoc na operację może ubiegać się: </a:t>
            </a:r>
          </a:p>
          <a:p>
            <a:pPr marL="457200" lvl="0" indent="-457200" algn="just">
              <a:spcBef>
                <a:spcPct val="20000"/>
              </a:spcBef>
              <a:buAutoNum type="arabicParenR"/>
            </a:pPr>
            <a:r>
              <a:rPr lang="pl-PL" sz="2400" b="1" dirty="0"/>
              <a:t>Państwowe Gospodarstwo Wodne Wody Polskie </a:t>
            </a:r>
            <a:r>
              <a:rPr lang="pl-PL" sz="2400" dirty="0"/>
              <a:t>na operacje w zakresie budowy, przebudowy lub remontu urządzeń wodnych lub budowli hydrotechnicznych na ciekach wodnych naturalnych lub sztucznych.</a:t>
            </a:r>
          </a:p>
          <a:p>
            <a:pPr lvl="0" algn="just">
              <a:spcBef>
                <a:spcPct val="20000"/>
              </a:spcBef>
            </a:pPr>
            <a:r>
              <a:rPr lang="pl-PL" sz="2400" b="1" dirty="0"/>
              <a:t> 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2)	gmina </a:t>
            </a:r>
            <a:r>
              <a:rPr lang="pl-PL" sz="2400" dirty="0"/>
              <a:t>na operację w zakresie budowy lub przebudowy otwartych zbiorników retencyjnych służących do gromadzenia wód opadowych lub roztopowych, wód gruntowych lub wód płynących.</a:t>
            </a:r>
            <a:r>
              <a:rPr lang="pl-PL" sz="2400" b="1" dirty="0"/>
              <a:t> </a:t>
            </a: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6052890"/>
            <a:ext cx="1230320" cy="8051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8209662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203200" y="876301"/>
            <a:ext cx="11239500" cy="19205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/>
              <a:t>18. Zaświadczenie wydane przez RDOŚ w przypadku, gdy nie przeprowadzono oceny oddziaływania na środowisko, o zgodności operacji z wymogami wynikającymi z art. 118-118b ustawy o ochronie przyrody – kopia</a:t>
            </a: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dirty="0"/>
              <a:t>	Do Wniosku o przyznanie pomocy należy załączyć wskazany dokument - dotyczy tylko operacji w zakresie, o którym mowa w § 2 pkt 2.</a:t>
            </a:r>
            <a:r>
              <a:rPr lang="pl-PL" sz="2000" dirty="0"/>
              <a:t> (</a:t>
            </a:r>
            <a:r>
              <a:rPr lang="pl-PL" sz="2400" dirty="0"/>
              <a:t>Inwestycje realizowane przez Gminy</a:t>
            </a:r>
            <a:r>
              <a:rPr lang="pl-PL" sz="2000" dirty="0"/>
              <a:t>)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5959706"/>
            <a:ext cx="1372718" cy="898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725895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itchFamily="34" charset="0"/>
              <a:ea typeface="+mn-ea"/>
              <a:cs typeface="+mn-cs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-9550" y="2591683"/>
            <a:ext cx="1123950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marR="0" lvl="0" indent="-342900" algn="ctr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Kryteria wyboru operacji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24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pl-PL" sz="24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l-PL" sz="24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endParaRPr kumimoji="0" lang="pl-PL" sz="2400" b="1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3901" y="5959706"/>
            <a:ext cx="1372718" cy="898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5127188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469900" y="1181099"/>
            <a:ext cx="10629900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dirty="0">
                <a:effectLst/>
              </a:rPr>
              <a:t>§ 10a. </a:t>
            </a:r>
            <a:r>
              <a:rPr lang="pl-PL" sz="2400" b="1" dirty="0"/>
              <a:t>u</a:t>
            </a:r>
            <a:r>
              <a:rPr lang="pl-PL" sz="2400" b="1" dirty="0">
                <a:effectLst/>
              </a:rPr>
              <a:t>st.1. </a:t>
            </a:r>
            <a:r>
              <a:rPr lang="pl-PL" sz="2400" b="1" u="sng" dirty="0">
                <a:effectLst/>
              </a:rPr>
              <a:t>O kolejności przysługiwania pomocy decyduje suma uzyskanych punktów przyznanych na podstawie sumy punktów przyznanych operacji za poszczególne kryteria wyboru na podstawie danych zawartych we wniosku o przyznanie pomocy oraz w dokumentach złożonych wraz z tym wnioskiem.</a:t>
            </a:r>
          </a:p>
          <a:p>
            <a:r>
              <a:rPr lang="pl-PL" sz="2400" dirty="0"/>
              <a:t>2. Jeżeli dane zawarte we wniosku o przyznanie pomocy i dokumentach dołączonych do wniosku są rozbieżne, punkty przyznaje się na podstawie danych zawartych w dołączonych dokumentach.</a:t>
            </a:r>
          </a:p>
          <a:p>
            <a:r>
              <a:rPr lang="pl-PL" sz="2400" dirty="0"/>
              <a:t>3. Jeżeli wniosek o przyznanie pomocy lub dołączone do niego dokumenty nie zawierają danych niezbędnych do ustalenia liczby punktów za dane kryterium, nie przyznaje się punktów za to kryterium.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5650" y="6178693"/>
            <a:ext cx="1038076" cy="679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567018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542662" y="950914"/>
            <a:ext cx="11391900" cy="44781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pl-PL" sz="2400" b="1" u="sng" dirty="0">
                <a:latin typeface="Calibri" pitchFamily="34" charset="0"/>
              </a:rPr>
              <a:t>Kryteria wyboru operacji dla inwestycji realizowanych przez PGW „Wody Polskie”</a:t>
            </a:r>
          </a:p>
          <a:p>
            <a:endParaRPr lang="pl-PL" sz="2000" b="1" dirty="0"/>
          </a:p>
          <a:p>
            <a:r>
              <a:rPr lang="pl-PL" sz="2000" b="1" dirty="0"/>
              <a:t>1)   powierzchnia oddziaływania operacji na grunty rolne wynosi:</a:t>
            </a:r>
          </a:p>
          <a:p>
            <a:r>
              <a:rPr lang="pl-PL" sz="2000" dirty="0"/>
              <a:t>	a) 50 ha i nie więcej niż 100 ha </a:t>
            </a:r>
            <a:r>
              <a:rPr lang="pl-PL" sz="2000" b="1" dirty="0"/>
              <a:t>- 1 punkt,</a:t>
            </a:r>
          </a:p>
          <a:p>
            <a:r>
              <a:rPr lang="pl-PL" sz="2000" dirty="0"/>
              <a:t>	b) powyżej 100 ha i nie więcej niż 250 ha </a:t>
            </a:r>
            <a:r>
              <a:rPr lang="pl-PL" sz="2000" b="1" dirty="0"/>
              <a:t>- 3 punkty,</a:t>
            </a:r>
          </a:p>
          <a:p>
            <a:r>
              <a:rPr lang="pl-PL" sz="2000" dirty="0"/>
              <a:t>	c) powyżej 250 ha </a:t>
            </a:r>
            <a:r>
              <a:rPr lang="pl-PL" sz="2000" b="1" dirty="0"/>
              <a:t>- 4 punkty;</a:t>
            </a:r>
          </a:p>
          <a:p>
            <a:endParaRPr lang="pl-PL" sz="2000" b="1" dirty="0">
              <a:effectLst/>
            </a:endParaRPr>
          </a:p>
          <a:p>
            <a:r>
              <a:rPr lang="pl-PL" sz="2000" b="1" dirty="0"/>
              <a:t>2) </a:t>
            </a:r>
            <a:r>
              <a:rPr lang="pl-PL" sz="2000" dirty="0"/>
              <a:t> </a:t>
            </a:r>
            <a:r>
              <a:rPr lang="pl-PL" sz="2000" b="1" dirty="0"/>
              <a:t>liczba punktów przyznana inwestycji objętej operacją przez organ opiniodawczo-doradczy, o którym      </a:t>
            </a:r>
          </a:p>
          <a:p>
            <a:r>
              <a:rPr lang="pl-PL" sz="2000" b="1" dirty="0"/>
              <a:t>      mowa w art. 5 ust. 2 pkt 2 ustawy, podczas opiniowania w zakresie wpływu tej inwestycji na środowisko </a:t>
            </a:r>
          </a:p>
          <a:p>
            <a:r>
              <a:rPr lang="pl-PL" sz="2000" b="1" dirty="0"/>
              <a:t>      wynosi:</a:t>
            </a:r>
          </a:p>
          <a:p>
            <a:r>
              <a:rPr lang="pl-PL" sz="2000" dirty="0"/>
              <a:t>	a) od 7 do 10 punktów - </a:t>
            </a:r>
            <a:r>
              <a:rPr lang="pl-PL" sz="2000" b="1" dirty="0"/>
              <a:t>2 punkty,</a:t>
            </a:r>
          </a:p>
          <a:p>
            <a:r>
              <a:rPr lang="pl-PL" sz="2000" dirty="0"/>
              <a:t>	b) od 11 do 13 punktów - </a:t>
            </a:r>
            <a:r>
              <a:rPr lang="pl-PL" sz="2000" b="1" dirty="0"/>
              <a:t>4 punkty.</a:t>
            </a:r>
          </a:p>
          <a:p>
            <a:endParaRPr lang="pl-PL" sz="2000" b="1" dirty="0"/>
          </a:p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6271" y="5995292"/>
            <a:ext cx="1326681" cy="868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6076782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3" name="Prostokąt 2"/>
          <p:cNvSpPr/>
          <p:nvPr/>
        </p:nvSpPr>
        <p:spPr>
          <a:xfrm>
            <a:off x="466956" y="760228"/>
            <a:ext cx="10960100" cy="47705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l-PL" sz="2400" b="1" u="sng" dirty="0">
                <a:latin typeface="Calibri" pitchFamily="34" charset="0"/>
              </a:rPr>
              <a:t>Kryteria wyboru operacji dla inwestycji realizowanych przez Gminy</a:t>
            </a:r>
          </a:p>
          <a:p>
            <a:endParaRPr lang="pl-PL" sz="2400" b="1" u="sng" dirty="0">
              <a:latin typeface="Calibri" pitchFamily="34" charset="0"/>
            </a:endParaRPr>
          </a:p>
          <a:p>
            <a:pPr marL="342900" indent="-342900">
              <a:buAutoNum type="arabicParenR"/>
            </a:pPr>
            <a:r>
              <a:rPr lang="pl-PL" b="1" dirty="0">
                <a:latin typeface="Calibri" pitchFamily="34" charset="0"/>
              </a:rPr>
              <a:t>podstawowy dochód podatkowy gminy, w której jest planowana realizacja operacji, w przeliczeniu na 1 </a:t>
            </a:r>
          </a:p>
          <a:p>
            <a:r>
              <a:rPr lang="pl-PL" b="1" dirty="0">
                <a:latin typeface="Calibri" pitchFamily="34" charset="0"/>
              </a:rPr>
              <a:t>      mieszkańca, obliczany zgodnie z przepisami o dochodach jednostek samorządu terytorialnego, kształtuje się w </a:t>
            </a:r>
          </a:p>
          <a:p>
            <a:r>
              <a:rPr lang="pl-PL" b="1" dirty="0">
                <a:latin typeface="Calibri" pitchFamily="34" charset="0"/>
              </a:rPr>
              <a:t>      roku, w którym podano do publicznej wiadomości ogłoszenie o naborze wniosków o przyznanie pomocy, na   </a:t>
            </a:r>
          </a:p>
          <a:p>
            <a:r>
              <a:rPr lang="pl-PL" b="1" dirty="0">
                <a:latin typeface="Calibri" pitchFamily="34" charset="0"/>
              </a:rPr>
              <a:t>      poziomie:</a:t>
            </a:r>
          </a:p>
          <a:p>
            <a:r>
              <a:rPr lang="pl-PL" dirty="0">
                <a:latin typeface="Calibri" pitchFamily="34" charset="0"/>
              </a:rPr>
              <a:t>	a) nie więcej niż 50% średniej wojewódzkiej </a:t>
            </a:r>
            <a:r>
              <a:rPr lang="pl-PL" b="1" dirty="0">
                <a:latin typeface="Calibri" pitchFamily="34" charset="0"/>
              </a:rPr>
              <a:t>- 4 punkty,</a:t>
            </a:r>
          </a:p>
          <a:p>
            <a:r>
              <a:rPr lang="pl-PL" dirty="0">
                <a:latin typeface="Calibri" pitchFamily="34" charset="0"/>
              </a:rPr>
              <a:t>	b) powyżej 50% średniej wojewódzkiej i nie więcej niż 75% średniej wojewódzkiej </a:t>
            </a:r>
            <a:r>
              <a:rPr lang="pl-PL" b="1" dirty="0">
                <a:latin typeface="Calibri" pitchFamily="34" charset="0"/>
              </a:rPr>
              <a:t>- 2 punkty,</a:t>
            </a:r>
          </a:p>
          <a:p>
            <a:r>
              <a:rPr lang="pl-PL" dirty="0">
                <a:latin typeface="Calibri" pitchFamily="34" charset="0"/>
              </a:rPr>
              <a:t>	c) powyżej 75% średniej wojewódzkiej i nie więcej niż 100% średniej wojewódzkiej </a:t>
            </a:r>
            <a:r>
              <a:rPr lang="pl-PL" b="1" dirty="0">
                <a:latin typeface="Calibri" pitchFamily="34" charset="0"/>
              </a:rPr>
              <a:t>- 1 punkt;</a:t>
            </a:r>
          </a:p>
          <a:p>
            <a:endParaRPr lang="pl-PL" b="1" dirty="0">
              <a:latin typeface="Calibri" pitchFamily="34" charset="0"/>
            </a:endParaRPr>
          </a:p>
          <a:p>
            <a:r>
              <a:rPr lang="pl-PL" b="1" dirty="0">
                <a:latin typeface="Calibri" pitchFamily="34" charset="0"/>
              </a:rPr>
              <a:t>2) jeżeli operacja ma być realizowana na obszarze gminy, na którym w okresie od 2007 r. do 2021 r. wystąpiła       </a:t>
            </a:r>
          </a:p>
          <a:p>
            <a:r>
              <a:rPr lang="pl-PL" b="1" dirty="0">
                <a:latin typeface="Calibri" pitchFamily="34" charset="0"/>
              </a:rPr>
              <a:t>    susza w odniesieniu do upraw ziemniaków, chmielu, warzyw gruntowych, krzewów owocowych, drzew</a:t>
            </a:r>
          </a:p>
          <a:p>
            <a:r>
              <a:rPr lang="pl-PL" b="1" dirty="0">
                <a:latin typeface="Calibri" pitchFamily="34" charset="0"/>
              </a:rPr>
              <a:t>    owocowych, truskawek lub roślin strączkowych </a:t>
            </a:r>
            <a:r>
              <a:rPr lang="pl-PL" dirty="0">
                <a:latin typeface="Calibri" pitchFamily="34" charset="0"/>
              </a:rPr>
              <a:t>- przyznaje się </a:t>
            </a:r>
            <a:r>
              <a:rPr lang="pl-PL" b="1" dirty="0">
                <a:latin typeface="Calibri" pitchFamily="34" charset="0"/>
              </a:rPr>
              <a:t>1 punkt </a:t>
            </a:r>
            <a:r>
              <a:rPr lang="pl-PL" dirty="0">
                <a:latin typeface="Calibri" pitchFamily="34" charset="0"/>
              </a:rPr>
              <a:t>za każdy rok wystąpienia suszy na   </a:t>
            </a:r>
          </a:p>
          <a:p>
            <a:r>
              <a:rPr lang="pl-PL" dirty="0">
                <a:latin typeface="Calibri" pitchFamily="34" charset="0"/>
              </a:rPr>
              <a:t>    obszarze tej gminy w tym okresie (dane zamieszczone na stronie  </a:t>
            </a:r>
            <a:r>
              <a:rPr lang="pl-PL" dirty="0">
                <a:latin typeface="Calibri" pitchFamily="34" charset="0"/>
                <a:hlinkClick r:id="rId4"/>
              </a:rPr>
              <a:t>mazowieckie.ksow.pl</a:t>
            </a:r>
            <a:r>
              <a:rPr lang="pl-PL" dirty="0">
                <a:latin typeface="Calibri" pitchFamily="34" charset="0"/>
              </a:rPr>
              <a:t> </a:t>
            </a:r>
          </a:p>
          <a:p>
            <a:endParaRPr lang="pl-PL" sz="2000" dirty="0">
              <a:latin typeface="Calibri" pitchFamily="34" charset="0"/>
            </a:endParaRPr>
          </a:p>
          <a:p>
            <a:endParaRPr lang="pl-PL" sz="2000" b="1" dirty="0">
              <a:effectLst/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0451" y="5989564"/>
            <a:ext cx="1344186" cy="879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2" name="Obiekt 1">
            <a:extLst>
              <a:ext uri="{FF2B5EF4-FFF2-40B4-BE49-F238E27FC236}">
                <a16:creationId xmlns:a16="http://schemas.microsoft.com/office/drawing/2014/main" id="{C847BE02-6112-4B99-1BD1-086ED5CFF4B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82587018"/>
              </p:ext>
            </p:extLst>
          </p:nvPr>
        </p:nvGraphicFramePr>
        <p:xfrm>
          <a:off x="9067800" y="4602877"/>
          <a:ext cx="987425" cy="771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showAsIcon="1" r:id="rId6" imgW="914400" imgH="771480" progId="Acrobat.Document.DC">
                  <p:embed/>
                </p:oleObj>
              </mc:Choice>
              <mc:Fallback>
                <p:oleObj name="Acrobat Document" showAsIcon="1" r:id="rId6" imgW="914400" imgH="771480" progId="Acrobat.Document.DC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9067800" y="4602877"/>
                        <a:ext cx="987425" cy="77152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88045635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666132" y="6429375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570451" y="1052736"/>
            <a:ext cx="11407365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3) jeżeli operacja ma być realizowana na obszarze gminy, na którym znajduje się co najmniej jedna z form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b="1" noProof="0" dirty="0">
                <a:solidFill>
                  <a:prstClr val="black"/>
                </a:solidFill>
                <a:latin typeface="Calibri" pitchFamily="34" charset="0"/>
              </a:rPr>
              <a:t>    </a:t>
            </a:r>
            <a:r>
              <a:rPr kumimoji="0" lang="pl-P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ochrony przyrody, o której mowa w: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l-PL" dirty="0">
                <a:solidFill>
                  <a:prstClr val="black"/>
                </a:solidFill>
                <a:latin typeface="Calibri" pitchFamily="34" charset="0"/>
              </a:rPr>
              <a:t>	</a:t>
            </a: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a) art. 6 ust. 1 pkt 1-3 ustawy z dnia 16 kwietnia 2004 r. o ochronie przyrody (Dz. U. z 2022 r. poz. 916,1726, 	  	    2185 i 2375) </a:t>
            </a:r>
            <a:r>
              <a:rPr kumimoji="0" lang="pl-P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- 3 punkty</a:t>
            </a: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	b) art. 6 ust. 1 pkt 4 i 5 ustawy z dnia 16 kwietnia 2004 r. o ochronie przyrody, albo otulina form ochrony 	  	    przyrody, o których mowa w art. 6 ust. 1 pkt 1-3 ustawy z dnia 16 kwietnia 2004 r. o ochronie przyrody </a:t>
            </a:r>
            <a:r>
              <a:rPr kumimoji="0" lang="pl-PL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-  	    	    2 punkty</a:t>
            </a: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itchFamily="34" charset="0"/>
                <a:ea typeface="+mn-ea"/>
                <a:cs typeface="+mn-cs"/>
              </a:rPr>
              <a:t>;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pl-PL" b="1" dirty="0">
                <a:solidFill>
                  <a:schemeClr val="tx2">
                    <a:lumMod val="50000"/>
                  </a:schemeClr>
                </a:solidFill>
              </a:rPr>
              <a:t>4) </a:t>
            </a:r>
            <a:r>
              <a:rPr lang="pl-PL" b="1" i="0" dirty="0">
                <a:solidFill>
                  <a:srgbClr val="333333"/>
                </a:solidFill>
                <a:effectLst/>
              </a:rPr>
              <a:t>jeżeli operacja ma być realizowana na obszarze gminy, na którym jednolita część wód powierzchniowych jest   </a:t>
            </a:r>
          </a:p>
          <a:p>
            <a:r>
              <a:rPr lang="pl-PL" b="1" dirty="0">
                <a:solidFill>
                  <a:srgbClr val="333333"/>
                </a:solidFill>
              </a:rPr>
              <a:t>    </a:t>
            </a:r>
            <a:r>
              <a:rPr lang="pl-PL" b="1" i="0" dirty="0">
                <a:solidFill>
                  <a:srgbClr val="333333"/>
                </a:solidFill>
                <a:effectLst/>
              </a:rPr>
              <a:t>zagrożona nieosiągnięciem celów środowiskowych wskazanych w planach gospodarowania wodami na obszarach </a:t>
            </a:r>
          </a:p>
          <a:p>
            <a:r>
              <a:rPr lang="pl-PL" b="1" dirty="0">
                <a:solidFill>
                  <a:srgbClr val="333333"/>
                </a:solidFill>
              </a:rPr>
              <a:t>    </a:t>
            </a:r>
            <a:r>
              <a:rPr lang="pl-PL" b="1" i="0" dirty="0">
                <a:solidFill>
                  <a:srgbClr val="333333"/>
                </a:solidFill>
                <a:effectLst/>
              </a:rPr>
              <a:t>dorzeczy, o których mowa w </a:t>
            </a:r>
            <a:r>
              <a:rPr lang="pl-PL" b="1" i="0" strike="noStrike" dirty="0">
                <a:effectLst/>
              </a:rPr>
              <a:t>art. 315 pkt 1</a:t>
            </a:r>
            <a:r>
              <a:rPr lang="pl-PL" b="1" i="0" dirty="0">
                <a:effectLst/>
              </a:rPr>
              <a:t> </a:t>
            </a:r>
            <a:r>
              <a:rPr lang="pl-PL" b="1" i="0" dirty="0">
                <a:solidFill>
                  <a:srgbClr val="333333"/>
                </a:solidFill>
                <a:effectLst/>
              </a:rPr>
              <a:t>ustawy z dnia 20 lipca 2017 r. - Prawo wodne (Dz. U. z 2022 r. poz. 2625 i </a:t>
            </a:r>
          </a:p>
          <a:p>
            <a:r>
              <a:rPr lang="pl-PL" b="1" dirty="0">
                <a:solidFill>
                  <a:srgbClr val="333333"/>
                </a:solidFill>
              </a:rPr>
              <a:t>    </a:t>
            </a:r>
            <a:r>
              <a:rPr lang="pl-PL" b="1" i="0" dirty="0">
                <a:solidFill>
                  <a:srgbClr val="333333"/>
                </a:solidFill>
                <a:effectLst/>
              </a:rPr>
              <a:t>2687 oraz z 2023 r. poz. 295, 412 i 877) </a:t>
            </a:r>
            <a:r>
              <a:rPr lang="pl-PL" b="0" i="0" dirty="0">
                <a:solidFill>
                  <a:srgbClr val="333333"/>
                </a:solidFill>
                <a:effectLst/>
              </a:rPr>
              <a:t>- 2 punkty.</a:t>
            </a:r>
          </a:p>
          <a:p>
            <a:endParaRPr lang="pl-PL" sz="2400" b="1" dirty="0">
              <a:solidFill>
                <a:srgbClr val="333333"/>
              </a:solidFill>
              <a:latin typeface="Open Sans" panose="020B0606030504020204" pitchFamily="34" charset="0"/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08533"/>
            <a:ext cx="1298105" cy="84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9563918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666132" y="6429375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570451" y="1052736"/>
            <a:ext cx="11407365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rgbClr val="333333"/>
              </a:solidFill>
              <a:latin typeface="Open Sans" panose="020B0606030504020204" pitchFamily="34" charset="0"/>
            </a:endParaRPr>
          </a:p>
          <a:p>
            <a:r>
              <a:rPr lang="pl-PL" sz="2400" b="1" dirty="0">
                <a:solidFill>
                  <a:schemeClr val="tx2">
                    <a:lumMod val="50000"/>
                  </a:schemeClr>
                </a:solidFill>
              </a:rPr>
              <a:t>Pomoc przysługuje, jeżeli przyznano co najmniej:</a:t>
            </a:r>
          </a:p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r>
              <a:rPr lang="pl-PL" sz="2400" dirty="0">
                <a:solidFill>
                  <a:schemeClr val="tx2">
                    <a:lumMod val="50000"/>
                  </a:schemeClr>
                </a:solidFill>
              </a:rPr>
              <a:t>1)</a:t>
            </a:r>
            <a:r>
              <a:rPr lang="pl-PL" sz="2400" b="1" dirty="0">
                <a:solidFill>
                  <a:schemeClr val="tx2">
                    <a:lumMod val="50000"/>
                  </a:schemeClr>
                </a:solidFill>
              </a:rPr>
              <a:t> 4 punkty </a:t>
            </a:r>
            <a:r>
              <a:rPr lang="pl-PL" sz="2400" dirty="0">
                <a:solidFill>
                  <a:schemeClr val="tx2">
                    <a:lumMod val="50000"/>
                  </a:schemeClr>
                </a:solidFill>
              </a:rPr>
              <a:t>- w przypadku operacji realizowanej przez PGW „Wody Polskie”</a:t>
            </a:r>
          </a:p>
          <a:p>
            <a:r>
              <a:rPr lang="pl-PL" sz="2400" dirty="0">
                <a:solidFill>
                  <a:schemeClr val="tx2">
                    <a:lumMod val="50000"/>
                  </a:schemeClr>
                </a:solidFill>
              </a:rPr>
              <a:t>2) </a:t>
            </a:r>
            <a:r>
              <a:rPr lang="pl-PL" sz="2400" b="1" dirty="0">
                <a:solidFill>
                  <a:schemeClr val="tx2">
                    <a:lumMod val="50000"/>
                  </a:schemeClr>
                </a:solidFill>
              </a:rPr>
              <a:t>5 punktów </a:t>
            </a:r>
            <a:r>
              <a:rPr lang="pl-PL" sz="2400" dirty="0">
                <a:solidFill>
                  <a:schemeClr val="tx2">
                    <a:lumMod val="50000"/>
                  </a:schemeClr>
                </a:solidFill>
              </a:rPr>
              <a:t>- w przypadku operacji realizowanej przez Gminy</a:t>
            </a: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4538" y="6008533"/>
            <a:ext cx="1298105" cy="8494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282902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329852" y="3217582"/>
            <a:ext cx="11862148" cy="25853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marL="342900" lvl="0" indent="-342900" algn="ctr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KONTAKT:</a:t>
            </a:r>
          </a:p>
          <a:p>
            <a:pPr marL="342900" lvl="0" indent="-342900" algn="ctr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Departament Rolnictwa i Rozwoju Obszarów Wiejskich </a:t>
            </a:r>
          </a:p>
          <a:p>
            <a:pPr marL="342900" lvl="0" indent="-342900" algn="ctr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Wydział Wdrażania Programów Unijnych dla Rolnictwa</a:t>
            </a:r>
          </a:p>
          <a:p>
            <a:pPr marL="342900" lvl="0" indent="-342900" algn="ctr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www.mazowieckie.ksow.pl</a:t>
            </a:r>
          </a:p>
          <a:p>
            <a:pPr marL="342900" lvl="0" indent="-342900" algn="ctr">
              <a:spcBef>
                <a:spcPct val="20000"/>
              </a:spcBef>
            </a:pPr>
            <a:endParaRPr lang="pl-PL" sz="2400" b="1" dirty="0">
              <a:solidFill>
                <a:schemeClr val="tx2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marL="342900" lvl="0" indent="-342900" algn="ctr">
              <a:spcBef>
                <a:spcPct val="20000"/>
              </a:spcBef>
            </a:pPr>
            <a:r>
              <a:rPr lang="pl-PL" sz="2400" b="1" dirty="0">
                <a:solidFill>
                  <a:schemeClr val="tx2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Dodatkowe informacje, tel.:  22 5979621,  22 5979167, 22 5979257</a:t>
            </a: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Obraz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681341" y="1361948"/>
            <a:ext cx="7157191" cy="1662308"/>
          </a:xfrm>
          <a:prstGeom prst="rect">
            <a:avLst/>
          </a:prstGeom>
          <a:noFill/>
        </p:spPr>
      </p:pic>
      <p:pic>
        <p:nvPicPr>
          <p:cNvPr id="26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9577" y="6134288"/>
            <a:ext cx="1105933" cy="7237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551076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pic>
        <p:nvPicPr>
          <p:cNvPr id="25" name="Obraz 1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55646" y="2180245"/>
            <a:ext cx="5129530" cy="1376873"/>
          </a:xfrm>
          <a:prstGeom prst="rect">
            <a:avLst/>
          </a:prstGeom>
          <a:noFill/>
        </p:spPr>
      </p:pic>
      <p:sp>
        <p:nvSpPr>
          <p:cNvPr id="2" name="Prostokąt 1"/>
          <p:cNvSpPr/>
          <p:nvPr/>
        </p:nvSpPr>
        <p:spPr>
          <a:xfrm>
            <a:off x="3797301" y="4100914"/>
            <a:ext cx="341004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l-PL" sz="2800" b="1" dirty="0">
                <a:latin typeface="Arial" pitchFamily="34" charset="0"/>
                <a:cs typeface="Arial" pitchFamily="34" charset="0"/>
              </a:rPr>
              <a:t>Dziękuję za uwagę</a:t>
            </a:r>
            <a:endParaRPr lang="pl-PL" b="1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6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3186" y="5950987"/>
            <a:ext cx="1393354" cy="9117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073572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889000" y="759399"/>
            <a:ext cx="977900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endParaRPr lang="pl-PL" sz="24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do wysokości 100% kosztów kwalifikowalnych</a:t>
            </a:r>
          </a:p>
          <a:p>
            <a:pPr marL="342900" lvl="0" indent="-342900" algn="just">
              <a:spcBef>
                <a:spcPct val="20000"/>
              </a:spcBef>
            </a:pPr>
            <a:endParaRPr lang="pl-PL" sz="2400" b="1" dirty="0"/>
          </a:p>
          <a:p>
            <a:pPr marL="342900" lvl="0" indent="-342900" algn="just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pl-PL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nie więcej niż </a:t>
            </a:r>
            <a:r>
              <a:rPr lang="pl-PL" sz="2400" b="1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10 000 000 zł</a:t>
            </a:r>
            <a:r>
              <a:rPr lang="pl-PL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na operację realizowaną przez Państwowe Gospodarstwo Wodne „Wody Polskie” </a:t>
            </a:r>
          </a:p>
          <a:p>
            <a:pPr marL="342900" lvl="0" indent="-342900" algn="just">
              <a:spcBef>
                <a:spcPct val="20000"/>
              </a:spcBef>
              <a:buFont typeface="Arial" panose="020B0604020202020204" pitchFamily="34" charset="0"/>
              <a:buChar char="•"/>
            </a:pPr>
            <a:endParaRPr lang="pl-PL" sz="2400" b="1" dirty="0"/>
          </a:p>
          <a:p>
            <a:pPr marL="342900" lvl="0" indent="-342900" algn="just">
              <a:spcBef>
                <a:spcPct val="20000"/>
              </a:spcBef>
              <a:buFont typeface="Arial" panose="020B0604020202020204" pitchFamily="34" charset="0"/>
              <a:buChar char="•"/>
            </a:pPr>
            <a:r>
              <a:rPr lang="pl-PL" sz="24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nie więcej niż </a:t>
            </a:r>
            <a:r>
              <a:rPr kumimoji="0" lang="pl-PL" sz="2400" b="1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500 000 zł</a:t>
            </a:r>
            <a:r>
              <a:rPr kumimoji="0" lang="pl-PL" sz="2400" b="0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na operację </a:t>
            </a:r>
            <a:r>
              <a:rPr kumimoji="0" lang="pl-PL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realizowaną </a:t>
            </a:r>
            <a:r>
              <a:rPr kumimoji="0" lang="pl-PL" sz="2400" b="0" i="0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przez gminę</a:t>
            </a:r>
            <a:endParaRPr lang="pl-PL" sz="10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/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/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>
              <a:solidFill>
                <a:schemeClr val="tx1"/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414435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1058348" y="806450"/>
            <a:ext cx="9779000" cy="57492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endParaRPr lang="pl-PL" sz="10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Koszty kwalifikowalne operacji podlegają refundacji, jeżeli zostały poniesione </a:t>
            </a:r>
            <a:r>
              <a:rPr lang="pl-PL" sz="2400" b="1" u="sng" dirty="0">
                <a:solidFill>
                  <a:srgbClr val="FF0000"/>
                </a:solidFill>
              </a:rPr>
              <a:t>od dnia złożenia wniosku o przyznanie pomocy</a:t>
            </a:r>
            <a:r>
              <a:rPr lang="pl-PL" sz="2400" b="1" dirty="0">
                <a:solidFill>
                  <a:srgbClr val="FF0000"/>
                </a:solidFill>
              </a:rPr>
              <a:t>,</a:t>
            </a:r>
            <a:r>
              <a:rPr lang="pl-PL" sz="2400" b="1" dirty="0">
                <a:solidFill>
                  <a:schemeClr val="tx1"/>
                </a:solidFill>
              </a:rPr>
              <a:t> a w przypadku kosztów ogólnych od dnia 1 stycznia 2014 r.</a:t>
            </a:r>
          </a:p>
          <a:p>
            <a:pPr marL="34290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na operację: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której koszty kwalifikowalne nie będą współfinasowane z funduszy strukturalnych, Funduszu Spójności lub jakiegokolwiek innego unijnego instrumentu finansowego;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dla której wydano decyzje o środowiskowych uwarunkowaniach, w przypadku gdy jest wymagana;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będzie realizowana w nie więcej niż dwóch etapach (wniosek o płatność końcową do 30 czerwca 2025 r.);</a:t>
            </a:r>
          </a:p>
          <a:p>
            <a:pPr marL="342900" indent="-342900" algn="just">
              <a:spcBef>
                <a:spcPct val="20000"/>
              </a:spcBef>
            </a:pPr>
            <a:endParaRPr lang="pl-PL" sz="2400" b="1" dirty="0"/>
          </a:p>
          <a:p>
            <a:pPr marL="342900" lvl="0" indent="-342900" algn="just">
              <a:spcBef>
                <a:spcPct val="20000"/>
              </a:spcBef>
            </a:pPr>
            <a:endParaRPr lang="pl-PL" sz="2400" b="1" dirty="0">
              <a:solidFill>
                <a:schemeClr val="tx1"/>
              </a:solidFill>
            </a:endParaRPr>
          </a:p>
          <a:p>
            <a:pPr marL="342900" lvl="0" indent="-342900" algn="just">
              <a:spcBef>
                <a:spcPct val="20000"/>
              </a:spcBef>
            </a:pPr>
            <a:endParaRPr lang="pl-PL" sz="1000" b="1" dirty="0">
              <a:solidFill>
                <a:schemeClr val="tx1"/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5910626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1058348" y="806450"/>
            <a:ext cx="9779000" cy="4598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na operację: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której realizacja nie jest możliwa bez udziału środków publicznych;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będzie realizowana na nieruchomości będącej własnością podmiotu ubiegającego się o przyznanie pomocy lub na nieruchomości do której posiada on prawo do dysponowania nią przez okres realizacji operacji i przez pięć lat od dnia przewidywanej płatności; 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dla której określono obszar oddziaływania na grunty;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będzie zgodna z przepisami prawa mającymi zastosowanie do tego rodzaju operacji;</a:t>
            </a:r>
          </a:p>
          <a:p>
            <a:pPr lvl="0" algn="just">
              <a:spcBef>
                <a:spcPct val="20000"/>
              </a:spcBef>
            </a:pPr>
            <a:endParaRPr lang="pl-PL" sz="2400" b="1" u="sng" dirty="0"/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endParaRPr lang="pl-PL" sz="2400" b="1" u="sng" dirty="0">
              <a:solidFill>
                <a:schemeClr val="tx1"/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937262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1058348" y="806450"/>
            <a:ext cx="9779000" cy="34163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na operację: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400" dirty="0"/>
              <a:t>która będzie realizowana na obszarze należącym do*:</a:t>
            </a:r>
          </a:p>
          <a:p>
            <a:pPr marL="901700" lvl="0" indent="-342900" algn="just">
              <a:spcBef>
                <a:spcPct val="20000"/>
              </a:spcBef>
              <a:buFont typeface="Courier New" panose="02070309020205020404" pitchFamily="49" charset="0"/>
              <a:buChar char="o"/>
              <a:tabLst>
                <a:tab pos="1079500" algn="l"/>
                <a:tab pos="1257300" algn="l"/>
              </a:tabLst>
            </a:pPr>
            <a:r>
              <a:rPr lang="pl-PL" sz="2400" dirty="0"/>
              <a:t>gminy wiejskiej lub</a:t>
            </a:r>
          </a:p>
          <a:p>
            <a:pPr marL="901700" lvl="0" indent="-342900" algn="just">
              <a:spcBef>
                <a:spcPct val="20000"/>
              </a:spcBef>
              <a:buFont typeface="Courier New" panose="02070309020205020404" pitchFamily="49" charset="0"/>
              <a:buChar char="o"/>
              <a:tabLst>
                <a:tab pos="1079500" algn="l"/>
                <a:tab pos="1257300" algn="l"/>
              </a:tabLst>
            </a:pPr>
            <a:r>
              <a:rPr lang="pl-PL" sz="2400" dirty="0"/>
              <a:t>gminy miejsko-wiejskiej z wyłączeniem miast liczących powyżej 5000 mieszkańców, lub</a:t>
            </a:r>
          </a:p>
          <a:p>
            <a:pPr marL="901700" lvl="0" indent="-342900" algn="just">
              <a:spcBef>
                <a:spcPct val="20000"/>
              </a:spcBef>
              <a:buFont typeface="Courier New" panose="02070309020205020404" pitchFamily="49" charset="0"/>
              <a:buChar char="o"/>
              <a:tabLst>
                <a:tab pos="1079500" algn="l"/>
                <a:tab pos="1257300" algn="l"/>
              </a:tabLst>
            </a:pPr>
            <a:r>
              <a:rPr lang="pl-PL" sz="2400" dirty="0"/>
              <a:t>gminy miejskiej z wyłączeniem miejscowości powyżej  5 000 mieszkańców.     </a:t>
            </a:r>
          </a:p>
          <a:p>
            <a:pPr marL="558800" lvl="0" algn="just">
              <a:spcBef>
                <a:spcPct val="20000"/>
              </a:spcBef>
              <a:tabLst>
                <a:tab pos="1079500" algn="l"/>
                <a:tab pos="1257300" algn="l"/>
              </a:tabLst>
            </a:pPr>
            <a:r>
              <a:rPr lang="pl-PL" sz="2400" dirty="0"/>
              <a:t>* w przypadki realizacji operacji przez gminy</a:t>
            </a: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6043856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1524000" y="6429376"/>
            <a:ext cx="8172400" cy="428625"/>
          </a:xfrm>
          <a:prstGeom prst="rect">
            <a:avLst/>
          </a:prstGeom>
          <a:solidFill>
            <a:srgbClr val="C5141D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1" name="Freeform 3"/>
          <p:cNvSpPr>
            <a:spLocks noEditPoints="1"/>
          </p:cNvSpPr>
          <p:nvPr/>
        </p:nvSpPr>
        <p:spPr bwMode="auto">
          <a:xfrm>
            <a:off x="1847850" y="323851"/>
            <a:ext cx="2522538" cy="379413"/>
          </a:xfrm>
          <a:custGeom>
            <a:avLst/>
            <a:gdLst>
              <a:gd name="T0" fmla="*/ 2147483647 w 4766"/>
              <a:gd name="T1" fmla="*/ 2147483647 h 716"/>
              <a:gd name="T2" fmla="*/ 2147483647 w 4766"/>
              <a:gd name="T3" fmla="*/ 2147483647 h 716"/>
              <a:gd name="T4" fmla="*/ 2147483647 w 4766"/>
              <a:gd name="T5" fmla="*/ 2147483647 h 716"/>
              <a:gd name="T6" fmla="*/ 2147483647 w 4766"/>
              <a:gd name="T7" fmla="*/ 2147483647 h 716"/>
              <a:gd name="T8" fmla="*/ 2147483647 w 4766"/>
              <a:gd name="T9" fmla="*/ 2147483647 h 716"/>
              <a:gd name="T10" fmla="*/ 2147483647 w 4766"/>
              <a:gd name="T11" fmla="*/ 2147483647 h 716"/>
              <a:gd name="T12" fmla="*/ 2147483647 w 4766"/>
              <a:gd name="T13" fmla="*/ 2147483647 h 716"/>
              <a:gd name="T14" fmla="*/ 2147483647 w 4766"/>
              <a:gd name="T15" fmla="*/ 2147483647 h 716"/>
              <a:gd name="T16" fmla="*/ 2147483647 w 4766"/>
              <a:gd name="T17" fmla="*/ 2147483647 h 716"/>
              <a:gd name="T18" fmla="*/ 2147483647 w 4766"/>
              <a:gd name="T19" fmla="*/ 2147483647 h 716"/>
              <a:gd name="T20" fmla="*/ 2147483647 w 4766"/>
              <a:gd name="T21" fmla="*/ 2147483647 h 716"/>
              <a:gd name="T22" fmla="*/ 2147483647 w 4766"/>
              <a:gd name="T23" fmla="*/ 2147483647 h 716"/>
              <a:gd name="T24" fmla="*/ 2147483647 w 4766"/>
              <a:gd name="T25" fmla="*/ 2147483647 h 716"/>
              <a:gd name="T26" fmla="*/ 2147483647 w 4766"/>
              <a:gd name="T27" fmla="*/ 2147483647 h 716"/>
              <a:gd name="T28" fmla="*/ 2147483647 w 4766"/>
              <a:gd name="T29" fmla="*/ 2147483647 h 716"/>
              <a:gd name="T30" fmla="*/ 2147483647 w 4766"/>
              <a:gd name="T31" fmla="*/ 2147483647 h 716"/>
              <a:gd name="T32" fmla="*/ 2147483647 w 4766"/>
              <a:gd name="T33" fmla="*/ 2147483647 h 716"/>
              <a:gd name="T34" fmla="*/ 2147483647 w 4766"/>
              <a:gd name="T35" fmla="*/ 2147483647 h 716"/>
              <a:gd name="T36" fmla="*/ 2147483647 w 4766"/>
              <a:gd name="T37" fmla="*/ 2147483647 h 716"/>
              <a:gd name="T38" fmla="*/ 2147483647 w 4766"/>
              <a:gd name="T39" fmla="*/ 2147483647 h 716"/>
              <a:gd name="T40" fmla="*/ 2147483647 w 4766"/>
              <a:gd name="T41" fmla="*/ 2147483647 h 716"/>
              <a:gd name="T42" fmla="*/ 2147483647 w 4766"/>
              <a:gd name="T43" fmla="*/ 2147483647 h 716"/>
              <a:gd name="T44" fmla="*/ 2147483647 w 4766"/>
              <a:gd name="T45" fmla="*/ 2147483647 h 716"/>
              <a:gd name="T46" fmla="*/ 2147483647 w 4766"/>
              <a:gd name="T47" fmla="*/ 2147483647 h 716"/>
              <a:gd name="T48" fmla="*/ 2147483647 w 4766"/>
              <a:gd name="T49" fmla="*/ 2147483647 h 716"/>
              <a:gd name="T50" fmla="*/ 2147483647 w 4766"/>
              <a:gd name="T51" fmla="*/ 2147483647 h 716"/>
              <a:gd name="T52" fmla="*/ 2147483647 w 4766"/>
              <a:gd name="T53" fmla="*/ 2147483647 h 716"/>
              <a:gd name="T54" fmla="*/ 2147483647 w 4766"/>
              <a:gd name="T55" fmla="*/ 2147483647 h 716"/>
              <a:gd name="T56" fmla="*/ 2147483647 w 4766"/>
              <a:gd name="T57" fmla="*/ 2147483647 h 716"/>
              <a:gd name="T58" fmla="*/ 2147483647 w 4766"/>
              <a:gd name="T59" fmla="*/ 2147483647 h 716"/>
              <a:gd name="T60" fmla="*/ 2147483647 w 4766"/>
              <a:gd name="T61" fmla="*/ 2147483647 h 716"/>
              <a:gd name="T62" fmla="*/ 2147483647 w 4766"/>
              <a:gd name="T63" fmla="*/ 2147483647 h 716"/>
              <a:gd name="T64" fmla="*/ 2147483647 w 4766"/>
              <a:gd name="T65" fmla="*/ 2147483647 h 716"/>
              <a:gd name="T66" fmla="*/ 2147483647 w 4766"/>
              <a:gd name="T67" fmla="*/ 2147483647 h 716"/>
              <a:gd name="T68" fmla="*/ 2147483647 w 4766"/>
              <a:gd name="T69" fmla="*/ 2147483647 h 716"/>
              <a:gd name="T70" fmla="*/ 2147483647 w 4766"/>
              <a:gd name="T71" fmla="*/ 2147483647 h 716"/>
              <a:gd name="T72" fmla="*/ 2147483647 w 4766"/>
              <a:gd name="T73" fmla="*/ 2147483647 h 716"/>
              <a:gd name="T74" fmla="*/ 2147483647 w 4766"/>
              <a:gd name="T75" fmla="*/ 2147483647 h 716"/>
              <a:gd name="T76" fmla="*/ 2147483647 w 4766"/>
              <a:gd name="T77" fmla="*/ 2147483647 h 716"/>
              <a:gd name="T78" fmla="*/ 2147483647 w 4766"/>
              <a:gd name="T79" fmla="*/ 2147483647 h 716"/>
              <a:gd name="T80" fmla="*/ 2147483647 w 4766"/>
              <a:gd name="T81" fmla="*/ 2147483647 h 716"/>
              <a:gd name="T82" fmla="*/ 2147483647 w 4766"/>
              <a:gd name="T83" fmla="*/ 2147483647 h 716"/>
              <a:gd name="T84" fmla="*/ 2147483647 w 4766"/>
              <a:gd name="T85" fmla="*/ 2147483647 h 716"/>
              <a:gd name="T86" fmla="*/ 2147483647 w 4766"/>
              <a:gd name="T87" fmla="*/ 2147483647 h 716"/>
              <a:gd name="T88" fmla="*/ 2147483647 w 4766"/>
              <a:gd name="T89" fmla="*/ 2147483647 h 716"/>
              <a:gd name="T90" fmla="*/ 2147483647 w 4766"/>
              <a:gd name="T91" fmla="*/ 2147483647 h 716"/>
              <a:gd name="T92" fmla="*/ 2147483647 w 4766"/>
              <a:gd name="T93" fmla="*/ 2147483647 h 716"/>
              <a:gd name="T94" fmla="*/ 2147483647 w 4766"/>
              <a:gd name="T95" fmla="*/ 2147483647 h 716"/>
              <a:gd name="T96" fmla="*/ 2147483647 w 4766"/>
              <a:gd name="T97" fmla="*/ 2147483647 h 716"/>
              <a:gd name="T98" fmla="*/ 2147483647 w 4766"/>
              <a:gd name="T99" fmla="*/ 2147483647 h 716"/>
              <a:gd name="T100" fmla="*/ 2147483647 w 4766"/>
              <a:gd name="T101" fmla="*/ 2147483647 h 716"/>
              <a:gd name="T102" fmla="*/ 2147483647 w 4766"/>
              <a:gd name="T103" fmla="*/ 2147483647 h 716"/>
              <a:gd name="T104" fmla="*/ 2147483647 w 4766"/>
              <a:gd name="T105" fmla="*/ 2147483647 h 716"/>
              <a:gd name="T106" fmla="*/ 2147483647 w 4766"/>
              <a:gd name="T107" fmla="*/ 2147483647 h 716"/>
              <a:gd name="T108" fmla="*/ 2147483647 w 4766"/>
              <a:gd name="T109" fmla="*/ 2147483647 h 716"/>
              <a:gd name="T110" fmla="*/ 2147483647 w 4766"/>
              <a:gd name="T111" fmla="*/ 2147483647 h 716"/>
              <a:gd name="T112" fmla="*/ 2147483647 w 4766"/>
              <a:gd name="T113" fmla="*/ 2147483647 h 716"/>
              <a:gd name="T114" fmla="*/ 2147483647 w 4766"/>
              <a:gd name="T115" fmla="*/ 2147483647 h 716"/>
              <a:gd name="T116" fmla="*/ 2147483647 w 4766"/>
              <a:gd name="T117" fmla="*/ 2147483647 h 716"/>
              <a:gd name="T118" fmla="*/ 2147483647 w 4766"/>
              <a:gd name="T119" fmla="*/ 2147483647 h 716"/>
              <a:gd name="T120" fmla="*/ 2147483647 w 4766"/>
              <a:gd name="T121" fmla="*/ 2147483647 h 7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766"/>
              <a:gd name="T184" fmla="*/ 0 h 716"/>
              <a:gd name="T185" fmla="*/ 4766 w 4766"/>
              <a:gd name="T186" fmla="*/ 716 h 71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766" h="716">
                <a:moveTo>
                  <a:pt x="762" y="422"/>
                </a:moveTo>
                <a:lnTo>
                  <a:pt x="773" y="402"/>
                </a:lnTo>
                <a:lnTo>
                  <a:pt x="783" y="383"/>
                </a:lnTo>
                <a:lnTo>
                  <a:pt x="792" y="362"/>
                </a:lnTo>
                <a:lnTo>
                  <a:pt x="801" y="342"/>
                </a:lnTo>
                <a:lnTo>
                  <a:pt x="806" y="327"/>
                </a:lnTo>
                <a:lnTo>
                  <a:pt x="810" y="311"/>
                </a:lnTo>
                <a:lnTo>
                  <a:pt x="816" y="294"/>
                </a:lnTo>
                <a:lnTo>
                  <a:pt x="819" y="278"/>
                </a:lnTo>
                <a:lnTo>
                  <a:pt x="822" y="261"/>
                </a:lnTo>
                <a:lnTo>
                  <a:pt x="824" y="243"/>
                </a:lnTo>
                <a:lnTo>
                  <a:pt x="827" y="225"/>
                </a:lnTo>
                <a:lnTo>
                  <a:pt x="827" y="208"/>
                </a:lnTo>
                <a:lnTo>
                  <a:pt x="827" y="191"/>
                </a:lnTo>
                <a:lnTo>
                  <a:pt x="825" y="173"/>
                </a:lnTo>
                <a:lnTo>
                  <a:pt x="822" y="156"/>
                </a:lnTo>
                <a:lnTo>
                  <a:pt x="819" y="139"/>
                </a:lnTo>
                <a:lnTo>
                  <a:pt x="814" y="123"/>
                </a:lnTo>
                <a:lnTo>
                  <a:pt x="807" y="108"/>
                </a:lnTo>
                <a:lnTo>
                  <a:pt x="800" y="92"/>
                </a:lnTo>
                <a:lnTo>
                  <a:pt x="791" y="78"/>
                </a:lnTo>
                <a:lnTo>
                  <a:pt x="784" y="71"/>
                </a:lnTo>
                <a:lnTo>
                  <a:pt x="778" y="64"/>
                </a:lnTo>
                <a:lnTo>
                  <a:pt x="771" y="57"/>
                </a:lnTo>
                <a:lnTo>
                  <a:pt x="764" y="51"/>
                </a:lnTo>
                <a:lnTo>
                  <a:pt x="748" y="39"/>
                </a:lnTo>
                <a:lnTo>
                  <a:pt x="729" y="29"/>
                </a:lnTo>
                <a:lnTo>
                  <a:pt x="710" y="19"/>
                </a:lnTo>
                <a:lnTo>
                  <a:pt x="690" y="11"/>
                </a:lnTo>
                <a:lnTo>
                  <a:pt x="671" y="6"/>
                </a:lnTo>
                <a:lnTo>
                  <a:pt x="652" y="2"/>
                </a:lnTo>
                <a:lnTo>
                  <a:pt x="640" y="1"/>
                </a:lnTo>
                <a:lnTo>
                  <a:pt x="627" y="0"/>
                </a:lnTo>
                <a:lnTo>
                  <a:pt x="614" y="0"/>
                </a:lnTo>
                <a:lnTo>
                  <a:pt x="601" y="1"/>
                </a:lnTo>
                <a:lnTo>
                  <a:pt x="588" y="2"/>
                </a:lnTo>
                <a:lnTo>
                  <a:pt x="575" y="3"/>
                </a:lnTo>
                <a:lnTo>
                  <a:pt x="562" y="6"/>
                </a:lnTo>
                <a:lnTo>
                  <a:pt x="550" y="9"/>
                </a:lnTo>
                <a:lnTo>
                  <a:pt x="537" y="14"/>
                </a:lnTo>
                <a:lnTo>
                  <a:pt x="525" y="18"/>
                </a:lnTo>
                <a:lnTo>
                  <a:pt x="514" y="23"/>
                </a:lnTo>
                <a:lnTo>
                  <a:pt x="503" y="30"/>
                </a:lnTo>
                <a:lnTo>
                  <a:pt x="492" y="36"/>
                </a:lnTo>
                <a:lnTo>
                  <a:pt x="482" y="44"/>
                </a:lnTo>
                <a:lnTo>
                  <a:pt x="472" y="51"/>
                </a:lnTo>
                <a:lnTo>
                  <a:pt x="464" y="60"/>
                </a:lnTo>
                <a:lnTo>
                  <a:pt x="454" y="70"/>
                </a:lnTo>
                <a:lnTo>
                  <a:pt x="444" y="78"/>
                </a:lnTo>
                <a:lnTo>
                  <a:pt x="436" y="85"/>
                </a:lnTo>
                <a:lnTo>
                  <a:pt x="427" y="90"/>
                </a:lnTo>
                <a:lnTo>
                  <a:pt x="419" y="93"/>
                </a:lnTo>
                <a:lnTo>
                  <a:pt x="411" y="97"/>
                </a:lnTo>
                <a:lnTo>
                  <a:pt x="403" y="98"/>
                </a:lnTo>
                <a:lnTo>
                  <a:pt x="396" y="99"/>
                </a:lnTo>
                <a:lnTo>
                  <a:pt x="389" y="97"/>
                </a:lnTo>
                <a:lnTo>
                  <a:pt x="381" y="92"/>
                </a:lnTo>
                <a:lnTo>
                  <a:pt x="371" y="85"/>
                </a:lnTo>
                <a:lnTo>
                  <a:pt x="360" y="76"/>
                </a:lnTo>
                <a:lnTo>
                  <a:pt x="339" y="59"/>
                </a:lnTo>
                <a:lnTo>
                  <a:pt x="324" y="47"/>
                </a:lnTo>
                <a:lnTo>
                  <a:pt x="307" y="37"/>
                </a:lnTo>
                <a:lnTo>
                  <a:pt x="290" y="29"/>
                </a:lnTo>
                <a:lnTo>
                  <a:pt x="271" y="21"/>
                </a:lnTo>
                <a:lnTo>
                  <a:pt x="252" y="15"/>
                </a:lnTo>
                <a:lnTo>
                  <a:pt x="233" y="11"/>
                </a:lnTo>
                <a:lnTo>
                  <a:pt x="214" y="9"/>
                </a:lnTo>
                <a:lnTo>
                  <a:pt x="196" y="8"/>
                </a:lnTo>
                <a:lnTo>
                  <a:pt x="180" y="9"/>
                </a:lnTo>
                <a:lnTo>
                  <a:pt x="163" y="11"/>
                </a:lnTo>
                <a:lnTo>
                  <a:pt x="147" y="15"/>
                </a:lnTo>
                <a:lnTo>
                  <a:pt x="133" y="19"/>
                </a:lnTo>
                <a:lnTo>
                  <a:pt x="119" y="25"/>
                </a:lnTo>
                <a:lnTo>
                  <a:pt x="106" y="32"/>
                </a:lnTo>
                <a:lnTo>
                  <a:pt x="93" y="41"/>
                </a:lnTo>
                <a:lnTo>
                  <a:pt x="81" y="50"/>
                </a:lnTo>
                <a:lnTo>
                  <a:pt x="71" y="60"/>
                </a:lnTo>
                <a:lnTo>
                  <a:pt x="61" y="71"/>
                </a:lnTo>
                <a:lnTo>
                  <a:pt x="51" y="83"/>
                </a:lnTo>
                <a:lnTo>
                  <a:pt x="42" y="96"/>
                </a:lnTo>
                <a:lnTo>
                  <a:pt x="35" y="109"/>
                </a:lnTo>
                <a:lnTo>
                  <a:pt x="28" y="123"/>
                </a:lnTo>
                <a:lnTo>
                  <a:pt x="22" y="137"/>
                </a:lnTo>
                <a:lnTo>
                  <a:pt x="17" y="152"/>
                </a:lnTo>
                <a:lnTo>
                  <a:pt x="12" y="167"/>
                </a:lnTo>
                <a:lnTo>
                  <a:pt x="8" y="183"/>
                </a:lnTo>
                <a:lnTo>
                  <a:pt x="5" y="198"/>
                </a:lnTo>
                <a:lnTo>
                  <a:pt x="3" y="214"/>
                </a:lnTo>
                <a:lnTo>
                  <a:pt x="1" y="231"/>
                </a:lnTo>
                <a:lnTo>
                  <a:pt x="0" y="248"/>
                </a:lnTo>
                <a:lnTo>
                  <a:pt x="0" y="264"/>
                </a:lnTo>
                <a:lnTo>
                  <a:pt x="1" y="280"/>
                </a:lnTo>
                <a:lnTo>
                  <a:pt x="3" y="297"/>
                </a:lnTo>
                <a:lnTo>
                  <a:pt x="5" y="313"/>
                </a:lnTo>
                <a:lnTo>
                  <a:pt x="8" y="328"/>
                </a:lnTo>
                <a:lnTo>
                  <a:pt x="12" y="343"/>
                </a:lnTo>
                <a:lnTo>
                  <a:pt x="18" y="358"/>
                </a:lnTo>
                <a:lnTo>
                  <a:pt x="23" y="373"/>
                </a:lnTo>
                <a:lnTo>
                  <a:pt x="32" y="391"/>
                </a:lnTo>
                <a:lnTo>
                  <a:pt x="41" y="408"/>
                </a:lnTo>
                <a:lnTo>
                  <a:pt x="52" y="425"/>
                </a:lnTo>
                <a:lnTo>
                  <a:pt x="65" y="443"/>
                </a:lnTo>
                <a:lnTo>
                  <a:pt x="79" y="463"/>
                </a:lnTo>
                <a:lnTo>
                  <a:pt x="93" y="481"/>
                </a:lnTo>
                <a:lnTo>
                  <a:pt x="108" y="500"/>
                </a:lnTo>
                <a:lnTo>
                  <a:pt x="125" y="518"/>
                </a:lnTo>
                <a:lnTo>
                  <a:pt x="141" y="536"/>
                </a:lnTo>
                <a:lnTo>
                  <a:pt x="157" y="554"/>
                </a:lnTo>
                <a:lnTo>
                  <a:pt x="173" y="570"/>
                </a:lnTo>
                <a:lnTo>
                  <a:pt x="189" y="585"/>
                </a:lnTo>
                <a:lnTo>
                  <a:pt x="204" y="599"/>
                </a:lnTo>
                <a:lnTo>
                  <a:pt x="219" y="612"/>
                </a:lnTo>
                <a:lnTo>
                  <a:pt x="233" y="623"/>
                </a:lnTo>
                <a:lnTo>
                  <a:pt x="249" y="635"/>
                </a:lnTo>
                <a:lnTo>
                  <a:pt x="273" y="652"/>
                </a:lnTo>
                <a:lnTo>
                  <a:pt x="303" y="671"/>
                </a:lnTo>
                <a:lnTo>
                  <a:pt x="335" y="691"/>
                </a:lnTo>
                <a:lnTo>
                  <a:pt x="351" y="700"/>
                </a:lnTo>
                <a:lnTo>
                  <a:pt x="368" y="706"/>
                </a:lnTo>
                <a:lnTo>
                  <a:pt x="383" y="711"/>
                </a:lnTo>
                <a:lnTo>
                  <a:pt x="397" y="715"/>
                </a:lnTo>
                <a:lnTo>
                  <a:pt x="403" y="716"/>
                </a:lnTo>
                <a:lnTo>
                  <a:pt x="410" y="716"/>
                </a:lnTo>
                <a:lnTo>
                  <a:pt x="415" y="715"/>
                </a:lnTo>
                <a:lnTo>
                  <a:pt x="420" y="712"/>
                </a:lnTo>
                <a:lnTo>
                  <a:pt x="426" y="710"/>
                </a:lnTo>
                <a:lnTo>
                  <a:pt x="430" y="707"/>
                </a:lnTo>
                <a:lnTo>
                  <a:pt x="433" y="704"/>
                </a:lnTo>
                <a:lnTo>
                  <a:pt x="437" y="698"/>
                </a:lnTo>
                <a:lnTo>
                  <a:pt x="440" y="690"/>
                </a:lnTo>
                <a:lnTo>
                  <a:pt x="441" y="682"/>
                </a:lnTo>
                <a:lnTo>
                  <a:pt x="440" y="674"/>
                </a:lnTo>
                <a:lnTo>
                  <a:pt x="438" y="666"/>
                </a:lnTo>
                <a:lnTo>
                  <a:pt x="433" y="658"/>
                </a:lnTo>
                <a:lnTo>
                  <a:pt x="428" y="650"/>
                </a:lnTo>
                <a:lnTo>
                  <a:pt x="422" y="642"/>
                </a:lnTo>
                <a:lnTo>
                  <a:pt x="415" y="635"/>
                </a:lnTo>
                <a:lnTo>
                  <a:pt x="383" y="609"/>
                </a:lnTo>
                <a:lnTo>
                  <a:pt x="356" y="588"/>
                </a:lnTo>
                <a:lnTo>
                  <a:pt x="338" y="574"/>
                </a:lnTo>
                <a:lnTo>
                  <a:pt x="321" y="559"/>
                </a:lnTo>
                <a:lnTo>
                  <a:pt x="304" y="543"/>
                </a:lnTo>
                <a:lnTo>
                  <a:pt x="288" y="527"/>
                </a:lnTo>
                <a:lnTo>
                  <a:pt x="271" y="509"/>
                </a:lnTo>
                <a:lnTo>
                  <a:pt x="256" y="491"/>
                </a:lnTo>
                <a:lnTo>
                  <a:pt x="242" y="473"/>
                </a:lnTo>
                <a:lnTo>
                  <a:pt x="229" y="454"/>
                </a:lnTo>
                <a:lnTo>
                  <a:pt x="224" y="445"/>
                </a:lnTo>
                <a:lnTo>
                  <a:pt x="216" y="431"/>
                </a:lnTo>
                <a:lnTo>
                  <a:pt x="209" y="415"/>
                </a:lnTo>
                <a:lnTo>
                  <a:pt x="201" y="397"/>
                </a:lnTo>
                <a:lnTo>
                  <a:pt x="194" y="378"/>
                </a:lnTo>
                <a:lnTo>
                  <a:pt x="186" y="358"/>
                </a:lnTo>
                <a:lnTo>
                  <a:pt x="181" y="338"/>
                </a:lnTo>
                <a:lnTo>
                  <a:pt x="176" y="317"/>
                </a:lnTo>
                <a:lnTo>
                  <a:pt x="175" y="306"/>
                </a:lnTo>
                <a:lnTo>
                  <a:pt x="175" y="297"/>
                </a:lnTo>
                <a:lnTo>
                  <a:pt x="175" y="287"/>
                </a:lnTo>
                <a:lnTo>
                  <a:pt x="175" y="278"/>
                </a:lnTo>
                <a:lnTo>
                  <a:pt x="176" y="268"/>
                </a:lnTo>
                <a:lnTo>
                  <a:pt x="179" y="261"/>
                </a:lnTo>
                <a:lnTo>
                  <a:pt x="182" y="252"/>
                </a:lnTo>
                <a:lnTo>
                  <a:pt x="186" y="245"/>
                </a:lnTo>
                <a:lnTo>
                  <a:pt x="190" y="238"/>
                </a:lnTo>
                <a:lnTo>
                  <a:pt x="197" y="233"/>
                </a:lnTo>
                <a:lnTo>
                  <a:pt x="203" y="227"/>
                </a:lnTo>
                <a:lnTo>
                  <a:pt x="211" y="222"/>
                </a:lnTo>
                <a:lnTo>
                  <a:pt x="221" y="219"/>
                </a:lnTo>
                <a:lnTo>
                  <a:pt x="231" y="217"/>
                </a:lnTo>
                <a:lnTo>
                  <a:pt x="243" y="214"/>
                </a:lnTo>
                <a:lnTo>
                  <a:pt x="256" y="214"/>
                </a:lnTo>
                <a:lnTo>
                  <a:pt x="266" y="216"/>
                </a:lnTo>
                <a:lnTo>
                  <a:pt x="277" y="218"/>
                </a:lnTo>
                <a:lnTo>
                  <a:pt x="282" y="220"/>
                </a:lnTo>
                <a:lnTo>
                  <a:pt x="288" y="223"/>
                </a:lnTo>
                <a:lnTo>
                  <a:pt x="293" y="226"/>
                </a:lnTo>
                <a:lnTo>
                  <a:pt x="300" y="231"/>
                </a:lnTo>
                <a:lnTo>
                  <a:pt x="305" y="236"/>
                </a:lnTo>
                <a:lnTo>
                  <a:pt x="310" y="243"/>
                </a:lnTo>
                <a:lnTo>
                  <a:pt x="316" y="249"/>
                </a:lnTo>
                <a:lnTo>
                  <a:pt x="321" y="257"/>
                </a:lnTo>
                <a:lnTo>
                  <a:pt x="327" y="265"/>
                </a:lnTo>
                <a:lnTo>
                  <a:pt x="332" y="275"/>
                </a:lnTo>
                <a:lnTo>
                  <a:pt x="337" y="286"/>
                </a:lnTo>
                <a:lnTo>
                  <a:pt x="342" y="298"/>
                </a:lnTo>
                <a:lnTo>
                  <a:pt x="349" y="315"/>
                </a:lnTo>
                <a:lnTo>
                  <a:pt x="357" y="331"/>
                </a:lnTo>
                <a:lnTo>
                  <a:pt x="365" y="346"/>
                </a:lnTo>
                <a:lnTo>
                  <a:pt x="375" y="360"/>
                </a:lnTo>
                <a:lnTo>
                  <a:pt x="381" y="366"/>
                </a:lnTo>
                <a:lnTo>
                  <a:pt x="386" y="371"/>
                </a:lnTo>
                <a:lnTo>
                  <a:pt x="392" y="377"/>
                </a:lnTo>
                <a:lnTo>
                  <a:pt x="399" y="381"/>
                </a:lnTo>
                <a:lnTo>
                  <a:pt x="405" y="384"/>
                </a:lnTo>
                <a:lnTo>
                  <a:pt x="414" y="387"/>
                </a:lnTo>
                <a:lnTo>
                  <a:pt x="422" y="389"/>
                </a:lnTo>
                <a:lnTo>
                  <a:pt x="431" y="391"/>
                </a:lnTo>
                <a:lnTo>
                  <a:pt x="433" y="391"/>
                </a:lnTo>
                <a:lnTo>
                  <a:pt x="437" y="391"/>
                </a:lnTo>
                <a:lnTo>
                  <a:pt x="447" y="389"/>
                </a:lnTo>
                <a:lnTo>
                  <a:pt x="456" y="387"/>
                </a:lnTo>
                <a:lnTo>
                  <a:pt x="466" y="383"/>
                </a:lnTo>
                <a:lnTo>
                  <a:pt x="474" y="378"/>
                </a:lnTo>
                <a:lnTo>
                  <a:pt x="483" y="371"/>
                </a:lnTo>
                <a:lnTo>
                  <a:pt x="491" y="364"/>
                </a:lnTo>
                <a:lnTo>
                  <a:pt x="499" y="355"/>
                </a:lnTo>
                <a:lnTo>
                  <a:pt x="507" y="345"/>
                </a:lnTo>
                <a:lnTo>
                  <a:pt x="521" y="325"/>
                </a:lnTo>
                <a:lnTo>
                  <a:pt x="535" y="302"/>
                </a:lnTo>
                <a:lnTo>
                  <a:pt x="549" y="278"/>
                </a:lnTo>
                <a:lnTo>
                  <a:pt x="562" y="256"/>
                </a:lnTo>
                <a:lnTo>
                  <a:pt x="568" y="247"/>
                </a:lnTo>
                <a:lnTo>
                  <a:pt x="574" y="240"/>
                </a:lnTo>
                <a:lnTo>
                  <a:pt x="580" y="235"/>
                </a:lnTo>
                <a:lnTo>
                  <a:pt x="586" y="231"/>
                </a:lnTo>
                <a:lnTo>
                  <a:pt x="592" y="229"/>
                </a:lnTo>
                <a:lnTo>
                  <a:pt x="598" y="227"/>
                </a:lnTo>
                <a:lnTo>
                  <a:pt x="604" y="227"/>
                </a:lnTo>
                <a:lnTo>
                  <a:pt x="611" y="229"/>
                </a:lnTo>
                <a:lnTo>
                  <a:pt x="616" y="232"/>
                </a:lnTo>
                <a:lnTo>
                  <a:pt x="621" y="235"/>
                </a:lnTo>
                <a:lnTo>
                  <a:pt x="627" y="239"/>
                </a:lnTo>
                <a:lnTo>
                  <a:pt x="632" y="245"/>
                </a:lnTo>
                <a:lnTo>
                  <a:pt x="636" y="251"/>
                </a:lnTo>
                <a:lnTo>
                  <a:pt x="641" y="258"/>
                </a:lnTo>
                <a:lnTo>
                  <a:pt x="644" y="265"/>
                </a:lnTo>
                <a:lnTo>
                  <a:pt x="648" y="274"/>
                </a:lnTo>
                <a:lnTo>
                  <a:pt x="652" y="284"/>
                </a:lnTo>
                <a:lnTo>
                  <a:pt x="654" y="294"/>
                </a:lnTo>
                <a:lnTo>
                  <a:pt x="655" y="305"/>
                </a:lnTo>
                <a:lnTo>
                  <a:pt x="656" y="317"/>
                </a:lnTo>
                <a:lnTo>
                  <a:pt x="656" y="328"/>
                </a:lnTo>
                <a:lnTo>
                  <a:pt x="655" y="339"/>
                </a:lnTo>
                <a:lnTo>
                  <a:pt x="653" y="350"/>
                </a:lnTo>
                <a:lnTo>
                  <a:pt x="651" y="360"/>
                </a:lnTo>
                <a:lnTo>
                  <a:pt x="644" y="382"/>
                </a:lnTo>
                <a:lnTo>
                  <a:pt x="636" y="402"/>
                </a:lnTo>
                <a:lnTo>
                  <a:pt x="627" y="423"/>
                </a:lnTo>
                <a:lnTo>
                  <a:pt x="616" y="441"/>
                </a:lnTo>
                <a:lnTo>
                  <a:pt x="604" y="460"/>
                </a:lnTo>
                <a:lnTo>
                  <a:pt x="592" y="476"/>
                </a:lnTo>
                <a:lnTo>
                  <a:pt x="578" y="492"/>
                </a:lnTo>
                <a:lnTo>
                  <a:pt x="563" y="507"/>
                </a:lnTo>
                <a:lnTo>
                  <a:pt x="548" y="521"/>
                </a:lnTo>
                <a:lnTo>
                  <a:pt x="532" y="536"/>
                </a:lnTo>
                <a:lnTo>
                  <a:pt x="524" y="545"/>
                </a:lnTo>
                <a:lnTo>
                  <a:pt x="519" y="555"/>
                </a:lnTo>
                <a:lnTo>
                  <a:pt x="517" y="559"/>
                </a:lnTo>
                <a:lnTo>
                  <a:pt x="516" y="563"/>
                </a:lnTo>
                <a:lnTo>
                  <a:pt x="514" y="569"/>
                </a:lnTo>
                <a:lnTo>
                  <a:pt x="514" y="574"/>
                </a:lnTo>
                <a:lnTo>
                  <a:pt x="514" y="580"/>
                </a:lnTo>
                <a:lnTo>
                  <a:pt x="516" y="584"/>
                </a:lnTo>
                <a:lnTo>
                  <a:pt x="518" y="588"/>
                </a:lnTo>
                <a:lnTo>
                  <a:pt x="520" y="591"/>
                </a:lnTo>
                <a:lnTo>
                  <a:pt x="523" y="594"/>
                </a:lnTo>
                <a:lnTo>
                  <a:pt x="526" y="596"/>
                </a:lnTo>
                <a:lnTo>
                  <a:pt x="530" y="597"/>
                </a:lnTo>
                <a:lnTo>
                  <a:pt x="534" y="598"/>
                </a:lnTo>
                <a:lnTo>
                  <a:pt x="544" y="599"/>
                </a:lnTo>
                <a:lnTo>
                  <a:pt x="554" y="598"/>
                </a:lnTo>
                <a:lnTo>
                  <a:pt x="565" y="595"/>
                </a:lnTo>
                <a:lnTo>
                  <a:pt x="577" y="591"/>
                </a:lnTo>
                <a:lnTo>
                  <a:pt x="600" y="582"/>
                </a:lnTo>
                <a:lnTo>
                  <a:pt x="621" y="571"/>
                </a:lnTo>
                <a:lnTo>
                  <a:pt x="638" y="561"/>
                </a:lnTo>
                <a:lnTo>
                  <a:pt x="648" y="555"/>
                </a:lnTo>
                <a:lnTo>
                  <a:pt x="666" y="541"/>
                </a:lnTo>
                <a:lnTo>
                  <a:pt x="682" y="527"/>
                </a:lnTo>
                <a:lnTo>
                  <a:pt x="698" y="510"/>
                </a:lnTo>
                <a:lnTo>
                  <a:pt x="712" y="494"/>
                </a:lnTo>
                <a:lnTo>
                  <a:pt x="726" y="478"/>
                </a:lnTo>
                <a:lnTo>
                  <a:pt x="739" y="460"/>
                </a:lnTo>
                <a:lnTo>
                  <a:pt x="751" y="441"/>
                </a:lnTo>
                <a:lnTo>
                  <a:pt x="762" y="422"/>
                </a:lnTo>
                <a:close/>
                <a:moveTo>
                  <a:pt x="1395" y="480"/>
                </a:moveTo>
                <a:lnTo>
                  <a:pt x="1395" y="491"/>
                </a:lnTo>
                <a:lnTo>
                  <a:pt x="1394" y="502"/>
                </a:lnTo>
                <a:lnTo>
                  <a:pt x="1391" y="512"/>
                </a:lnTo>
                <a:lnTo>
                  <a:pt x="1389" y="519"/>
                </a:lnTo>
                <a:lnTo>
                  <a:pt x="1387" y="528"/>
                </a:lnTo>
                <a:lnTo>
                  <a:pt x="1384" y="534"/>
                </a:lnTo>
                <a:lnTo>
                  <a:pt x="1381" y="541"/>
                </a:lnTo>
                <a:lnTo>
                  <a:pt x="1377" y="545"/>
                </a:lnTo>
                <a:lnTo>
                  <a:pt x="1373" y="550"/>
                </a:lnTo>
                <a:lnTo>
                  <a:pt x="1369" y="554"/>
                </a:lnTo>
                <a:lnTo>
                  <a:pt x="1363" y="557"/>
                </a:lnTo>
                <a:lnTo>
                  <a:pt x="1359" y="560"/>
                </a:lnTo>
                <a:lnTo>
                  <a:pt x="1354" y="562"/>
                </a:lnTo>
                <a:lnTo>
                  <a:pt x="1348" y="563"/>
                </a:lnTo>
                <a:lnTo>
                  <a:pt x="1343" y="563"/>
                </a:lnTo>
                <a:lnTo>
                  <a:pt x="1337" y="564"/>
                </a:lnTo>
                <a:lnTo>
                  <a:pt x="1328" y="563"/>
                </a:lnTo>
                <a:lnTo>
                  <a:pt x="1317" y="561"/>
                </a:lnTo>
                <a:lnTo>
                  <a:pt x="1307" y="558"/>
                </a:lnTo>
                <a:lnTo>
                  <a:pt x="1297" y="554"/>
                </a:lnTo>
                <a:lnTo>
                  <a:pt x="1288" y="548"/>
                </a:lnTo>
                <a:lnTo>
                  <a:pt x="1278" y="543"/>
                </a:lnTo>
                <a:lnTo>
                  <a:pt x="1270" y="536"/>
                </a:lnTo>
                <a:lnTo>
                  <a:pt x="1263" y="529"/>
                </a:lnTo>
                <a:lnTo>
                  <a:pt x="1254" y="522"/>
                </a:lnTo>
                <a:lnTo>
                  <a:pt x="1246" y="515"/>
                </a:lnTo>
                <a:lnTo>
                  <a:pt x="1238" y="509"/>
                </a:lnTo>
                <a:lnTo>
                  <a:pt x="1228" y="504"/>
                </a:lnTo>
                <a:lnTo>
                  <a:pt x="1220" y="501"/>
                </a:lnTo>
                <a:lnTo>
                  <a:pt x="1211" y="497"/>
                </a:lnTo>
                <a:lnTo>
                  <a:pt x="1201" y="496"/>
                </a:lnTo>
                <a:lnTo>
                  <a:pt x="1191" y="495"/>
                </a:lnTo>
                <a:lnTo>
                  <a:pt x="1179" y="496"/>
                </a:lnTo>
                <a:lnTo>
                  <a:pt x="1166" y="499"/>
                </a:lnTo>
                <a:lnTo>
                  <a:pt x="1152" y="503"/>
                </a:lnTo>
                <a:lnTo>
                  <a:pt x="1138" y="509"/>
                </a:lnTo>
                <a:lnTo>
                  <a:pt x="1108" y="522"/>
                </a:lnTo>
                <a:lnTo>
                  <a:pt x="1073" y="536"/>
                </a:lnTo>
                <a:lnTo>
                  <a:pt x="1053" y="542"/>
                </a:lnTo>
                <a:lnTo>
                  <a:pt x="1033" y="546"/>
                </a:lnTo>
                <a:lnTo>
                  <a:pt x="1013" y="549"/>
                </a:lnTo>
                <a:lnTo>
                  <a:pt x="993" y="552"/>
                </a:lnTo>
                <a:lnTo>
                  <a:pt x="981" y="550"/>
                </a:lnTo>
                <a:lnTo>
                  <a:pt x="970" y="549"/>
                </a:lnTo>
                <a:lnTo>
                  <a:pt x="959" y="547"/>
                </a:lnTo>
                <a:lnTo>
                  <a:pt x="950" y="544"/>
                </a:lnTo>
                <a:lnTo>
                  <a:pt x="939" y="540"/>
                </a:lnTo>
                <a:lnTo>
                  <a:pt x="930" y="534"/>
                </a:lnTo>
                <a:lnTo>
                  <a:pt x="921" y="529"/>
                </a:lnTo>
                <a:lnTo>
                  <a:pt x="912" y="520"/>
                </a:lnTo>
                <a:lnTo>
                  <a:pt x="902" y="509"/>
                </a:lnTo>
                <a:lnTo>
                  <a:pt x="892" y="497"/>
                </a:lnTo>
                <a:lnTo>
                  <a:pt x="886" y="486"/>
                </a:lnTo>
                <a:lnTo>
                  <a:pt x="879" y="473"/>
                </a:lnTo>
                <a:lnTo>
                  <a:pt x="875" y="460"/>
                </a:lnTo>
                <a:lnTo>
                  <a:pt x="872" y="446"/>
                </a:lnTo>
                <a:lnTo>
                  <a:pt x="871" y="432"/>
                </a:lnTo>
                <a:lnTo>
                  <a:pt x="870" y="418"/>
                </a:lnTo>
                <a:lnTo>
                  <a:pt x="870" y="406"/>
                </a:lnTo>
                <a:lnTo>
                  <a:pt x="872" y="393"/>
                </a:lnTo>
                <a:lnTo>
                  <a:pt x="874" y="380"/>
                </a:lnTo>
                <a:lnTo>
                  <a:pt x="877" y="367"/>
                </a:lnTo>
                <a:lnTo>
                  <a:pt x="881" y="354"/>
                </a:lnTo>
                <a:lnTo>
                  <a:pt x="886" y="341"/>
                </a:lnTo>
                <a:lnTo>
                  <a:pt x="890" y="328"/>
                </a:lnTo>
                <a:lnTo>
                  <a:pt x="897" y="315"/>
                </a:lnTo>
                <a:lnTo>
                  <a:pt x="903" y="302"/>
                </a:lnTo>
                <a:lnTo>
                  <a:pt x="911" y="290"/>
                </a:lnTo>
                <a:lnTo>
                  <a:pt x="918" y="277"/>
                </a:lnTo>
                <a:lnTo>
                  <a:pt x="927" y="265"/>
                </a:lnTo>
                <a:lnTo>
                  <a:pt x="945" y="241"/>
                </a:lnTo>
                <a:lnTo>
                  <a:pt x="965" y="219"/>
                </a:lnTo>
                <a:lnTo>
                  <a:pt x="986" y="197"/>
                </a:lnTo>
                <a:lnTo>
                  <a:pt x="1009" y="178"/>
                </a:lnTo>
                <a:lnTo>
                  <a:pt x="1032" y="160"/>
                </a:lnTo>
                <a:lnTo>
                  <a:pt x="1056" y="144"/>
                </a:lnTo>
                <a:lnTo>
                  <a:pt x="1067" y="138"/>
                </a:lnTo>
                <a:lnTo>
                  <a:pt x="1079" y="131"/>
                </a:lnTo>
                <a:lnTo>
                  <a:pt x="1091" y="126"/>
                </a:lnTo>
                <a:lnTo>
                  <a:pt x="1103" y="122"/>
                </a:lnTo>
                <a:lnTo>
                  <a:pt x="1115" y="117"/>
                </a:lnTo>
                <a:lnTo>
                  <a:pt x="1126" y="113"/>
                </a:lnTo>
                <a:lnTo>
                  <a:pt x="1138" y="111"/>
                </a:lnTo>
                <a:lnTo>
                  <a:pt x="1148" y="109"/>
                </a:lnTo>
                <a:lnTo>
                  <a:pt x="1155" y="109"/>
                </a:lnTo>
                <a:lnTo>
                  <a:pt x="1160" y="109"/>
                </a:lnTo>
                <a:lnTo>
                  <a:pt x="1169" y="109"/>
                </a:lnTo>
                <a:lnTo>
                  <a:pt x="1175" y="110"/>
                </a:lnTo>
                <a:lnTo>
                  <a:pt x="1181" y="112"/>
                </a:lnTo>
                <a:lnTo>
                  <a:pt x="1185" y="115"/>
                </a:lnTo>
                <a:lnTo>
                  <a:pt x="1188" y="118"/>
                </a:lnTo>
                <a:lnTo>
                  <a:pt x="1191" y="123"/>
                </a:lnTo>
                <a:lnTo>
                  <a:pt x="1193" y="127"/>
                </a:lnTo>
                <a:lnTo>
                  <a:pt x="1193" y="131"/>
                </a:lnTo>
                <a:lnTo>
                  <a:pt x="1193" y="138"/>
                </a:lnTo>
                <a:lnTo>
                  <a:pt x="1191" y="143"/>
                </a:lnTo>
                <a:lnTo>
                  <a:pt x="1188" y="150"/>
                </a:lnTo>
                <a:lnTo>
                  <a:pt x="1185" y="155"/>
                </a:lnTo>
                <a:lnTo>
                  <a:pt x="1181" y="160"/>
                </a:lnTo>
                <a:lnTo>
                  <a:pt x="1176" y="167"/>
                </a:lnTo>
                <a:lnTo>
                  <a:pt x="1170" y="171"/>
                </a:lnTo>
                <a:lnTo>
                  <a:pt x="1165" y="176"/>
                </a:lnTo>
                <a:lnTo>
                  <a:pt x="1152" y="185"/>
                </a:lnTo>
                <a:lnTo>
                  <a:pt x="1139" y="196"/>
                </a:lnTo>
                <a:lnTo>
                  <a:pt x="1128" y="206"/>
                </a:lnTo>
                <a:lnTo>
                  <a:pt x="1117" y="218"/>
                </a:lnTo>
                <a:lnTo>
                  <a:pt x="1106" y="229"/>
                </a:lnTo>
                <a:lnTo>
                  <a:pt x="1098" y="240"/>
                </a:lnTo>
                <a:lnTo>
                  <a:pt x="1089" y="252"/>
                </a:lnTo>
                <a:lnTo>
                  <a:pt x="1081" y="264"/>
                </a:lnTo>
                <a:lnTo>
                  <a:pt x="1075" y="276"/>
                </a:lnTo>
                <a:lnTo>
                  <a:pt x="1068" y="288"/>
                </a:lnTo>
                <a:lnTo>
                  <a:pt x="1064" y="300"/>
                </a:lnTo>
                <a:lnTo>
                  <a:pt x="1060" y="312"/>
                </a:lnTo>
                <a:lnTo>
                  <a:pt x="1057" y="322"/>
                </a:lnTo>
                <a:lnTo>
                  <a:pt x="1054" y="333"/>
                </a:lnTo>
                <a:lnTo>
                  <a:pt x="1052" y="344"/>
                </a:lnTo>
                <a:lnTo>
                  <a:pt x="1052" y="355"/>
                </a:lnTo>
                <a:lnTo>
                  <a:pt x="1052" y="365"/>
                </a:lnTo>
                <a:lnTo>
                  <a:pt x="1054" y="373"/>
                </a:lnTo>
                <a:lnTo>
                  <a:pt x="1057" y="382"/>
                </a:lnTo>
                <a:lnTo>
                  <a:pt x="1060" y="389"/>
                </a:lnTo>
                <a:lnTo>
                  <a:pt x="1064" y="397"/>
                </a:lnTo>
                <a:lnTo>
                  <a:pt x="1070" y="402"/>
                </a:lnTo>
                <a:lnTo>
                  <a:pt x="1076" y="408"/>
                </a:lnTo>
                <a:lnTo>
                  <a:pt x="1085" y="411"/>
                </a:lnTo>
                <a:lnTo>
                  <a:pt x="1094" y="414"/>
                </a:lnTo>
                <a:lnTo>
                  <a:pt x="1105" y="415"/>
                </a:lnTo>
                <a:lnTo>
                  <a:pt x="1113" y="414"/>
                </a:lnTo>
                <a:lnTo>
                  <a:pt x="1120" y="413"/>
                </a:lnTo>
                <a:lnTo>
                  <a:pt x="1127" y="410"/>
                </a:lnTo>
                <a:lnTo>
                  <a:pt x="1134" y="407"/>
                </a:lnTo>
                <a:lnTo>
                  <a:pt x="1141" y="402"/>
                </a:lnTo>
                <a:lnTo>
                  <a:pt x="1148" y="398"/>
                </a:lnTo>
                <a:lnTo>
                  <a:pt x="1155" y="392"/>
                </a:lnTo>
                <a:lnTo>
                  <a:pt x="1160" y="385"/>
                </a:lnTo>
                <a:lnTo>
                  <a:pt x="1173" y="370"/>
                </a:lnTo>
                <a:lnTo>
                  <a:pt x="1184" y="353"/>
                </a:lnTo>
                <a:lnTo>
                  <a:pt x="1194" y="333"/>
                </a:lnTo>
                <a:lnTo>
                  <a:pt x="1203" y="313"/>
                </a:lnTo>
                <a:lnTo>
                  <a:pt x="1212" y="292"/>
                </a:lnTo>
                <a:lnTo>
                  <a:pt x="1221" y="273"/>
                </a:lnTo>
                <a:lnTo>
                  <a:pt x="1230" y="256"/>
                </a:lnTo>
                <a:lnTo>
                  <a:pt x="1240" y="240"/>
                </a:lnTo>
                <a:lnTo>
                  <a:pt x="1246" y="233"/>
                </a:lnTo>
                <a:lnTo>
                  <a:pt x="1251" y="227"/>
                </a:lnTo>
                <a:lnTo>
                  <a:pt x="1255" y="222"/>
                </a:lnTo>
                <a:lnTo>
                  <a:pt x="1261" y="218"/>
                </a:lnTo>
                <a:lnTo>
                  <a:pt x="1266" y="214"/>
                </a:lnTo>
                <a:lnTo>
                  <a:pt x="1272" y="212"/>
                </a:lnTo>
                <a:lnTo>
                  <a:pt x="1278" y="210"/>
                </a:lnTo>
                <a:lnTo>
                  <a:pt x="1283" y="210"/>
                </a:lnTo>
                <a:lnTo>
                  <a:pt x="1290" y="210"/>
                </a:lnTo>
                <a:lnTo>
                  <a:pt x="1295" y="212"/>
                </a:lnTo>
                <a:lnTo>
                  <a:pt x="1302" y="216"/>
                </a:lnTo>
                <a:lnTo>
                  <a:pt x="1309" y="220"/>
                </a:lnTo>
                <a:lnTo>
                  <a:pt x="1316" y="226"/>
                </a:lnTo>
                <a:lnTo>
                  <a:pt x="1322" y="234"/>
                </a:lnTo>
                <a:lnTo>
                  <a:pt x="1329" y="243"/>
                </a:lnTo>
                <a:lnTo>
                  <a:pt x="1336" y="253"/>
                </a:lnTo>
                <a:lnTo>
                  <a:pt x="1348" y="274"/>
                </a:lnTo>
                <a:lnTo>
                  <a:pt x="1359" y="295"/>
                </a:lnTo>
                <a:lnTo>
                  <a:pt x="1370" y="320"/>
                </a:lnTo>
                <a:lnTo>
                  <a:pt x="1378" y="346"/>
                </a:lnTo>
                <a:lnTo>
                  <a:pt x="1385" y="373"/>
                </a:lnTo>
                <a:lnTo>
                  <a:pt x="1390" y="404"/>
                </a:lnTo>
                <a:lnTo>
                  <a:pt x="1392" y="420"/>
                </a:lnTo>
                <a:lnTo>
                  <a:pt x="1394" y="436"/>
                </a:lnTo>
                <a:lnTo>
                  <a:pt x="1395" y="453"/>
                </a:lnTo>
                <a:lnTo>
                  <a:pt x="1395" y="470"/>
                </a:lnTo>
                <a:lnTo>
                  <a:pt x="1395" y="476"/>
                </a:lnTo>
                <a:lnTo>
                  <a:pt x="1395" y="480"/>
                </a:lnTo>
                <a:close/>
                <a:moveTo>
                  <a:pt x="2346" y="453"/>
                </a:moveTo>
                <a:lnTo>
                  <a:pt x="2336" y="465"/>
                </a:lnTo>
                <a:lnTo>
                  <a:pt x="2327" y="477"/>
                </a:lnTo>
                <a:lnTo>
                  <a:pt x="2316" y="489"/>
                </a:lnTo>
                <a:lnTo>
                  <a:pt x="2305" y="499"/>
                </a:lnTo>
                <a:lnTo>
                  <a:pt x="2293" y="508"/>
                </a:lnTo>
                <a:lnTo>
                  <a:pt x="2281" y="518"/>
                </a:lnTo>
                <a:lnTo>
                  <a:pt x="2269" y="526"/>
                </a:lnTo>
                <a:lnTo>
                  <a:pt x="2256" y="533"/>
                </a:lnTo>
                <a:lnTo>
                  <a:pt x="2244" y="540"/>
                </a:lnTo>
                <a:lnTo>
                  <a:pt x="2229" y="546"/>
                </a:lnTo>
                <a:lnTo>
                  <a:pt x="2217" y="550"/>
                </a:lnTo>
                <a:lnTo>
                  <a:pt x="2202" y="555"/>
                </a:lnTo>
                <a:lnTo>
                  <a:pt x="2188" y="558"/>
                </a:lnTo>
                <a:lnTo>
                  <a:pt x="2175" y="560"/>
                </a:lnTo>
                <a:lnTo>
                  <a:pt x="2161" y="562"/>
                </a:lnTo>
                <a:lnTo>
                  <a:pt x="2147" y="562"/>
                </a:lnTo>
                <a:lnTo>
                  <a:pt x="2134" y="562"/>
                </a:lnTo>
                <a:lnTo>
                  <a:pt x="2120" y="560"/>
                </a:lnTo>
                <a:lnTo>
                  <a:pt x="2107" y="558"/>
                </a:lnTo>
                <a:lnTo>
                  <a:pt x="2094" y="555"/>
                </a:lnTo>
                <a:lnTo>
                  <a:pt x="2082" y="550"/>
                </a:lnTo>
                <a:lnTo>
                  <a:pt x="2070" y="545"/>
                </a:lnTo>
                <a:lnTo>
                  <a:pt x="2058" y="539"/>
                </a:lnTo>
                <a:lnTo>
                  <a:pt x="2046" y="531"/>
                </a:lnTo>
                <a:lnTo>
                  <a:pt x="2036" y="525"/>
                </a:lnTo>
                <a:lnTo>
                  <a:pt x="2028" y="517"/>
                </a:lnTo>
                <a:lnTo>
                  <a:pt x="2020" y="508"/>
                </a:lnTo>
                <a:lnTo>
                  <a:pt x="2012" y="500"/>
                </a:lnTo>
                <a:lnTo>
                  <a:pt x="2005" y="491"/>
                </a:lnTo>
                <a:lnTo>
                  <a:pt x="1999" y="482"/>
                </a:lnTo>
                <a:lnTo>
                  <a:pt x="1993" y="473"/>
                </a:lnTo>
                <a:lnTo>
                  <a:pt x="1989" y="462"/>
                </a:lnTo>
                <a:lnTo>
                  <a:pt x="1984" y="452"/>
                </a:lnTo>
                <a:lnTo>
                  <a:pt x="1980" y="441"/>
                </a:lnTo>
                <a:lnTo>
                  <a:pt x="1977" y="431"/>
                </a:lnTo>
                <a:lnTo>
                  <a:pt x="1975" y="419"/>
                </a:lnTo>
                <a:lnTo>
                  <a:pt x="1972" y="408"/>
                </a:lnTo>
                <a:lnTo>
                  <a:pt x="1971" y="396"/>
                </a:lnTo>
                <a:lnTo>
                  <a:pt x="1970" y="384"/>
                </a:lnTo>
                <a:lnTo>
                  <a:pt x="1970" y="372"/>
                </a:lnTo>
                <a:lnTo>
                  <a:pt x="1970" y="353"/>
                </a:lnTo>
                <a:lnTo>
                  <a:pt x="1974" y="333"/>
                </a:lnTo>
                <a:lnTo>
                  <a:pt x="1977" y="314"/>
                </a:lnTo>
                <a:lnTo>
                  <a:pt x="1982" y="294"/>
                </a:lnTo>
                <a:lnTo>
                  <a:pt x="1990" y="275"/>
                </a:lnTo>
                <a:lnTo>
                  <a:pt x="1997" y="256"/>
                </a:lnTo>
                <a:lnTo>
                  <a:pt x="2008" y="237"/>
                </a:lnTo>
                <a:lnTo>
                  <a:pt x="2019" y="220"/>
                </a:lnTo>
                <a:lnTo>
                  <a:pt x="2029" y="207"/>
                </a:lnTo>
                <a:lnTo>
                  <a:pt x="2038" y="195"/>
                </a:lnTo>
                <a:lnTo>
                  <a:pt x="2049" y="184"/>
                </a:lnTo>
                <a:lnTo>
                  <a:pt x="2060" y="175"/>
                </a:lnTo>
                <a:lnTo>
                  <a:pt x="2072" y="165"/>
                </a:lnTo>
                <a:lnTo>
                  <a:pt x="2084" y="155"/>
                </a:lnTo>
                <a:lnTo>
                  <a:pt x="2097" y="147"/>
                </a:lnTo>
                <a:lnTo>
                  <a:pt x="2110" y="140"/>
                </a:lnTo>
                <a:lnTo>
                  <a:pt x="2124" y="133"/>
                </a:lnTo>
                <a:lnTo>
                  <a:pt x="2137" y="128"/>
                </a:lnTo>
                <a:lnTo>
                  <a:pt x="2151" y="123"/>
                </a:lnTo>
                <a:lnTo>
                  <a:pt x="2165" y="119"/>
                </a:lnTo>
                <a:lnTo>
                  <a:pt x="2179" y="116"/>
                </a:lnTo>
                <a:lnTo>
                  <a:pt x="2194" y="114"/>
                </a:lnTo>
                <a:lnTo>
                  <a:pt x="2208" y="112"/>
                </a:lnTo>
                <a:lnTo>
                  <a:pt x="2222" y="112"/>
                </a:lnTo>
                <a:lnTo>
                  <a:pt x="2236" y="112"/>
                </a:lnTo>
                <a:lnTo>
                  <a:pt x="2251" y="114"/>
                </a:lnTo>
                <a:lnTo>
                  <a:pt x="2264" y="116"/>
                </a:lnTo>
                <a:lnTo>
                  <a:pt x="2278" y="119"/>
                </a:lnTo>
                <a:lnTo>
                  <a:pt x="2291" y="124"/>
                </a:lnTo>
                <a:lnTo>
                  <a:pt x="2304" y="129"/>
                </a:lnTo>
                <a:lnTo>
                  <a:pt x="2317" y="136"/>
                </a:lnTo>
                <a:lnTo>
                  <a:pt x="2329" y="143"/>
                </a:lnTo>
                <a:lnTo>
                  <a:pt x="2337" y="150"/>
                </a:lnTo>
                <a:lnTo>
                  <a:pt x="2345" y="156"/>
                </a:lnTo>
                <a:lnTo>
                  <a:pt x="2353" y="164"/>
                </a:lnTo>
                <a:lnTo>
                  <a:pt x="2360" y="172"/>
                </a:lnTo>
                <a:lnTo>
                  <a:pt x="2367" y="180"/>
                </a:lnTo>
                <a:lnTo>
                  <a:pt x="2372" y="189"/>
                </a:lnTo>
                <a:lnTo>
                  <a:pt x="2377" y="198"/>
                </a:lnTo>
                <a:lnTo>
                  <a:pt x="2382" y="207"/>
                </a:lnTo>
                <a:lnTo>
                  <a:pt x="2386" y="217"/>
                </a:lnTo>
                <a:lnTo>
                  <a:pt x="2389" y="226"/>
                </a:lnTo>
                <a:lnTo>
                  <a:pt x="2393" y="237"/>
                </a:lnTo>
                <a:lnTo>
                  <a:pt x="2395" y="247"/>
                </a:lnTo>
                <a:lnTo>
                  <a:pt x="2398" y="268"/>
                </a:lnTo>
                <a:lnTo>
                  <a:pt x="2399" y="290"/>
                </a:lnTo>
                <a:lnTo>
                  <a:pt x="2398" y="311"/>
                </a:lnTo>
                <a:lnTo>
                  <a:pt x="2395" y="332"/>
                </a:lnTo>
                <a:lnTo>
                  <a:pt x="2391" y="353"/>
                </a:lnTo>
                <a:lnTo>
                  <a:pt x="2385" y="373"/>
                </a:lnTo>
                <a:lnTo>
                  <a:pt x="2377" y="394"/>
                </a:lnTo>
                <a:lnTo>
                  <a:pt x="2369" y="414"/>
                </a:lnTo>
                <a:lnTo>
                  <a:pt x="2358" y="434"/>
                </a:lnTo>
                <a:lnTo>
                  <a:pt x="2346" y="453"/>
                </a:lnTo>
                <a:close/>
                <a:moveTo>
                  <a:pt x="2232" y="196"/>
                </a:moveTo>
                <a:lnTo>
                  <a:pt x="2224" y="194"/>
                </a:lnTo>
                <a:lnTo>
                  <a:pt x="2217" y="193"/>
                </a:lnTo>
                <a:lnTo>
                  <a:pt x="2211" y="194"/>
                </a:lnTo>
                <a:lnTo>
                  <a:pt x="2206" y="194"/>
                </a:lnTo>
                <a:lnTo>
                  <a:pt x="2199" y="196"/>
                </a:lnTo>
                <a:lnTo>
                  <a:pt x="2194" y="198"/>
                </a:lnTo>
                <a:lnTo>
                  <a:pt x="2183" y="205"/>
                </a:lnTo>
                <a:lnTo>
                  <a:pt x="2172" y="212"/>
                </a:lnTo>
                <a:lnTo>
                  <a:pt x="2163" y="222"/>
                </a:lnTo>
                <a:lnTo>
                  <a:pt x="2153" y="234"/>
                </a:lnTo>
                <a:lnTo>
                  <a:pt x="2145" y="248"/>
                </a:lnTo>
                <a:lnTo>
                  <a:pt x="2139" y="263"/>
                </a:lnTo>
                <a:lnTo>
                  <a:pt x="2134" y="275"/>
                </a:lnTo>
                <a:lnTo>
                  <a:pt x="2131" y="287"/>
                </a:lnTo>
                <a:lnTo>
                  <a:pt x="2130" y="299"/>
                </a:lnTo>
                <a:lnTo>
                  <a:pt x="2129" y="310"/>
                </a:lnTo>
                <a:lnTo>
                  <a:pt x="2130" y="320"/>
                </a:lnTo>
                <a:lnTo>
                  <a:pt x="2131" y="331"/>
                </a:lnTo>
                <a:lnTo>
                  <a:pt x="2134" y="341"/>
                </a:lnTo>
                <a:lnTo>
                  <a:pt x="2139" y="351"/>
                </a:lnTo>
                <a:lnTo>
                  <a:pt x="2143" y="358"/>
                </a:lnTo>
                <a:lnTo>
                  <a:pt x="2148" y="365"/>
                </a:lnTo>
                <a:lnTo>
                  <a:pt x="2156" y="370"/>
                </a:lnTo>
                <a:lnTo>
                  <a:pt x="2164" y="374"/>
                </a:lnTo>
                <a:lnTo>
                  <a:pt x="2171" y="377"/>
                </a:lnTo>
                <a:lnTo>
                  <a:pt x="2180" y="378"/>
                </a:lnTo>
                <a:lnTo>
                  <a:pt x="2185" y="377"/>
                </a:lnTo>
                <a:lnTo>
                  <a:pt x="2191" y="375"/>
                </a:lnTo>
                <a:lnTo>
                  <a:pt x="2196" y="374"/>
                </a:lnTo>
                <a:lnTo>
                  <a:pt x="2201" y="372"/>
                </a:lnTo>
                <a:lnTo>
                  <a:pt x="2212" y="366"/>
                </a:lnTo>
                <a:lnTo>
                  <a:pt x="2223" y="358"/>
                </a:lnTo>
                <a:lnTo>
                  <a:pt x="2233" y="347"/>
                </a:lnTo>
                <a:lnTo>
                  <a:pt x="2242" y="335"/>
                </a:lnTo>
                <a:lnTo>
                  <a:pt x="2250" y="322"/>
                </a:lnTo>
                <a:lnTo>
                  <a:pt x="2256" y="307"/>
                </a:lnTo>
                <a:lnTo>
                  <a:pt x="2261" y="295"/>
                </a:lnTo>
                <a:lnTo>
                  <a:pt x="2264" y="284"/>
                </a:lnTo>
                <a:lnTo>
                  <a:pt x="2266" y="272"/>
                </a:lnTo>
                <a:lnTo>
                  <a:pt x="2266" y="261"/>
                </a:lnTo>
                <a:lnTo>
                  <a:pt x="2266" y="250"/>
                </a:lnTo>
                <a:lnTo>
                  <a:pt x="2264" y="239"/>
                </a:lnTo>
                <a:lnTo>
                  <a:pt x="2261" y="229"/>
                </a:lnTo>
                <a:lnTo>
                  <a:pt x="2258" y="220"/>
                </a:lnTo>
                <a:lnTo>
                  <a:pt x="2252" y="212"/>
                </a:lnTo>
                <a:lnTo>
                  <a:pt x="2247" y="205"/>
                </a:lnTo>
                <a:lnTo>
                  <a:pt x="2239" y="199"/>
                </a:lnTo>
                <a:lnTo>
                  <a:pt x="2232" y="196"/>
                </a:lnTo>
                <a:close/>
                <a:moveTo>
                  <a:pt x="3214" y="243"/>
                </a:moveTo>
                <a:lnTo>
                  <a:pt x="3209" y="263"/>
                </a:lnTo>
                <a:lnTo>
                  <a:pt x="3203" y="284"/>
                </a:lnTo>
                <a:lnTo>
                  <a:pt x="3196" y="305"/>
                </a:lnTo>
                <a:lnTo>
                  <a:pt x="3189" y="326"/>
                </a:lnTo>
                <a:lnTo>
                  <a:pt x="3181" y="346"/>
                </a:lnTo>
                <a:lnTo>
                  <a:pt x="3172" y="367"/>
                </a:lnTo>
                <a:lnTo>
                  <a:pt x="3164" y="386"/>
                </a:lnTo>
                <a:lnTo>
                  <a:pt x="3154" y="407"/>
                </a:lnTo>
                <a:lnTo>
                  <a:pt x="3144" y="425"/>
                </a:lnTo>
                <a:lnTo>
                  <a:pt x="3133" y="443"/>
                </a:lnTo>
                <a:lnTo>
                  <a:pt x="3123" y="461"/>
                </a:lnTo>
                <a:lnTo>
                  <a:pt x="3112" y="478"/>
                </a:lnTo>
                <a:lnTo>
                  <a:pt x="3101" y="494"/>
                </a:lnTo>
                <a:lnTo>
                  <a:pt x="3090" y="508"/>
                </a:lnTo>
                <a:lnTo>
                  <a:pt x="3079" y="522"/>
                </a:lnTo>
                <a:lnTo>
                  <a:pt x="3068" y="535"/>
                </a:lnTo>
                <a:lnTo>
                  <a:pt x="3057" y="546"/>
                </a:lnTo>
                <a:lnTo>
                  <a:pt x="3045" y="556"/>
                </a:lnTo>
                <a:lnTo>
                  <a:pt x="3033" y="563"/>
                </a:lnTo>
                <a:lnTo>
                  <a:pt x="3021" y="570"/>
                </a:lnTo>
                <a:lnTo>
                  <a:pt x="3009" y="575"/>
                </a:lnTo>
                <a:lnTo>
                  <a:pt x="2996" y="579"/>
                </a:lnTo>
                <a:lnTo>
                  <a:pt x="2984" y="581"/>
                </a:lnTo>
                <a:lnTo>
                  <a:pt x="2973" y="582"/>
                </a:lnTo>
                <a:lnTo>
                  <a:pt x="2964" y="581"/>
                </a:lnTo>
                <a:lnTo>
                  <a:pt x="2955" y="580"/>
                </a:lnTo>
                <a:lnTo>
                  <a:pt x="2947" y="579"/>
                </a:lnTo>
                <a:lnTo>
                  <a:pt x="2939" y="576"/>
                </a:lnTo>
                <a:lnTo>
                  <a:pt x="2930" y="573"/>
                </a:lnTo>
                <a:lnTo>
                  <a:pt x="2922" y="570"/>
                </a:lnTo>
                <a:lnTo>
                  <a:pt x="2913" y="566"/>
                </a:lnTo>
                <a:lnTo>
                  <a:pt x="2904" y="561"/>
                </a:lnTo>
                <a:lnTo>
                  <a:pt x="2888" y="549"/>
                </a:lnTo>
                <a:lnTo>
                  <a:pt x="2871" y="536"/>
                </a:lnTo>
                <a:lnTo>
                  <a:pt x="2856" y="521"/>
                </a:lnTo>
                <a:lnTo>
                  <a:pt x="2840" y="505"/>
                </a:lnTo>
                <a:lnTo>
                  <a:pt x="2831" y="495"/>
                </a:lnTo>
                <a:lnTo>
                  <a:pt x="2822" y="487"/>
                </a:lnTo>
                <a:lnTo>
                  <a:pt x="2814" y="480"/>
                </a:lnTo>
                <a:lnTo>
                  <a:pt x="2806" y="475"/>
                </a:lnTo>
                <a:lnTo>
                  <a:pt x="2799" y="470"/>
                </a:lnTo>
                <a:lnTo>
                  <a:pt x="2791" y="468"/>
                </a:lnTo>
                <a:lnTo>
                  <a:pt x="2784" y="466"/>
                </a:lnTo>
                <a:lnTo>
                  <a:pt x="2777" y="466"/>
                </a:lnTo>
                <a:lnTo>
                  <a:pt x="2772" y="466"/>
                </a:lnTo>
                <a:lnTo>
                  <a:pt x="2766" y="467"/>
                </a:lnTo>
                <a:lnTo>
                  <a:pt x="2761" y="469"/>
                </a:lnTo>
                <a:lnTo>
                  <a:pt x="2757" y="472"/>
                </a:lnTo>
                <a:lnTo>
                  <a:pt x="2747" y="478"/>
                </a:lnTo>
                <a:lnTo>
                  <a:pt x="2737" y="486"/>
                </a:lnTo>
                <a:lnTo>
                  <a:pt x="2728" y="495"/>
                </a:lnTo>
                <a:lnTo>
                  <a:pt x="2721" y="506"/>
                </a:lnTo>
                <a:lnTo>
                  <a:pt x="2712" y="517"/>
                </a:lnTo>
                <a:lnTo>
                  <a:pt x="2705" y="529"/>
                </a:lnTo>
                <a:lnTo>
                  <a:pt x="2698" y="536"/>
                </a:lnTo>
                <a:lnTo>
                  <a:pt x="2692" y="545"/>
                </a:lnTo>
                <a:lnTo>
                  <a:pt x="2684" y="552"/>
                </a:lnTo>
                <a:lnTo>
                  <a:pt x="2676" y="558"/>
                </a:lnTo>
                <a:lnTo>
                  <a:pt x="2666" y="563"/>
                </a:lnTo>
                <a:lnTo>
                  <a:pt x="2656" y="567"/>
                </a:lnTo>
                <a:lnTo>
                  <a:pt x="2645" y="569"/>
                </a:lnTo>
                <a:lnTo>
                  <a:pt x="2633" y="570"/>
                </a:lnTo>
                <a:lnTo>
                  <a:pt x="2626" y="570"/>
                </a:lnTo>
                <a:lnTo>
                  <a:pt x="2617" y="569"/>
                </a:lnTo>
                <a:lnTo>
                  <a:pt x="2609" y="567"/>
                </a:lnTo>
                <a:lnTo>
                  <a:pt x="2600" y="563"/>
                </a:lnTo>
                <a:lnTo>
                  <a:pt x="2591" y="560"/>
                </a:lnTo>
                <a:lnTo>
                  <a:pt x="2582" y="556"/>
                </a:lnTo>
                <a:lnTo>
                  <a:pt x="2572" y="550"/>
                </a:lnTo>
                <a:lnTo>
                  <a:pt x="2562" y="544"/>
                </a:lnTo>
                <a:lnTo>
                  <a:pt x="2548" y="533"/>
                </a:lnTo>
                <a:lnTo>
                  <a:pt x="2535" y="520"/>
                </a:lnTo>
                <a:lnTo>
                  <a:pt x="2523" y="506"/>
                </a:lnTo>
                <a:lnTo>
                  <a:pt x="2512" y="490"/>
                </a:lnTo>
                <a:lnTo>
                  <a:pt x="2502" y="473"/>
                </a:lnTo>
                <a:lnTo>
                  <a:pt x="2492" y="453"/>
                </a:lnTo>
                <a:lnTo>
                  <a:pt x="2483" y="434"/>
                </a:lnTo>
                <a:lnTo>
                  <a:pt x="2475" y="413"/>
                </a:lnTo>
                <a:lnTo>
                  <a:pt x="2468" y="392"/>
                </a:lnTo>
                <a:lnTo>
                  <a:pt x="2462" y="370"/>
                </a:lnTo>
                <a:lnTo>
                  <a:pt x="2456" y="347"/>
                </a:lnTo>
                <a:lnTo>
                  <a:pt x="2452" y="326"/>
                </a:lnTo>
                <a:lnTo>
                  <a:pt x="2449" y="303"/>
                </a:lnTo>
                <a:lnTo>
                  <a:pt x="2445" y="281"/>
                </a:lnTo>
                <a:lnTo>
                  <a:pt x="2444" y="260"/>
                </a:lnTo>
                <a:lnTo>
                  <a:pt x="2444" y="238"/>
                </a:lnTo>
                <a:lnTo>
                  <a:pt x="2444" y="225"/>
                </a:lnTo>
                <a:lnTo>
                  <a:pt x="2444" y="212"/>
                </a:lnTo>
                <a:lnTo>
                  <a:pt x="2445" y="206"/>
                </a:lnTo>
                <a:lnTo>
                  <a:pt x="2447" y="198"/>
                </a:lnTo>
                <a:lnTo>
                  <a:pt x="2449" y="192"/>
                </a:lnTo>
                <a:lnTo>
                  <a:pt x="2451" y="185"/>
                </a:lnTo>
                <a:lnTo>
                  <a:pt x="2453" y="180"/>
                </a:lnTo>
                <a:lnTo>
                  <a:pt x="2456" y="175"/>
                </a:lnTo>
                <a:lnTo>
                  <a:pt x="2460" y="170"/>
                </a:lnTo>
                <a:lnTo>
                  <a:pt x="2463" y="166"/>
                </a:lnTo>
                <a:lnTo>
                  <a:pt x="2471" y="159"/>
                </a:lnTo>
                <a:lnTo>
                  <a:pt x="2480" y="154"/>
                </a:lnTo>
                <a:lnTo>
                  <a:pt x="2489" y="152"/>
                </a:lnTo>
                <a:lnTo>
                  <a:pt x="2498" y="151"/>
                </a:lnTo>
                <a:lnTo>
                  <a:pt x="2506" y="151"/>
                </a:lnTo>
                <a:lnTo>
                  <a:pt x="2515" y="153"/>
                </a:lnTo>
                <a:lnTo>
                  <a:pt x="2522" y="156"/>
                </a:lnTo>
                <a:lnTo>
                  <a:pt x="2529" y="160"/>
                </a:lnTo>
                <a:lnTo>
                  <a:pt x="2535" y="167"/>
                </a:lnTo>
                <a:lnTo>
                  <a:pt x="2541" y="173"/>
                </a:lnTo>
                <a:lnTo>
                  <a:pt x="2546" y="182"/>
                </a:lnTo>
                <a:lnTo>
                  <a:pt x="2549" y="192"/>
                </a:lnTo>
                <a:lnTo>
                  <a:pt x="2560" y="222"/>
                </a:lnTo>
                <a:lnTo>
                  <a:pt x="2573" y="254"/>
                </a:lnTo>
                <a:lnTo>
                  <a:pt x="2580" y="272"/>
                </a:lnTo>
                <a:lnTo>
                  <a:pt x="2589" y="290"/>
                </a:lnTo>
                <a:lnTo>
                  <a:pt x="2599" y="308"/>
                </a:lnTo>
                <a:lnTo>
                  <a:pt x="2611" y="327"/>
                </a:lnTo>
                <a:lnTo>
                  <a:pt x="2616" y="334"/>
                </a:lnTo>
                <a:lnTo>
                  <a:pt x="2622" y="341"/>
                </a:lnTo>
                <a:lnTo>
                  <a:pt x="2627" y="346"/>
                </a:lnTo>
                <a:lnTo>
                  <a:pt x="2632" y="351"/>
                </a:lnTo>
                <a:lnTo>
                  <a:pt x="2638" y="355"/>
                </a:lnTo>
                <a:lnTo>
                  <a:pt x="2644" y="357"/>
                </a:lnTo>
                <a:lnTo>
                  <a:pt x="2650" y="359"/>
                </a:lnTo>
                <a:lnTo>
                  <a:pt x="2656" y="359"/>
                </a:lnTo>
                <a:lnTo>
                  <a:pt x="2660" y="359"/>
                </a:lnTo>
                <a:lnTo>
                  <a:pt x="2666" y="358"/>
                </a:lnTo>
                <a:lnTo>
                  <a:pt x="2670" y="356"/>
                </a:lnTo>
                <a:lnTo>
                  <a:pt x="2674" y="354"/>
                </a:lnTo>
                <a:lnTo>
                  <a:pt x="2679" y="352"/>
                </a:lnTo>
                <a:lnTo>
                  <a:pt x="2683" y="347"/>
                </a:lnTo>
                <a:lnTo>
                  <a:pt x="2687" y="343"/>
                </a:lnTo>
                <a:lnTo>
                  <a:pt x="2692" y="338"/>
                </a:lnTo>
                <a:lnTo>
                  <a:pt x="2701" y="326"/>
                </a:lnTo>
                <a:lnTo>
                  <a:pt x="2710" y="310"/>
                </a:lnTo>
                <a:lnTo>
                  <a:pt x="2719" y="290"/>
                </a:lnTo>
                <a:lnTo>
                  <a:pt x="2727" y="267"/>
                </a:lnTo>
                <a:lnTo>
                  <a:pt x="2734" y="250"/>
                </a:lnTo>
                <a:lnTo>
                  <a:pt x="2740" y="233"/>
                </a:lnTo>
                <a:lnTo>
                  <a:pt x="2749" y="218"/>
                </a:lnTo>
                <a:lnTo>
                  <a:pt x="2758" y="205"/>
                </a:lnTo>
                <a:lnTo>
                  <a:pt x="2763" y="198"/>
                </a:lnTo>
                <a:lnTo>
                  <a:pt x="2768" y="193"/>
                </a:lnTo>
                <a:lnTo>
                  <a:pt x="2774" y="189"/>
                </a:lnTo>
                <a:lnTo>
                  <a:pt x="2780" y="184"/>
                </a:lnTo>
                <a:lnTo>
                  <a:pt x="2787" y="181"/>
                </a:lnTo>
                <a:lnTo>
                  <a:pt x="2793" y="178"/>
                </a:lnTo>
                <a:lnTo>
                  <a:pt x="2801" y="176"/>
                </a:lnTo>
                <a:lnTo>
                  <a:pt x="2809" y="175"/>
                </a:lnTo>
                <a:lnTo>
                  <a:pt x="2813" y="175"/>
                </a:lnTo>
                <a:lnTo>
                  <a:pt x="2815" y="175"/>
                </a:lnTo>
                <a:lnTo>
                  <a:pt x="2825" y="176"/>
                </a:lnTo>
                <a:lnTo>
                  <a:pt x="2833" y="178"/>
                </a:lnTo>
                <a:lnTo>
                  <a:pt x="2842" y="182"/>
                </a:lnTo>
                <a:lnTo>
                  <a:pt x="2849" y="186"/>
                </a:lnTo>
                <a:lnTo>
                  <a:pt x="2857" y="194"/>
                </a:lnTo>
                <a:lnTo>
                  <a:pt x="2865" y="202"/>
                </a:lnTo>
                <a:lnTo>
                  <a:pt x="2872" y="210"/>
                </a:lnTo>
                <a:lnTo>
                  <a:pt x="2879" y="220"/>
                </a:lnTo>
                <a:lnTo>
                  <a:pt x="2893" y="240"/>
                </a:lnTo>
                <a:lnTo>
                  <a:pt x="2906" y="263"/>
                </a:lnTo>
                <a:lnTo>
                  <a:pt x="2917" y="287"/>
                </a:lnTo>
                <a:lnTo>
                  <a:pt x="2930" y="310"/>
                </a:lnTo>
                <a:lnTo>
                  <a:pt x="2937" y="320"/>
                </a:lnTo>
                <a:lnTo>
                  <a:pt x="2944" y="329"/>
                </a:lnTo>
                <a:lnTo>
                  <a:pt x="2952" y="338"/>
                </a:lnTo>
                <a:lnTo>
                  <a:pt x="2960" y="344"/>
                </a:lnTo>
                <a:lnTo>
                  <a:pt x="2968" y="348"/>
                </a:lnTo>
                <a:lnTo>
                  <a:pt x="2977" y="353"/>
                </a:lnTo>
                <a:lnTo>
                  <a:pt x="2987" y="355"/>
                </a:lnTo>
                <a:lnTo>
                  <a:pt x="2995" y="356"/>
                </a:lnTo>
                <a:lnTo>
                  <a:pt x="3003" y="355"/>
                </a:lnTo>
                <a:lnTo>
                  <a:pt x="3009" y="354"/>
                </a:lnTo>
                <a:lnTo>
                  <a:pt x="3017" y="352"/>
                </a:lnTo>
                <a:lnTo>
                  <a:pt x="3024" y="348"/>
                </a:lnTo>
                <a:lnTo>
                  <a:pt x="3031" y="344"/>
                </a:lnTo>
                <a:lnTo>
                  <a:pt x="3037" y="340"/>
                </a:lnTo>
                <a:lnTo>
                  <a:pt x="3045" y="334"/>
                </a:lnTo>
                <a:lnTo>
                  <a:pt x="3051" y="328"/>
                </a:lnTo>
                <a:lnTo>
                  <a:pt x="3068" y="310"/>
                </a:lnTo>
                <a:lnTo>
                  <a:pt x="3082" y="293"/>
                </a:lnTo>
                <a:lnTo>
                  <a:pt x="3095" y="278"/>
                </a:lnTo>
                <a:lnTo>
                  <a:pt x="3105" y="264"/>
                </a:lnTo>
                <a:lnTo>
                  <a:pt x="3125" y="237"/>
                </a:lnTo>
                <a:lnTo>
                  <a:pt x="3140" y="212"/>
                </a:lnTo>
                <a:lnTo>
                  <a:pt x="3144" y="207"/>
                </a:lnTo>
                <a:lnTo>
                  <a:pt x="3149" y="203"/>
                </a:lnTo>
                <a:lnTo>
                  <a:pt x="3154" y="198"/>
                </a:lnTo>
                <a:lnTo>
                  <a:pt x="3160" y="194"/>
                </a:lnTo>
                <a:lnTo>
                  <a:pt x="3167" y="192"/>
                </a:lnTo>
                <a:lnTo>
                  <a:pt x="3173" y="190"/>
                </a:lnTo>
                <a:lnTo>
                  <a:pt x="3180" y="187"/>
                </a:lnTo>
                <a:lnTo>
                  <a:pt x="3187" y="187"/>
                </a:lnTo>
                <a:lnTo>
                  <a:pt x="3193" y="187"/>
                </a:lnTo>
                <a:lnTo>
                  <a:pt x="3198" y="190"/>
                </a:lnTo>
                <a:lnTo>
                  <a:pt x="3204" y="192"/>
                </a:lnTo>
                <a:lnTo>
                  <a:pt x="3208" y="195"/>
                </a:lnTo>
                <a:lnTo>
                  <a:pt x="3212" y="199"/>
                </a:lnTo>
                <a:lnTo>
                  <a:pt x="3214" y="206"/>
                </a:lnTo>
                <a:lnTo>
                  <a:pt x="3217" y="212"/>
                </a:lnTo>
                <a:lnTo>
                  <a:pt x="3218" y="221"/>
                </a:lnTo>
                <a:lnTo>
                  <a:pt x="3217" y="231"/>
                </a:lnTo>
                <a:lnTo>
                  <a:pt x="3214" y="243"/>
                </a:lnTo>
                <a:close/>
                <a:moveTo>
                  <a:pt x="3428" y="572"/>
                </a:moveTo>
                <a:lnTo>
                  <a:pt x="3419" y="573"/>
                </a:lnTo>
                <a:lnTo>
                  <a:pt x="3407" y="574"/>
                </a:lnTo>
                <a:lnTo>
                  <a:pt x="3394" y="575"/>
                </a:lnTo>
                <a:lnTo>
                  <a:pt x="3381" y="575"/>
                </a:lnTo>
                <a:lnTo>
                  <a:pt x="3370" y="575"/>
                </a:lnTo>
                <a:lnTo>
                  <a:pt x="3360" y="574"/>
                </a:lnTo>
                <a:lnTo>
                  <a:pt x="3352" y="573"/>
                </a:lnTo>
                <a:lnTo>
                  <a:pt x="3343" y="571"/>
                </a:lnTo>
                <a:lnTo>
                  <a:pt x="3335" y="568"/>
                </a:lnTo>
                <a:lnTo>
                  <a:pt x="3329" y="564"/>
                </a:lnTo>
                <a:lnTo>
                  <a:pt x="3325" y="560"/>
                </a:lnTo>
                <a:lnTo>
                  <a:pt x="3321" y="554"/>
                </a:lnTo>
                <a:lnTo>
                  <a:pt x="3320" y="550"/>
                </a:lnTo>
                <a:lnTo>
                  <a:pt x="3320" y="546"/>
                </a:lnTo>
                <a:lnTo>
                  <a:pt x="3320" y="541"/>
                </a:lnTo>
                <a:lnTo>
                  <a:pt x="3322" y="535"/>
                </a:lnTo>
                <a:lnTo>
                  <a:pt x="3326" y="529"/>
                </a:lnTo>
                <a:lnTo>
                  <a:pt x="3331" y="523"/>
                </a:lnTo>
                <a:lnTo>
                  <a:pt x="3336" y="518"/>
                </a:lnTo>
                <a:lnTo>
                  <a:pt x="3343" y="513"/>
                </a:lnTo>
                <a:lnTo>
                  <a:pt x="3351" y="507"/>
                </a:lnTo>
                <a:lnTo>
                  <a:pt x="3360" y="501"/>
                </a:lnTo>
                <a:lnTo>
                  <a:pt x="3368" y="495"/>
                </a:lnTo>
                <a:lnTo>
                  <a:pt x="3376" y="489"/>
                </a:lnTo>
                <a:lnTo>
                  <a:pt x="3386" y="480"/>
                </a:lnTo>
                <a:lnTo>
                  <a:pt x="3395" y="470"/>
                </a:lnTo>
                <a:lnTo>
                  <a:pt x="3402" y="459"/>
                </a:lnTo>
                <a:lnTo>
                  <a:pt x="3408" y="447"/>
                </a:lnTo>
                <a:lnTo>
                  <a:pt x="3410" y="439"/>
                </a:lnTo>
                <a:lnTo>
                  <a:pt x="3412" y="433"/>
                </a:lnTo>
                <a:lnTo>
                  <a:pt x="3413" y="425"/>
                </a:lnTo>
                <a:lnTo>
                  <a:pt x="3413" y="418"/>
                </a:lnTo>
                <a:lnTo>
                  <a:pt x="3412" y="406"/>
                </a:lnTo>
                <a:lnTo>
                  <a:pt x="3409" y="394"/>
                </a:lnTo>
                <a:lnTo>
                  <a:pt x="3407" y="387"/>
                </a:lnTo>
                <a:lnTo>
                  <a:pt x="3403" y="381"/>
                </a:lnTo>
                <a:lnTo>
                  <a:pt x="3400" y="373"/>
                </a:lnTo>
                <a:lnTo>
                  <a:pt x="3395" y="367"/>
                </a:lnTo>
                <a:lnTo>
                  <a:pt x="3384" y="353"/>
                </a:lnTo>
                <a:lnTo>
                  <a:pt x="3369" y="339"/>
                </a:lnTo>
                <a:lnTo>
                  <a:pt x="3352" y="325"/>
                </a:lnTo>
                <a:lnTo>
                  <a:pt x="3330" y="311"/>
                </a:lnTo>
                <a:lnTo>
                  <a:pt x="3312" y="299"/>
                </a:lnTo>
                <a:lnTo>
                  <a:pt x="3297" y="287"/>
                </a:lnTo>
                <a:lnTo>
                  <a:pt x="3285" y="275"/>
                </a:lnTo>
                <a:lnTo>
                  <a:pt x="3275" y="263"/>
                </a:lnTo>
                <a:lnTo>
                  <a:pt x="3267" y="250"/>
                </a:lnTo>
                <a:lnTo>
                  <a:pt x="3263" y="238"/>
                </a:lnTo>
                <a:lnTo>
                  <a:pt x="3260" y="226"/>
                </a:lnTo>
                <a:lnTo>
                  <a:pt x="3259" y="213"/>
                </a:lnTo>
                <a:lnTo>
                  <a:pt x="3259" y="207"/>
                </a:lnTo>
                <a:lnTo>
                  <a:pt x="3260" y="199"/>
                </a:lnTo>
                <a:lnTo>
                  <a:pt x="3261" y="193"/>
                </a:lnTo>
                <a:lnTo>
                  <a:pt x="3263" y="186"/>
                </a:lnTo>
                <a:lnTo>
                  <a:pt x="3268" y="172"/>
                </a:lnTo>
                <a:lnTo>
                  <a:pt x="3276" y="159"/>
                </a:lnTo>
                <a:lnTo>
                  <a:pt x="3285" y="146"/>
                </a:lnTo>
                <a:lnTo>
                  <a:pt x="3295" y="135"/>
                </a:lnTo>
                <a:lnTo>
                  <a:pt x="3307" y="123"/>
                </a:lnTo>
                <a:lnTo>
                  <a:pt x="3319" y="112"/>
                </a:lnTo>
                <a:lnTo>
                  <a:pt x="3333" y="102"/>
                </a:lnTo>
                <a:lnTo>
                  <a:pt x="3346" y="92"/>
                </a:lnTo>
                <a:lnTo>
                  <a:pt x="3361" y="85"/>
                </a:lnTo>
                <a:lnTo>
                  <a:pt x="3375" y="77"/>
                </a:lnTo>
                <a:lnTo>
                  <a:pt x="3389" y="71"/>
                </a:lnTo>
                <a:lnTo>
                  <a:pt x="3403" y="65"/>
                </a:lnTo>
                <a:lnTo>
                  <a:pt x="3417" y="61"/>
                </a:lnTo>
                <a:lnTo>
                  <a:pt x="3430" y="58"/>
                </a:lnTo>
                <a:lnTo>
                  <a:pt x="3446" y="56"/>
                </a:lnTo>
                <a:lnTo>
                  <a:pt x="3457" y="56"/>
                </a:lnTo>
                <a:lnTo>
                  <a:pt x="3468" y="56"/>
                </a:lnTo>
                <a:lnTo>
                  <a:pt x="3477" y="57"/>
                </a:lnTo>
                <a:lnTo>
                  <a:pt x="3484" y="60"/>
                </a:lnTo>
                <a:lnTo>
                  <a:pt x="3490" y="63"/>
                </a:lnTo>
                <a:lnTo>
                  <a:pt x="3494" y="66"/>
                </a:lnTo>
                <a:lnTo>
                  <a:pt x="3497" y="71"/>
                </a:lnTo>
                <a:lnTo>
                  <a:pt x="3498" y="76"/>
                </a:lnTo>
                <a:lnTo>
                  <a:pt x="3500" y="82"/>
                </a:lnTo>
                <a:lnTo>
                  <a:pt x="3498" y="89"/>
                </a:lnTo>
                <a:lnTo>
                  <a:pt x="3495" y="98"/>
                </a:lnTo>
                <a:lnTo>
                  <a:pt x="3490" y="105"/>
                </a:lnTo>
                <a:lnTo>
                  <a:pt x="3482" y="114"/>
                </a:lnTo>
                <a:lnTo>
                  <a:pt x="3466" y="127"/>
                </a:lnTo>
                <a:lnTo>
                  <a:pt x="3448" y="143"/>
                </a:lnTo>
                <a:lnTo>
                  <a:pt x="3438" y="153"/>
                </a:lnTo>
                <a:lnTo>
                  <a:pt x="3430" y="164"/>
                </a:lnTo>
                <a:lnTo>
                  <a:pt x="3428" y="169"/>
                </a:lnTo>
                <a:lnTo>
                  <a:pt x="3426" y="176"/>
                </a:lnTo>
                <a:lnTo>
                  <a:pt x="3424" y="182"/>
                </a:lnTo>
                <a:lnTo>
                  <a:pt x="3424" y="189"/>
                </a:lnTo>
                <a:lnTo>
                  <a:pt x="3424" y="193"/>
                </a:lnTo>
                <a:lnTo>
                  <a:pt x="3425" y="198"/>
                </a:lnTo>
                <a:lnTo>
                  <a:pt x="3426" y="204"/>
                </a:lnTo>
                <a:lnTo>
                  <a:pt x="3428" y="209"/>
                </a:lnTo>
                <a:lnTo>
                  <a:pt x="3432" y="216"/>
                </a:lnTo>
                <a:lnTo>
                  <a:pt x="3435" y="221"/>
                </a:lnTo>
                <a:lnTo>
                  <a:pt x="3439" y="227"/>
                </a:lnTo>
                <a:lnTo>
                  <a:pt x="3444" y="233"/>
                </a:lnTo>
                <a:lnTo>
                  <a:pt x="3457" y="246"/>
                </a:lnTo>
                <a:lnTo>
                  <a:pt x="3474" y="260"/>
                </a:lnTo>
                <a:lnTo>
                  <a:pt x="3495" y="274"/>
                </a:lnTo>
                <a:lnTo>
                  <a:pt x="3520" y="289"/>
                </a:lnTo>
                <a:lnTo>
                  <a:pt x="3531" y="295"/>
                </a:lnTo>
                <a:lnTo>
                  <a:pt x="3542" y="303"/>
                </a:lnTo>
                <a:lnTo>
                  <a:pt x="3551" y="310"/>
                </a:lnTo>
                <a:lnTo>
                  <a:pt x="3560" y="316"/>
                </a:lnTo>
                <a:lnTo>
                  <a:pt x="3568" y="324"/>
                </a:lnTo>
                <a:lnTo>
                  <a:pt x="3574" y="331"/>
                </a:lnTo>
                <a:lnTo>
                  <a:pt x="3581" y="338"/>
                </a:lnTo>
                <a:lnTo>
                  <a:pt x="3586" y="345"/>
                </a:lnTo>
                <a:lnTo>
                  <a:pt x="3591" y="353"/>
                </a:lnTo>
                <a:lnTo>
                  <a:pt x="3596" y="360"/>
                </a:lnTo>
                <a:lnTo>
                  <a:pt x="3599" y="369"/>
                </a:lnTo>
                <a:lnTo>
                  <a:pt x="3601" y="377"/>
                </a:lnTo>
                <a:lnTo>
                  <a:pt x="3603" y="384"/>
                </a:lnTo>
                <a:lnTo>
                  <a:pt x="3605" y="392"/>
                </a:lnTo>
                <a:lnTo>
                  <a:pt x="3606" y="399"/>
                </a:lnTo>
                <a:lnTo>
                  <a:pt x="3606" y="408"/>
                </a:lnTo>
                <a:lnTo>
                  <a:pt x="3605" y="422"/>
                </a:lnTo>
                <a:lnTo>
                  <a:pt x="3602" y="436"/>
                </a:lnTo>
                <a:lnTo>
                  <a:pt x="3598" y="450"/>
                </a:lnTo>
                <a:lnTo>
                  <a:pt x="3591" y="463"/>
                </a:lnTo>
                <a:lnTo>
                  <a:pt x="3584" y="476"/>
                </a:lnTo>
                <a:lnTo>
                  <a:pt x="3575" y="489"/>
                </a:lnTo>
                <a:lnTo>
                  <a:pt x="3564" y="501"/>
                </a:lnTo>
                <a:lnTo>
                  <a:pt x="3552" y="513"/>
                </a:lnTo>
                <a:lnTo>
                  <a:pt x="3540" y="523"/>
                </a:lnTo>
                <a:lnTo>
                  <a:pt x="3525" y="533"/>
                </a:lnTo>
                <a:lnTo>
                  <a:pt x="3511" y="543"/>
                </a:lnTo>
                <a:lnTo>
                  <a:pt x="3496" y="550"/>
                </a:lnTo>
                <a:lnTo>
                  <a:pt x="3480" y="558"/>
                </a:lnTo>
                <a:lnTo>
                  <a:pt x="3463" y="563"/>
                </a:lnTo>
                <a:lnTo>
                  <a:pt x="3446" y="568"/>
                </a:lnTo>
                <a:lnTo>
                  <a:pt x="3428" y="572"/>
                </a:lnTo>
                <a:close/>
                <a:moveTo>
                  <a:pt x="4091" y="523"/>
                </a:moveTo>
                <a:lnTo>
                  <a:pt x="4068" y="534"/>
                </a:lnTo>
                <a:lnTo>
                  <a:pt x="4043" y="544"/>
                </a:lnTo>
                <a:lnTo>
                  <a:pt x="4015" y="553"/>
                </a:lnTo>
                <a:lnTo>
                  <a:pt x="3983" y="560"/>
                </a:lnTo>
                <a:lnTo>
                  <a:pt x="3948" y="567"/>
                </a:lnTo>
                <a:lnTo>
                  <a:pt x="3909" y="572"/>
                </a:lnTo>
                <a:lnTo>
                  <a:pt x="3867" y="574"/>
                </a:lnTo>
                <a:lnTo>
                  <a:pt x="3818" y="575"/>
                </a:lnTo>
                <a:lnTo>
                  <a:pt x="3800" y="575"/>
                </a:lnTo>
                <a:lnTo>
                  <a:pt x="3780" y="575"/>
                </a:lnTo>
                <a:lnTo>
                  <a:pt x="3761" y="574"/>
                </a:lnTo>
                <a:lnTo>
                  <a:pt x="3740" y="573"/>
                </a:lnTo>
                <a:lnTo>
                  <a:pt x="3718" y="571"/>
                </a:lnTo>
                <a:lnTo>
                  <a:pt x="3697" y="567"/>
                </a:lnTo>
                <a:lnTo>
                  <a:pt x="3687" y="563"/>
                </a:lnTo>
                <a:lnTo>
                  <a:pt x="3679" y="561"/>
                </a:lnTo>
                <a:lnTo>
                  <a:pt x="3670" y="557"/>
                </a:lnTo>
                <a:lnTo>
                  <a:pt x="3663" y="554"/>
                </a:lnTo>
                <a:lnTo>
                  <a:pt x="3656" y="548"/>
                </a:lnTo>
                <a:lnTo>
                  <a:pt x="3651" y="544"/>
                </a:lnTo>
                <a:lnTo>
                  <a:pt x="3645" y="539"/>
                </a:lnTo>
                <a:lnTo>
                  <a:pt x="3641" y="532"/>
                </a:lnTo>
                <a:lnTo>
                  <a:pt x="3638" y="526"/>
                </a:lnTo>
                <a:lnTo>
                  <a:pt x="3636" y="519"/>
                </a:lnTo>
                <a:lnTo>
                  <a:pt x="3633" y="512"/>
                </a:lnTo>
                <a:lnTo>
                  <a:pt x="3633" y="504"/>
                </a:lnTo>
                <a:lnTo>
                  <a:pt x="3633" y="497"/>
                </a:lnTo>
                <a:lnTo>
                  <a:pt x="3635" y="491"/>
                </a:lnTo>
                <a:lnTo>
                  <a:pt x="3637" y="483"/>
                </a:lnTo>
                <a:lnTo>
                  <a:pt x="3639" y="477"/>
                </a:lnTo>
                <a:lnTo>
                  <a:pt x="3645" y="461"/>
                </a:lnTo>
                <a:lnTo>
                  <a:pt x="3655" y="445"/>
                </a:lnTo>
                <a:lnTo>
                  <a:pt x="3667" y="426"/>
                </a:lnTo>
                <a:lnTo>
                  <a:pt x="3683" y="408"/>
                </a:lnTo>
                <a:lnTo>
                  <a:pt x="3702" y="387"/>
                </a:lnTo>
                <a:lnTo>
                  <a:pt x="3724" y="366"/>
                </a:lnTo>
                <a:lnTo>
                  <a:pt x="3740" y="350"/>
                </a:lnTo>
                <a:lnTo>
                  <a:pt x="3754" y="334"/>
                </a:lnTo>
                <a:lnTo>
                  <a:pt x="3766" y="320"/>
                </a:lnTo>
                <a:lnTo>
                  <a:pt x="3776" y="307"/>
                </a:lnTo>
                <a:lnTo>
                  <a:pt x="3783" y="295"/>
                </a:lnTo>
                <a:lnTo>
                  <a:pt x="3787" y="285"/>
                </a:lnTo>
                <a:lnTo>
                  <a:pt x="3790" y="275"/>
                </a:lnTo>
                <a:lnTo>
                  <a:pt x="3791" y="266"/>
                </a:lnTo>
                <a:lnTo>
                  <a:pt x="3791" y="261"/>
                </a:lnTo>
                <a:lnTo>
                  <a:pt x="3790" y="256"/>
                </a:lnTo>
                <a:lnTo>
                  <a:pt x="3788" y="251"/>
                </a:lnTo>
                <a:lnTo>
                  <a:pt x="3787" y="246"/>
                </a:lnTo>
                <a:lnTo>
                  <a:pt x="3784" y="243"/>
                </a:lnTo>
                <a:lnTo>
                  <a:pt x="3780" y="238"/>
                </a:lnTo>
                <a:lnTo>
                  <a:pt x="3777" y="236"/>
                </a:lnTo>
                <a:lnTo>
                  <a:pt x="3774" y="233"/>
                </a:lnTo>
                <a:lnTo>
                  <a:pt x="3764" y="229"/>
                </a:lnTo>
                <a:lnTo>
                  <a:pt x="3754" y="224"/>
                </a:lnTo>
                <a:lnTo>
                  <a:pt x="3744" y="222"/>
                </a:lnTo>
                <a:lnTo>
                  <a:pt x="3732" y="221"/>
                </a:lnTo>
                <a:lnTo>
                  <a:pt x="3683" y="219"/>
                </a:lnTo>
                <a:lnTo>
                  <a:pt x="3644" y="217"/>
                </a:lnTo>
                <a:lnTo>
                  <a:pt x="3639" y="214"/>
                </a:lnTo>
                <a:lnTo>
                  <a:pt x="3632" y="212"/>
                </a:lnTo>
                <a:lnTo>
                  <a:pt x="3628" y="210"/>
                </a:lnTo>
                <a:lnTo>
                  <a:pt x="3623" y="206"/>
                </a:lnTo>
                <a:lnTo>
                  <a:pt x="3618" y="203"/>
                </a:lnTo>
                <a:lnTo>
                  <a:pt x="3615" y="198"/>
                </a:lnTo>
                <a:lnTo>
                  <a:pt x="3613" y="193"/>
                </a:lnTo>
                <a:lnTo>
                  <a:pt x="3612" y="186"/>
                </a:lnTo>
                <a:lnTo>
                  <a:pt x="3612" y="181"/>
                </a:lnTo>
                <a:lnTo>
                  <a:pt x="3614" y="176"/>
                </a:lnTo>
                <a:lnTo>
                  <a:pt x="3618" y="171"/>
                </a:lnTo>
                <a:lnTo>
                  <a:pt x="3623" y="166"/>
                </a:lnTo>
                <a:lnTo>
                  <a:pt x="3629" y="160"/>
                </a:lnTo>
                <a:lnTo>
                  <a:pt x="3638" y="155"/>
                </a:lnTo>
                <a:lnTo>
                  <a:pt x="3648" y="151"/>
                </a:lnTo>
                <a:lnTo>
                  <a:pt x="3659" y="145"/>
                </a:lnTo>
                <a:lnTo>
                  <a:pt x="3678" y="140"/>
                </a:lnTo>
                <a:lnTo>
                  <a:pt x="3697" y="135"/>
                </a:lnTo>
                <a:lnTo>
                  <a:pt x="3716" y="130"/>
                </a:lnTo>
                <a:lnTo>
                  <a:pt x="3735" y="126"/>
                </a:lnTo>
                <a:lnTo>
                  <a:pt x="3774" y="118"/>
                </a:lnTo>
                <a:lnTo>
                  <a:pt x="3814" y="112"/>
                </a:lnTo>
                <a:lnTo>
                  <a:pt x="3854" y="108"/>
                </a:lnTo>
                <a:lnTo>
                  <a:pt x="3893" y="104"/>
                </a:lnTo>
                <a:lnTo>
                  <a:pt x="3929" y="102"/>
                </a:lnTo>
                <a:lnTo>
                  <a:pt x="3966" y="100"/>
                </a:lnTo>
                <a:lnTo>
                  <a:pt x="3968" y="100"/>
                </a:lnTo>
                <a:lnTo>
                  <a:pt x="3972" y="100"/>
                </a:lnTo>
                <a:lnTo>
                  <a:pt x="3988" y="101"/>
                </a:lnTo>
                <a:lnTo>
                  <a:pt x="4003" y="103"/>
                </a:lnTo>
                <a:lnTo>
                  <a:pt x="4018" y="108"/>
                </a:lnTo>
                <a:lnTo>
                  <a:pt x="4032" y="114"/>
                </a:lnTo>
                <a:lnTo>
                  <a:pt x="4037" y="117"/>
                </a:lnTo>
                <a:lnTo>
                  <a:pt x="4043" y="122"/>
                </a:lnTo>
                <a:lnTo>
                  <a:pt x="4048" y="126"/>
                </a:lnTo>
                <a:lnTo>
                  <a:pt x="4053" y="130"/>
                </a:lnTo>
                <a:lnTo>
                  <a:pt x="4056" y="136"/>
                </a:lnTo>
                <a:lnTo>
                  <a:pt x="4058" y="141"/>
                </a:lnTo>
                <a:lnTo>
                  <a:pt x="4060" y="147"/>
                </a:lnTo>
                <a:lnTo>
                  <a:pt x="4060" y="154"/>
                </a:lnTo>
                <a:lnTo>
                  <a:pt x="4060" y="160"/>
                </a:lnTo>
                <a:lnTo>
                  <a:pt x="4058" y="168"/>
                </a:lnTo>
                <a:lnTo>
                  <a:pt x="4056" y="176"/>
                </a:lnTo>
                <a:lnTo>
                  <a:pt x="4053" y="183"/>
                </a:lnTo>
                <a:lnTo>
                  <a:pt x="4047" y="192"/>
                </a:lnTo>
                <a:lnTo>
                  <a:pt x="4042" y="200"/>
                </a:lnTo>
                <a:lnTo>
                  <a:pt x="4034" y="210"/>
                </a:lnTo>
                <a:lnTo>
                  <a:pt x="4026" y="220"/>
                </a:lnTo>
                <a:lnTo>
                  <a:pt x="3997" y="248"/>
                </a:lnTo>
                <a:lnTo>
                  <a:pt x="3974" y="276"/>
                </a:lnTo>
                <a:lnTo>
                  <a:pt x="3952" y="301"/>
                </a:lnTo>
                <a:lnTo>
                  <a:pt x="3934" y="325"/>
                </a:lnTo>
                <a:lnTo>
                  <a:pt x="3925" y="337"/>
                </a:lnTo>
                <a:lnTo>
                  <a:pt x="3919" y="347"/>
                </a:lnTo>
                <a:lnTo>
                  <a:pt x="3913" y="358"/>
                </a:lnTo>
                <a:lnTo>
                  <a:pt x="3908" y="369"/>
                </a:lnTo>
                <a:lnTo>
                  <a:pt x="3903" y="379"/>
                </a:lnTo>
                <a:lnTo>
                  <a:pt x="3901" y="388"/>
                </a:lnTo>
                <a:lnTo>
                  <a:pt x="3899" y="398"/>
                </a:lnTo>
                <a:lnTo>
                  <a:pt x="3899" y="408"/>
                </a:lnTo>
                <a:lnTo>
                  <a:pt x="3899" y="415"/>
                </a:lnTo>
                <a:lnTo>
                  <a:pt x="3901" y="424"/>
                </a:lnTo>
                <a:lnTo>
                  <a:pt x="3903" y="429"/>
                </a:lnTo>
                <a:lnTo>
                  <a:pt x="3907" y="435"/>
                </a:lnTo>
                <a:lnTo>
                  <a:pt x="3910" y="440"/>
                </a:lnTo>
                <a:lnTo>
                  <a:pt x="3914" y="445"/>
                </a:lnTo>
                <a:lnTo>
                  <a:pt x="3919" y="449"/>
                </a:lnTo>
                <a:lnTo>
                  <a:pt x="3924" y="452"/>
                </a:lnTo>
                <a:lnTo>
                  <a:pt x="3930" y="455"/>
                </a:lnTo>
                <a:lnTo>
                  <a:pt x="3937" y="458"/>
                </a:lnTo>
                <a:lnTo>
                  <a:pt x="3951" y="462"/>
                </a:lnTo>
                <a:lnTo>
                  <a:pt x="3966" y="465"/>
                </a:lnTo>
                <a:lnTo>
                  <a:pt x="3981" y="466"/>
                </a:lnTo>
                <a:lnTo>
                  <a:pt x="3997" y="467"/>
                </a:lnTo>
                <a:lnTo>
                  <a:pt x="4009" y="466"/>
                </a:lnTo>
                <a:lnTo>
                  <a:pt x="4022" y="466"/>
                </a:lnTo>
                <a:lnTo>
                  <a:pt x="4035" y="465"/>
                </a:lnTo>
                <a:lnTo>
                  <a:pt x="4047" y="463"/>
                </a:lnTo>
                <a:lnTo>
                  <a:pt x="4057" y="462"/>
                </a:lnTo>
                <a:lnTo>
                  <a:pt x="4069" y="461"/>
                </a:lnTo>
                <a:lnTo>
                  <a:pt x="4081" y="459"/>
                </a:lnTo>
                <a:lnTo>
                  <a:pt x="4092" y="460"/>
                </a:lnTo>
                <a:lnTo>
                  <a:pt x="4099" y="460"/>
                </a:lnTo>
                <a:lnTo>
                  <a:pt x="4104" y="462"/>
                </a:lnTo>
                <a:lnTo>
                  <a:pt x="4109" y="463"/>
                </a:lnTo>
                <a:lnTo>
                  <a:pt x="4113" y="466"/>
                </a:lnTo>
                <a:lnTo>
                  <a:pt x="4116" y="469"/>
                </a:lnTo>
                <a:lnTo>
                  <a:pt x="4119" y="475"/>
                </a:lnTo>
                <a:lnTo>
                  <a:pt x="4121" y="480"/>
                </a:lnTo>
                <a:lnTo>
                  <a:pt x="4122" y="487"/>
                </a:lnTo>
                <a:lnTo>
                  <a:pt x="4122" y="491"/>
                </a:lnTo>
                <a:lnTo>
                  <a:pt x="4119" y="496"/>
                </a:lnTo>
                <a:lnTo>
                  <a:pt x="4117" y="501"/>
                </a:lnTo>
                <a:lnTo>
                  <a:pt x="4114" y="506"/>
                </a:lnTo>
                <a:lnTo>
                  <a:pt x="4110" y="510"/>
                </a:lnTo>
                <a:lnTo>
                  <a:pt x="4105" y="515"/>
                </a:lnTo>
                <a:lnTo>
                  <a:pt x="4099" y="519"/>
                </a:lnTo>
                <a:lnTo>
                  <a:pt x="4091" y="523"/>
                </a:lnTo>
                <a:close/>
                <a:moveTo>
                  <a:pt x="1929" y="523"/>
                </a:moveTo>
                <a:lnTo>
                  <a:pt x="1907" y="534"/>
                </a:lnTo>
                <a:lnTo>
                  <a:pt x="1881" y="544"/>
                </a:lnTo>
                <a:lnTo>
                  <a:pt x="1853" y="553"/>
                </a:lnTo>
                <a:lnTo>
                  <a:pt x="1821" y="560"/>
                </a:lnTo>
                <a:lnTo>
                  <a:pt x="1786" y="567"/>
                </a:lnTo>
                <a:lnTo>
                  <a:pt x="1748" y="572"/>
                </a:lnTo>
                <a:lnTo>
                  <a:pt x="1705" y="574"/>
                </a:lnTo>
                <a:lnTo>
                  <a:pt x="1656" y="575"/>
                </a:lnTo>
                <a:lnTo>
                  <a:pt x="1638" y="575"/>
                </a:lnTo>
                <a:lnTo>
                  <a:pt x="1618" y="575"/>
                </a:lnTo>
                <a:lnTo>
                  <a:pt x="1599" y="574"/>
                </a:lnTo>
                <a:lnTo>
                  <a:pt x="1578" y="573"/>
                </a:lnTo>
                <a:lnTo>
                  <a:pt x="1556" y="571"/>
                </a:lnTo>
                <a:lnTo>
                  <a:pt x="1535" y="567"/>
                </a:lnTo>
                <a:lnTo>
                  <a:pt x="1525" y="563"/>
                </a:lnTo>
                <a:lnTo>
                  <a:pt x="1517" y="561"/>
                </a:lnTo>
                <a:lnTo>
                  <a:pt x="1508" y="557"/>
                </a:lnTo>
                <a:lnTo>
                  <a:pt x="1500" y="554"/>
                </a:lnTo>
                <a:lnTo>
                  <a:pt x="1494" y="548"/>
                </a:lnTo>
                <a:lnTo>
                  <a:pt x="1489" y="544"/>
                </a:lnTo>
                <a:lnTo>
                  <a:pt x="1483" y="539"/>
                </a:lnTo>
                <a:lnTo>
                  <a:pt x="1479" y="532"/>
                </a:lnTo>
                <a:lnTo>
                  <a:pt x="1476" y="526"/>
                </a:lnTo>
                <a:lnTo>
                  <a:pt x="1473" y="519"/>
                </a:lnTo>
                <a:lnTo>
                  <a:pt x="1471" y="512"/>
                </a:lnTo>
                <a:lnTo>
                  <a:pt x="1471" y="504"/>
                </a:lnTo>
                <a:lnTo>
                  <a:pt x="1471" y="497"/>
                </a:lnTo>
                <a:lnTo>
                  <a:pt x="1472" y="491"/>
                </a:lnTo>
                <a:lnTo>
                  <a:pt x="1475" y="483"/>
                </a:lnTo>
                <a:lnTo>
                  <a:pt x="1477" y="477"/>
                </a:lnTo>
                <a:lnTo>
                  <a:pt x="1483" y="461"/>
                </a:lnTo>
                <a:lnTo>
                  <a:pt x="1493" y="445"/>
                </a:lnTo>
                <a:lnTo>
                  <a:pt x="1505" y="426"/>
                </a:lnTo>
                <a:lnTo>
                  <a:pt x="1521" y="408"/>
                </a:lnTo>
                <a:lnTo>
                  <a:pt x="1539" y="387"/>
                </a:lnTo>
                <a:lnTo>
                  <a:pt x="1562" y="366"/>
                </a:lnTo>
                <a:lnTo>
                  <a:pt x="1578" y="350"/>
                </a:lnTo>
                <a:lnTo>
                  <a:pt x="1592" y="334"/>
                </a:lnTo>
                <a:lnTo>
                  <a:pt x="1604" y="320"/>
                </a:lnTo>
                <a:lnTo>
                  <a:pt x="1614" y="307"/>
                </a:lnTo>
                <a:lnTo>
                  <a:pt x="1620" y="295"/>
                </a:lnTo>
                <a:lnTo>
                  <a:pt x="1626" y="285"/>
                </a:lnTo>
                <a:lnTo>
                  <a:pt x="1628" y="275"/>
                </a:lnTo>
                <a:lnTo>
                  <a:pt x="1629" y="266"/>
                </a:lnTo>
                <a:lnTo>
                  <a:pt x="1629" y="261"/>
                </a:lnTo>
                <a:lnTo>
                  <a:pt x="1628" y="256"/>
                </a:lnTo>
                <a:lnTo>
                  <a:pt x="1627" y="251"/>
                </a:lnTo>
                <a:lnTo>
                  <a:pt x="1625" y="246"/>
                </a:lnTo>
                <a:lnTo>
                  <a:pt x="1621" y="243"/>
                </a:lnTo>
                <a:lnTo>
                  <a:pt x="1618" y="238"/>
                </a:lnTo>
                <a:lnTo>
                  <a:pt x="1615" y="236"/>
                </a:lnTo>
                <a:lnTo>
                  <a:pt x="1612" y="233"/>
                </a:lnTo>
                <a:lnTo>
                  <a:pt x="1602" y="229"/>
                </a:lnTo>
                <a:lnTo>
                  <a:pt x="1592" y="224"/>
                </a:lnTo>
                <a:lnTo>
                  <a:pt x="1581" y="222"/>
                </a:lnTo>
                <a:lnTo>
                  <a:pt x="1570" y="221"/>
                </a:lnTo>
                <a:lnTo>
                  <a:pt x="1521" y="219"/>
                </a:lnTo>
                <a:lnTo>
                  <a:pt x="1482" y="217"/>
                </a:lnTo>
                <a:lnTo>
                  <a:pt x="1477" y="214"/>
                </a:lnTo>
                <a:lnTo>
                  <a:pt x="1471" y="212"/>
                </a:lnTo>
                <a:lnTo>
                  <a:pt x="1466" y="210"/>
                </a:lnTo>
                <a:lnTo>
                  <a:pt x="1461" y="206"/>
                </a:lnTo>
                <a:lnTo>
                  <a:pt x="1456" y="203"/>
                </a:lnTo>
                <a:lnTo>
                  <a:pt x="1453" y="198"/>
                </a:lnTo>
                <a:lnTo>
                  <a:pt x="1451" y="193"/>
                </a:lnTo>
                <a:lnTo>
                  <a:pt x="1450" y="186"/>
                </a:lnTo>
                <a:lnTo>
                  <a:pt x="1451" y="181"/>
                </a:lnTo>
                <a:lnTo>
                  <a:pt x="1452" y="176"/>
                </a:lnTo>
                <a:lnTo>
                  <a:pt x="1456" y="171"/>
                </a:lnTo>
                <a:lnTo>
                  <a:pt x="1461" y="166"/>
                </a:lnTo>
                <a:lnTo>
                  <a:pt x="1468" y="160"/>
                </a:lnTo>
                <a:lnTo>
                  <a:pt x="1476" y="155"/>
                </a:lnTo>
                <a:lnTo>
                  <a:pt x="1486" y="151"/>
                </a:lnTo>
                <a:lnTo>
                  <a:pt x="1497" y="145"/>
                </a:lnTo>
                <a:lnTo>
                  <a:pt x="1516" y="140"/>
                </a:lnTo>
                <a:lnTo>
                  <a:pt x="1535" y="135"/>
                </a:lnTo>
                <a:lnTo>
                  <a:pt x="1553" y="130"/>
                </a:lnTo>
                <a:lnTo>
                  <a:pt x="1573" y="126"/>
                </a:lnTo>
                <a:lnTo>
                  <a:pt x="1613" y="118"/>
                </a:lnTo>
                <a:lnTo>
                  <a:pt x="1652" y="112"/>
                </a:lnTo>
                <a:lnTo>
                  <a:pt x="1692" y="108"/>
                </a:lnTo>
                <a:lnTo>
                  <a:pt x="1731" y="104"/>
                </a:lnTo>
                <a:lnTo>
                  <a:pt x="1767" y="102"/>
                </a:lnTo>
                <a:lnTo>
                  <a:pt x="1804" y="100"/>
                </a:lnTo>
                <a:lnTo>
                  <a:pt x="1806" y="100"/>
                </a:lnTo>
                <a:lnTo>
                  <a:pt x="1809" y="100"/>
                </a:lnTo>
                <a:lnTo>
                  <a:pt x="1826" y="101"/>
                </a:lnTo>
                <a:lnTo>
                  <a:pt x="1841" y="103"/>
                </a:lnTo>
                <a:lnTo>
                  <a:pt x="1856" y="108"/>
                </a:lnTo>
                <a:lnTo>
                  <a:pt x="1870" y="114"/>
                </a:lnTo>
                <a:lnTo>
                  <a:pt x="1875" y="117"/>
                </a:lnTo>
                <a:lnTo>
                  <a:pt x="1882" y="122"/>
                </a:lnTo>
                <a:lnTo>
                  <a:pt x="1886" y="126"/>
                </a:lnTo>
                <a:lnTo>
                  <a:pt x="1890" y="130"/>
                </a:lnTo>
                <a:lnTo>
                  <a:pt x="1894" y="136"/>
                </a:lnTo>
                <a:lnTo>
                  <a:pt x="1896" y="141"/>
                </a:lnTo>
                <a:lnTo>
                  <a:pt x="1898" y="147"/>
                </a:lnTo>
                <a:lnTo>
                  <a:pt x="1898" y="154"/>
                </a:lnTo>
                <a:lnTo>
                  <a:pt x="1898" y="160"/>
                </a:lnTo>
                <a:lnTo>
                  <a:pt x="1896" y="168"/>
                </a:lnTo>
                <a:lnTo>
                  <a:pt x="1894" y="176"/>
                </a:lnTo>
                <a:lnTo>
                  <a:pt x="1890" y="183"/>
                </a:lnTo>
                <a:lnTo>
                  <a:pt x="1885" y="192"/>
                </a:lnTo>
                <a:lnTo>
                  <a:pt x="1880" y="200"/>
                </a:lnTo>
                <a:lnTo>
                  <a:pt x="1872" y="210"/>
                </a:lnTo>
                <a:lnTo>
                  <a:pt x="1863" y="220"/>
                </a:lnTo>
                <a:lnTo>
                  <a:pt x="1836" y="248"/>
                </a:lnTo>
                <a:lnTo>
                  <a:pt x="1812" y="276"/>
                </a:lnTo>
                <a:lnTo>
                  <a:pt x="1790" y="301"/>
                </a:lnTo>
                <a:lnTo>
                  <a:pt x="1772" y="325"/>
                </a:lnTo>
                <a:lnTo>
                  <a:pt x="1764" y="337"/>
                </a:lnTo>
                <a:lnTo>
                  <a:pt x="1756" y="347"/>
                </a:lnTo>
                <a:lnTo>
                  <a:pt x="1751" y="358"/>
                </a:lnTo>
                <a:lnTo>
                  <a:pt x="1746" y="369"/>
                </a:lnTo>
                <a:lnTo>
                  <a:pt x="1741" y="379"/>
                </a:lnTo>
                <a:lnTo>
                  <a:pt x="1739" y="388"/>
                </a:lnTo>
                <a:lnTo>
                  <a:pt x="1737" y="398"/>
                </a:lnTo>
                <a:lnTo>
                  <a:pt x="1737" y="408"/>
                </a:lnTo>
                <a:lnTo>
                  <a:pt x="1737" y="415"/>
                </a:lnTo>
                <a:lnTo>
                  <a:pt x="1739" y="424"/>
                </a:lnTo>
                <a:lnTo>
                  <a:pt x="1741" y="429"/>
                </a:lnTo>
                <a:lnTo>
                  <a:pt x="1745" y="435"/>
                </a:lnTo>
                <a:lnTo>
                  <a:pt x="1748" y="440"/>
                </a:lnTo>
                <a:lnTo>
                  <a:pt x="1752" y="445"/>
                </a:lnTo>
                <a:lnTo>
                  <a:pt x="1758" y="449"/>
                </a:lnTo>
                <a:lnTo>
                  <a:pt x="1763" y="452"/>
                </a:lnTo>
                <a:lnTo>
                  <a:pt x="1768" y="455"/>
                </a:lnTo>
                <a:lnTo>
                  <a:pt x="1775" y="458"/>
                </a:lnTo>
                <a:lnTo>
                  <a:pt x="1789" y="462"/>
                </a:lnTo>
                <a:lnTo>
                  <a:pt x="1804" y="465"/>
                </a:lnTo>
                <a:lnTo>
                  <a:pt x="1819" y="466"/>
                </a:lnTo>
                <a:lnTo>
                  <a:pt x="1835" y="467"/>
                </a:lnTo>
                <a:lnTo>
                  <a:pt x="1847" y="466"/>
                </a:lnTo>
                <a:lnTo>
                  <a:pt x="1860" y="466"/>
                </a:lnTo>
                <a:lnTo>
                  <a:pt x="1873" y="465"/>
                </a:lnTo>
                <a:lnTo>
                  <a:pt x="1885" y="463"/>
                </a:lnTo>
                <a:lnTo>
                  <a:pt x="1895" y="462"/>
                </a:lnTo>
                <a:lnTo>
                  <a:pt x="1907" y="461"/>
                </a:lnTo>
                <a:lnTo>
                  <a:pt x="1918" y="459"/>
                </a:lnTo>
                <a:lnTo>
                  <a:pt x="1930" y="460"/>
                </a:lnTo>
                <a:lnTo>
                  <a:pt x="1937" y="460"/>
                </a:lnTo>
                <a:lnTo>
                  <a:pt x="1942" y="462"/>
                </a:lnTo>
                <a:lnTo>
                  <a:pt x="1947" y="463"/>
                </a:lnTo>
                <a:lnTo>
                  <a:pt x="1951" y="466"/>
                </a:lnTo>
                <a:lnTo>
                  <a:pt x="1955" y="469"/>
                </a:lnTo>
                <a:lnTo>
                  <a:pt x="1957" y="475"/>
                </a:lnTo>
                <a:lnTo>
                  <a:pt x="1959" y="480"/>
                </a:lnTo>
                <a:lnTo>
                  <a:pt x="1959" y="487"/>
                </a:lnTo>
                <a:lnTo>
                  <a:pt x="1959" y="491"/>
                </a:lnTo>
                <a:lnTo>
                  <a:pt x="1957" y="496"/>
                </a:lnTo>
                <a:lnTo>
                  <a:pt x="1955" y="501"/>
                </a:lnTo>
                <a:lnTo>
                  <a:pt x="1952" y="506"/>
                </a:lnTo>
                <a:lnTo>
                  <a:pt x="1948" y="510"/>
                </a:lnTo>
                <a:lnTo>
                  <a:pt x="1943" y="515"/>
                </a:lnTo>
                <a:lnTo>
                  <a:pt x="1937" y="519"/>
                </a:lnTo>
                <a:lnTo>
                  <a:pt x="1929" y="523"/>
                </a:lnTo>
                <a:close/>
                <a:moveTo>
                  <a:pt x="4548" y="302"/>
                </a:moveTo>
                <a:lnTo>
                  <a:pt x="4557" y="293"/>
                </a:lnTo>
                <a:lnTo>
                  <a:pt x="4566" y="284"/>
                </a:lnTo>
                <a:lnTo>
                  <a:pt x="4573" y="273"/>
                </a:lnTo>
                <a:lnTo>
                  <a:pt x="4580" y="262"/>
                </a:lnTo>
                <a:lnTo>
                  <a:pt x="4585" y="250"/>
                </a:lnTo>
                <a:lnTo>
                  <a:pt x="4589" y="238"/>
                </a:lnTo>
                <a:lnTo>
                  <a:pt x="4593" y="225"/>
                </a:lnTo>
                <a:lnTo>
                  <a:pt x="4594" y="211"/>
                </a:lnTo>
                <a:lnTo>
                  <a:pt x="4594" y="200"/>
                </a:lnTo>
                <a:lnTo>
                  <a:pt x="4594" y="189"/>
                </a:lnTo>
                <a:lnTo>
                  <a:pt x="4593" y="177"/>
                </a:lnTo>
                <a:lnTo>
                  <a:pt x="4590" y="165"/>
                </a:lnTo>
                <a:lnTo>
                  <a:pt x="4587" y="153"/>
                </a:lnTo>
                <a:lnTo>
                  <a:pt x="4583" y="141"/>
                </a:lnTo>
                <a:lnTo>
                  <a:pt x="4577" y="130"/>
                </a:lnTo>
                <a:lnTo>
                  <a:pt x="4572" y="120"/>
                </a:lnTo>
                <a:lnTo>
                  <a:pt x="4566" y="112"/>
                </a:lnTo>
                <a:lnTo>
                  <a:pt x="4559" y="104"/>
                </a:lnTo>
                <a:lnTo>
                  <a:pt x="4551" y="98"/>
                </a:lnTo>
                <a:lnTo>
                  <a:pt x="4544" y="91"/>
                </a:lnTo>
                <a:lnTo>
                  <a:pt x="4535" y="86"/>
                </a:lnTo>
                <a:lnTo>
                  <a:pt x="4527" y="81"/>
                </a:lnTo>
                <a:lnTo>
                  <a:pt x="4518" y="77"/>
                </a:lnTo>
                <a:lnTo>
                  <a:pt x="4508" y="74"/>
                </a:lnTo>
                <a:lnTo>
                  <a:pt x="4499" y="71"/>
                </a:lnTo>
                <a:lnTo>
                  <a:pt x="4488" y="69"/>
                </a:lnTo>
                <a:lnTo>
                  <a:pt x="4478" y="66"/>
                </a:lnTo>
                <a:lnTo>
                  <a:pt x="4467" y="65"/>
                </a:lnTo>
                <a:lnTo>
                  <a:pt x="4446" y="65"/>
                </a:lnTo>
                <a:lnTo>
                  <a:pt x="4423" y="66"/>
                </a:lnTo>
                <a:lnTo>
                  <a:pt x="4401" y="70"/>
                </a:lnTo>
                <a:lnTo>
                  <a:pt x="4380" y="75"/>
                </a:lnTo>
                <a:lnTo>
                  <a:pt x="4358" y="81"/>
                </a:lnTo>
                <a:lnTo>
                  <a:pt x="4338" y="88"/>
                </a:lnTo>
                <a:lnTo>
                  <a:pt x="4319" y="97"/>
                </a:lnTo>
                <a:lnTo>
                  <a:pt x="4302" y="106"/>
                </a:lnTo>
                <a:lnTo>
                  <a:pt x="4286" y="116"/>
                </a:lnTo>
                <a:lnTo>
                  <a:pt x="4273" y="127"/>
                </a:lnTo>
                <a:lnTo>
                  <a:pt x="4261" y="137"/>
                </a:lnTo>
                <a:lnTo>
                  <a:pt x="4251" y="147"/>
                </a:lnTo>
                <a:lnTo>
                  <a:pt x="4240" y="159"/>
                </a:lnTo>
                <a:lnTo>
                  <a:pt x="4231" y="171"/>
                </a:lnTo>
                <a:lnTo>
                  <a:pt x="4222" y="183"/>
                </a:lnTo>
                <a:lnTo>
                  <a:pt x="4213" y="195"/>
                </a:lnTo>
                <a:lnTo>
                  <a:pt x="4205" y="208"/>
                </a:lnTo>
                <a:lnTo>
                  <a:pt x="4197" y="222"/>
                </a:lnTo>
                <a:lnTo>
                  <a:pt x="4191" y="235"/>
                </a:lnTo>
                <a:lnTo>
                  <a:pt x="4185" y="249"/>
                </a:lnTo>
                <a:lnTo>
                  <a:pt x="4180" y="264"/>
                </a:lnTo>
                <a:lnTo>
                  <a:pt x="4176" y="278"/>
                </a:lnTo>
                <a:lnTo>
                  <a:pt x="4171" y="293"/>
                </a:lnTo>
                <a:lnTo>
                  <a:pt x="4169" y="307"/>
                </a:lnTo>
                <a:lnTo>
                  <a:pt x="4167" y="322"/>
                </a:lnTo>
                <a:lnTo>
                  <a:pt x="4166" y="338"/>
                </a:lnTo>
                <a:lnTo>
                  <a:pt x="4165" y="360"/>
                </a:lnTo>
                <a:lnTo>
                  <a:pt x="4165" y="384"/>
                </a:lnTo>
                <a:lnTo>
                  <a:pt x="4166" y="409"/>
                </a:lnTo>
                <a:lnTo>
                  <a:pt x="4168" y="433"/>
                </a:lnTo>
                <a:lnTo>
                  <a:pt x="4170" y="445"/>
                </a:lnTo>
                <a:lnTo>
                  <a:pt x="4172" y="456"/>
                </a:lnTo>
                <a:lnTo>
                  <a:pt x="4176" y="468"/>
                </a:lnTo>
                <a:lnTo>
                  <a:pt x="4179" y="480"/>
                </a:lnTo>
                <a:lnTo>
                  <a:pt x="4183" y="491"/>
                </a:lnTo>
                <a:lnTo>
                  <a:pt x="4188" y="502"/>
                </a:lnTo>
                <a:lnTo>
                  <a:pt x="4193" y="512"/>
                </a:lnTo>
                <a:lnTo>
                  <a:pt x="4199" y="521"/>
                </a:lnTo>
                <a:lnTo>
                  <a:pt x="4204" y="528"/>
                </a:lnTo>
                <a:lnTo>
                  <a:pt x="4209" y="533"/>
                </a:lnTo>
                <a:lnTo>
                  <a:pt x="4215" y="539"/>
                </a:lnTo>
                <a:lnTo>
                  <a:pt x="4221" y="543"/>
                </a:lnTo>
                <a:lnTo>
                  <a:pt x="4234" y="552"/>
                </a:lnTo>
                <a:lnTo>
                  <a:pt x="4247" y="559"/>
                </a:lnTo>
                <a:lnTo>
                  <a:pt x="4262" y="566"/>
                </a:lnTo>
                <a:lnTo>
                  <a:pt x="4276" y="570"/>
                </a:lnTo>
                <a:lnTo>
                  <a:pt x="4291" y="574"/>
                </a:lnTo>
                <a:lnTo>
                  <a:pt x="4306" y="577"/>
                </a:lnTo>
                <a:lnTo>
                  <a:pt x="4323" y="580"/>
                </a:lnTo>
                <a:lnTo>
                  <a:pt x="4340" y="581"/>
                </a:lnTo>
                <a:lnTo>
                  <a:pt x="4357" y="581"/>
                </a:lnTo>
                <a:lnTo>
                  <a:pt x="4373" y="580"/>
                </a:lnTo>
                <a:lnTo>
                  <a:pt x="4389" y="576"/>
                </a:lnTo>
                <a:lnTo>
                  <a:pt x="4407" y="572"/>
                </a:lnTo>
                <a:lnTo>
                  <a:pt x="4423" y="567"/>
                </a:lnTo>
                <a:lnTo>
                  <a:pt x="4438" y="560"/>
                </a:lnTo>
                <a:lnTo>
                  <a:pt x="4459" y="549"/>
                </a:lnTo>
                <a:lnTo>
                  <a:pt x="4478" y="536"/>
                </a:lnTo>
                <a:lnTo>
                  <a:pt x="4496" y="522"/>
                </a:lnTo>
                <a:lnTo>
                  <a:pt x="4514" y="507"/>
                </a:lnTo>
                <a:lnTo>
                  <a:pt x="4530" y="491"/>
                </a:lnTo>
                <a:lnTo>
                  <a:pt x="4545" y="474"/>
                </a:lnTo>
                <a:lnTo>
                  <a:pt x="4559" y="455"/>
                </a:lnTo>
                <a:lnTo>
                  <a:pt x="4572" y="436"/>
                </a:lnTo>
                <a:lnTo>
                  <a:pt x="4577" y="427"/>
                </a:lnTo>
                <a:lnTo>
                  <a:pt x="4582" y="419"/>
                </a:lnTo>
                <a:lnTo>
                  <a:pt x="4586" y="410"/>
                </a:lnTo>
                <a:lnTo>
                  <a:pt x="4589" y="402"/>
                </a:lnTo>
                <a:lnTo>
                  <a:pt x="4590" y="394"/>
                </a:lnTo>
                <a:lnTo>
                  <a:pt x="4590" y="387"/>
                </a:lnTo>
                <a:lnTo>
                  <a:pt x="4589" y="383"/>
                </a:lnTo>
                <a:lnTo>
                  <a:pt x="4588" y="380"/>
                </a:lnTo>
                <a:lnTo>
                  <a:pt x="4586" y="377"/>
                </a:lnTo>
                <a:lnTo>
                  <a:pt x="4583" y="373"/>
                </a:lnTo>
                <a:lnTo>
                  <a:pt x="4580" y="372"/>
                </a:lnTo>
                <a:lnTo>
                  <a:pt x="4576" y="370"/>
                </a:lnTo>
                <a:lnTo>
                  <a:pt x="4572" y="370"/>
                </a:lnTo>
                <a:lnTo>
                  <a:pt x="4567" y="370"/>
                </a:lnTo>
                <a:lnTo>
                  <a:pt x="4560" y="372"/>
                </a:lnTo>
                <a:lnTo>
                  <a:pt x="4553" y="374"/>
                </a:lnTo>
                <a:lnTo>
                  <a:pt x="4544" y="379"/>
                </a:lnTo>
                <a:lnTo>
                  <a:pt x="4533" y="385"/>
                </a:lnTo>
                <a:lnTo>
                  <a:pt x="4508" y="402"/>
                </a:lnTo>
                <a:lnTo>
                  <a:pt x="4482" y="420"/>
                </a:lnTo>
                <a:lnTo>
                  <a:pt x="4468" y="426"/>
                </a:lnTo>
                <a:lnTo>
                  <a:pt x="4454" y="433"/>
                </a:lnTo>
                <a:lnTo>
                  <a:pt x="4439" y="438"/>
                </a:lnTo>
                <a:lnTo>
                  <a:pt x="4423" y="442"/>
                </a:lnTo>
                <a:lnTo>
                  <a:pt x="4408" y="445"/>
                </a:lnTo>
                <a:lnTo>
                  <a:pt x="4393" y="445"/>
                </a:lnTo>
                <a:lnTo>
                  <a:pt x="4385" y="443"/>
                </a:lnTo>
                <a:lnTo>
                  <a:pt x="4379" y="441"/>
                </a:lnTo>
                <a:lnTo>
                  <a:pt x="4372" y="439"/>
                </a:lnTo>
                <a:lnTo>
                  <a:pt x="4366" y="435"/>
                </a:lnTo>
                <a:lnTo>
                  <a:pt x="4361" y="432"/>
                </a:lnTo>
                <a:lnTo>
                  <a:pt x="4357" y="426"/>
                </a:lnTo>
                <a:lnTo>
                  <a:pt x="4353" y="421"/>
                </a:lnTo>
                <a:lnTo>
                  <a:pt x="4351" y="414"/>
                </a:lnTo>
                <a:lnTo>
                  <a:pt x="4350" y="409"/>
                </a:lnTo>
                <a:lnTo>
                  <a:pt x="4350" y="404"/>
                </a:lnTo>
                <a:lnTo>
                  <a:pt x="4351" y="401"/>
                </a:lnTo>
                <a:lnTo>
                  <a:pt x="4353" y="399"/>
                </a:lnTo>
                <a:lnTo>
                  <a:pt x="4355" y="398"/>
                </a:lnTo>
                <a:lnTo>
                  <a:pt x="4358" y="397"/>
                </a:lnTo>
                <a:lnTo>
                  <a:pt x="4391" y="388"/>
                </a:lnTo>
                <a:lnTo>
                  <a:pt x="4421" y="378"/>
                </a:lnTo>
                <a:lnTo>
                  <a:pt x="4448" y="367"/>
                </a:lnTo>
                <a:lnTo>
                  <a:pt x="4473" y="354"/>
                </a:lnTo>
                <a:lnTo>
                  <a:pt x="4495" y="342"/>
                </a:lnTo>
                <a:lnTo>
                  <a:pt x="4515" y="329"/>
                </a:lnTo>
                <a:lnTo>
                  <a:pt x="4533" y="315"/>
                </a:lnTo>
                <a:lnTo>
                  <a:pt x="4548" y="302"/>
                </a:lnTo>
                <a:close/>
                <a:moveTo>
                  <a:pt x="4323" y="266"/>
                </a:moveTo>
                <a:lnTo>
                  <a:pt x="4324" y="253"/>
                </a:lnTo>
                <a:lnTo>
                  <a:pt x="4326" y="240"/>
                </a:lnTo>
                <a:lnTo>
                  <a:pt x="4330" y="230"/>
                </a:lnTo>
                <a:lnTo>
                  <a:pt x="4337" y="218"/>
                </a:lnTo>
                <a:lnTo>
                  <a:pt x="4343" y="208"/>
                </a:lnTo>
                <a:lnTo>
                  <a:pt x="4352" y="198"/>
                </a:lnTo>
                <a:lnTo>
                  <a:pt x="4360" y="191"/>
                </a:lnTo>
                <a:lnTo>
                  <a:pt x="4370" y="183"/>
                </a:lnTo>
                <a:lnTo>
                  <a:pt x="4380" y="178"/>
                </a:lnTo>
                <a:lnTo>
                  <a:pt x="4391" y="172"/>
                </a:lnTo>
                <a:lnTo>
                  <a:pt x="4401" y="169"/>
                </a:lnTo>
                <a:lnTo>
                  <a:pt x="4411" y="167"/>
                </a:lnTo>
                <a:lnTo>
                  <a:pt x="4422" y="167"/>
                </a:lnTo>
                <a:lnTo>
                  <a:pt x="4432" y="167"/>
                </a:lnTo>
                <a:lnTo>
                  <a:pt x="4441" y="170"/>
                </a:lnTo>
                <a:lnTo>
                  <a:pt x="4450" y="173"/>
                </a:lnTo>
                <a:lnTo>
                  <a:pt x="4453" y="177"/>
                </a:lnTo>
                <a:lnTo>
                  <a:pt x="4456" y="180"/>
                </a:lnTo>
                <a:lnTo>
                  <a:pt x="4459" y="184"/>
                </a:lnTo>
                <a:lnTo>
                  <a:pt x="4462" y="190"/>
                </a:lnTo>
                <a:lnTo>
                  <a:pt x="4464" y="196"/>
                </a:lnTo>
                <a:lnTo>
                  <a:pt x="4465" y="203"/>
                </a:lnTo>
                <a:lnTo>
                  <a:pt x="4465" y="210"/>
                </a:lnTo>
                <a:lnTo>
                  <a:pt x="4464" y="219"/>
                </a:lnTo>
                <a:lnTo>
                  <a:pt x="4462" y="226"/>
                </a:lnTo>
                <a:lnTo>
                  <a:pt x="4458" y="236"/>
                </a:lnTo>
                <a:lnTo>
                  <a:pt x="4452" y="245"/>
                </a:lnTo>
                <a:lnTo>
                  <a:pt x="4443" y="253"/>
                </a:lnTo>
                <a:lnTo>
                  <a:pt x="4434" y="263"/>
                </a:lnTo>
                <a:lnTo>
                  <a:pt x="4421" y="272"/>
                </a:lnTo>
                <a:lnTo>
                  <a:pt x="4405" y="280"/>
                </a:lnTo>
                <a:lnTo>
                  <a:pt x="4386" y="289"/>
                </a:lnTo>
                <a:lnTo>
                  <a:pt x="4377" y="293"/>
                </a:lnTo>
                <a:lnTo>
                  <a:pt x="4366" y="297"/>
                </a:lnTo>
                <a:lnTo>
                  <a:pt x="4355" y="300"/>
                </a:lnTo>
                <a:lnTo>
                  <a:pt x="4345" y="300"/>
                </a:lnTo>
                <a:lnTo>
                  <a:pt x="4341" y="300"/>
                </a:lnTo>
                <a:lnTo>
                  <a:pt x="4335" y="299"/>
                </a:lnTo>
                <a:lnTo>
                  <a:pt x="4332" y="295"/>
                </a:lnTo>
                <a:lnTo>
                  <a:pt x="4329" y="292"/>
                </a:lnTo>
                <a:lnTo>
                  <a:pt x="4326" y="288"/>
                </a:lnTo>
                <a:lnTo>
                  <a:pt x="4324" y="283"/>
                </a:lnTo>
                <a:lnTo>
                  <a:pt x="4323" y="275"/>
                </a:lnTo>
                <a:lnTo>
                  <a:pt x="4323" y="266"/>
                </a:lnTo>
                <a:close/>
                <a:moveTo>
                  <a:pt x="4759" y="557"/>
                </a:moveTo>
                <a:lnTo>
                  <a:pt x="4751" y="569"/>
                </a:lnTo>
                <a:lnTo>
                  <a:pt x="4744" y="580"/>
                </a:lnTo>
                <a:lnTo>
                  <a:pt x="4734" y="589"/>
                </a:lnTo>
                <a:lnTo>
                  <a:pt x="4723" y="597"/>
                </a:lnTo>
                <a:lnTo>
                  <a:pt x="4711" y="603"/>
                </a:lnTo>
                <a:lnTo>
                  <a:pt x="4699" y="608"/>
                </a:lnTo>
                <a:lnTo>
                  <a:pt x="4688" y="611"/>
                </a:lnTo>
                <a:lnTo>
                  <a:pt x="4676" y="612"/>
                </a:lnTo>
                <a:lnTo>
                  <a:pt x="4668" y="611"/>
                </a:lnTo>
                <a:lnTo>
                  <a:pt x="4662" y="610"/>
                </a:lnTo>
                <a:lnTo>
                  <a:pt x="4655" y="609"/>
                </a:lnTo>
                <a:lnTo>
                  <a:pt x="4649" y="606"/>
                </a:lnTo>
                <a:lnTo>
                  <a:pt x="4641" y="602"/>
                </a:lnTo>
                <a:lnTo>
                  <a:pt x="4634" y="597"/>
                </a:lnTo>
                <a:lnTo>
                  <a:pt x="4628" y="590"/>
                </a:lnTo>
                <a:lnTo>
                  <a:pt x="4624" y="584"/>
                </a:lnTo>
                <a:lnTo>
                  <a:pt x="4621" y="576"/>
                </a:lnTo>
                <a:lnTo>
                  <a:pt x="4617" y="568"/>
                </a:lnTo>
                <a:lnTo>
                  <a:pt x="4616" y="559"/>
                </a:lnTo>
                <a:lnTo>
                  <a:pt x="4616" y="549"/>
                </a:lnTo>
                <a:lnTo>
                  <a:pt x="4616" y="537"/>
                </a:lnTo>
                <a:lnTo>
                  <a:pt x="4618" y="526"/>
                </a:lnTo>
                <a:lnTo>
                  <a:pt x="4622" y="513"/>
                </a:lnTo>
                <a:lnTo>
                  <a:pt x="4627" y="500"/>
                </a:lnTo>
                <a:lnTo>
                  <a:pt x="4634" y="488"/>
                </a:lnTo>
                <a:lnTo>
                  <a:pt x="4641" y="477"/>
                </a:lnTo>
                <a:lnTo>
                  <a:pt x="4650" y="467"/>
                </a:lnTo>
                <a:lnTo>
                  <a:pt x="4659" y="459"/>
                </a:lnTo>
                <a:lnTo>
                  <a:pt x="4670" y="452"/>
                </a:lnTo>
                <a:lnTo>
                  <a:pt x="4681" y="448"/>
                </a:lnTo>
                <a:lnTo>
                  <a:pt x="4692" y="445"/>
                </a:lnTo>
                <a:lnTo>
                  <a:pt x="4703" y="443"/>
                </a:lnTo>
                <a:lnTo>
                  <a:pt x="4709" y="443"/>
                </a:lnTo>
                <a:lnTo>
                  <a:pt x="4716" y="445"/>
                </a:lnTo>
                <a:lnTo>
                  <a:pt x="4721" y="447"/>
                </a:lnTo>
                <a:lnTo>
                  <a:pt x="4728" y="449"/>
                </a:lnTo>
                <a:lnTo>
                  <a:pt x="4736" y="453"/>
                </a:lnTo>
                <a:lnTo>
                  <a:pt x="4744" y="460"/>
                </a:lnTo>
                <a:lnTo>
                  <a:pt x="4750" y="467"/>
                </a:lnTo>
                <a:lnTo>
                  <a:pt x="4757" y="475"/>
                </a:lnTo>
                <a:lnTo>
                  <a:pt x="4761" y="485"/>
                </a:lnTo>
                <a:lnTo>
                  <a:pt x="4764" y="494"/>
                </a:lnTo>
                <a:lnTo>
                  <a:pt x="4766" y="505"/>
                </a:lnTo>
                <a:lnTo>
                  <a:pt x="4766" y="516"/>
                </a:lnTo>
                <a:lnTo>
                  <a:pt x="4766" y="527"/>
                </a:lnTo>
                <a:lnTo>
                  <a:pt x="4764" y="536"/>
                </a:lnTo>
                <a:lnTo>
                  <a:pt x="4762" y="547"/>
                </a:lnTo>
                <a:lnTo>
                  <a:pt x="4759" y="557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2" name="Freeform 4"/>
          <p:cNvSpPr>
            <a:spLocks noEditPoints="1"/>
          </p:cNvSpPr>
          <p:nvPr/>
        </p:nvSpPr>
        <p:spPr bwMode="auto">
          <a:xfrm>
            <a:off x="3530601" y="698500"/>
            <a:ext cx="735013" cy="107950"/>
          </a:xfrm>
          <a:custGeom>
            <a:avLst/>
            <a:gdLst>
              <a:gd name="T0" fmla="*/ 2147483647 w 1390"/>
              <a:gd name="T1" fmla="*/ 2147483647 h 202"/>
              <a:gd name="T2" fmla="*/ 2147483647 w 1390"/>
              <a:gd name="T3" fmla="*/ 2147483647 h 202"/>
              <a:gd name="T4" fmla="*/ 2147483647 w 1390"/>
              <a:gd name="T5" fmla="*/ 2147483647 h 202"/>
              <a:gd name="T6" fmla="*/ 2147483647 w 1390"/>
              <a:gd name="T7" fmla="*/ 2147483647 h 202"/>
              <a:gd name="T8" fmla="*/ 2147483647 w 1390"/>
              <a:gd name="T9" fmla="*/ 2147483647 h 202"/>
              <a:gd name="T10" fmla="*/ 2147483647 w 1390"/>
              <a:gd name="T11" fmla="*/ 2147483647 h 202"/>
              <a:gd name="T12" fmla="*/ 2147483647 w 1390"/>
              <a:gd name="T13" fmla="*/ 2147483647 h 202"/>
              <a:gd name="T14" fmla="*/ 2147483647 w 1390"/>
              <a:gd name="T15" fmla="*/ 2147483647 h 202"/>
              <a:gd name="T16" fmla="*/ 2147483647 w 1390"/>
              <a:gd name="T17" fmla="*/ 2147483647 h 202"/>
              <a:gd name="T18" fmla="*/ 2147483647 w 1390"/>
              <a:gd name="T19" fmla="*/ 2147483647 h 202"/>
              <a:gd name="T20" fmla="*/ 2147483647 w 1390"/>
              <a:gd name="T21" fmla="*/ 2147483647 h 202"/>
              <a:gd name="T22" fmla="*/ 2147483647 w 1390"/>
              <a:gd name="T23" fmla="*/ 2147483647 h 202"/>
              <a:gd name="T24" fmla="*/ 2147483647 w 1390"/>
              <a:gd name="T25" fmla="*/ 2147483647 h 202"/>
              <a:gd name="T26" fmla="*/ 2147483647 w 1390"/>
              <a:gd name="T27" fmla="*/ 2147483647 h 202"/>
              <a:gd name="T28" fmla="*/ 2147483647 w 1390"/>
              <a:gd name="T29" fmla="*/ 2147483647 h 202"/>
              <a:gd name="T30" fmla="*/ 2147483647 w 1390"/>
              <a:gd name="T31" fmla="*/ 2147483647 h 202"/>
              <a:gd name="T32" fmla="*/ 2147483647 w 1390"/>
              <a:gd name="T33" fmla="*/ 2147483647 h 202"/>
              <a:gd name="T34" fmla="*/ 2147483647 w 1390"/>
              <a:gd name="T35" fmla="*/ 2147483647 h 202"/>
              <a:gd name="T36" fmla="*/ 2147483647 w 1390"/>
              <a:gd name="T37" fmla="*/ 2147483647 h 202"/>
              <a:gd name="T38" fmla="*/ 2147483647 w 1390"/>
              <a:gd name="T39" fmla="*/ 2147483647 h 202"/>
              <a:gd name="T40" fmla="*/ 2147483647 w 1390"/>
              <a:gd name="T41" fmla="*/ 2147483647 h 202"/>
              <a:gd name="T42" fmla="*/ 2147483647 w 1390"/>
              <a:gd name="T43" fmla="*/ 2147483647 h 202"/>
              <a:gd name="T44" fmla="*/ 2147483647 w 1390"/>
              <a:gd name="T45" fmla="*/ 2147483647 h 202"/>
              <a:gd name="T46" fmla="*/ 2147483647 w 1390"/>
              <a:gd name="T47" fmla="*/ 2147483647 h 202"/>
              <a:gd name="T48" fmla="*/ 2147483647 w 1390"/>
              <a:gd name="T49" fmla="*/ 2147483647 h 202"/>
              <a:gd name="T50" fmla="*/ 2147483647 w 1390"/>
              <a:gd name="T51" fmla="*/ 2147483647 h 202"/>
              <a:gd name="T52" fmla="*/ 2147483647 w 1390"/>
              <a:gd name="T53" fmla="*/ 2147483647 h 202"/>
              <a:gd name="T54" fmla="*/ 2147483647 w 1390"/>
              <a:gd name="T55" fmla="*/ 2147483647 h 202"/>
              <a:gd name="T56" fmla="*/ 2147483647 w 1390"/>
              <a:gd name="T57" fmla="*/ 2147483647 h 202"/>
              <a:gd name="T58" fmla="*/ 2147483647 w 1390"/>
              <a:gd name="T59" fmla="*/ 2147483647 h 202"/>
              <a:gd name="T60" fmla="*/ 2147483647 w 1390"/>
              <a:gd name="T61" fmla="*/ 2147483647 h 202"/>
              <a:gd name="T62" fmla="*/ 2147483647 w 1390"/>
              <a:gd name="T63" fmla="*/ 2147483647 h 202"/>
              <a:gd name="T64" fmla="*/ 2147483647 w 1390"/>
              <a:gd name="T65" fmla="*/ 2147483647 h 202"/>
              <a:gd name="T66" fmla="*/ 2147483647 w 1390"/>
              <a:gd name="T67" fmla="*/ 2147483647 h 202"/>
              <a:gd name="T68" fmla="*/ 2147483647 w 1390"/>
              <a:gd name="T69" fmla="*/ 2147483647 h 202"/>
              <a:gd name="T70" fmla="*/ 2147483647 w 1390"/>
              <a:gd name="T71" fmla="*/ 2147483647 h 202"/>
              <a:gd name="T72" fmla="*/ 2147483647 w 1390"/>
              <a:gd name="T73" fmla="*/ 2147483647 h 202"/>
              <a:gd name="T74" fmla="*/ 2147483647 w 1390"/>
              <a:gd name="T75" fmla="*/ 2147483647 h 202"/>
              <a:gd name="T76" fmla="*/ 2147483647 w 1390"/>
              <a:gd name="T77" fmla="*/ 2147483647 h 202"/>
              <a:gd name="T78" fmla="*/ 2147483647 w 1390"/>
              <a:gd name="T79" fmla="*/ 2147483647 h 202"/>
              <a:gd name="T80" fmla="*/ 2147483647 w 1390"/>
              <a:gd name="T81" fmla="*/ 2147483647 h 202"/>
              <a:gd name="T82" fmla="*/ 2147483647 w 1390"/>
              <a:gd name="T83" fmla="*/ 2147483647 h 202"/>
              <a:gd name="T84" fmla="*/ 2147483647 w 1390"/>
              <a:gd name="T85" fmla="*/ 2147483647 h 202"/>
              <a:gd name="T86" fmla="*/ 2147483647 w 1390"/>
              <a:gd name="T87" fmla="*/ 2147483647 h 202"/>
              <a:gd name="T88" fmla="*/ 2147483647 w 1390"/>
              <a:gd name="T89" fmla="*/ 2147483647 h 202"/>
              <a:gd name="T90" fmla="*/ 2147483647 w 1390"/>
              <a:gd name="T91" fmla="*/ 2147483647 h 202"/>
              <a:gd name="T92" fmla="*/ 2147483647 w 1390"/>
              <a:gd name="T93" fmla="*/ 2147483647 h 202"/>
              <a:gd name="T94" fmla="*/ 2147483647 w 1390"/>
              <a:gd name="T95" fmla="*/ 2147483647 h 202"/>
              <a:gd name="T96" fmla="*/ 2147483647 w 1390"/>
              <a:gd name="T97" fmla="*/ 2147483647 h 202"/>
              <a:gd name="T98" fmla="*/ 2147483647 w 1390"/>
              <a:gd name="T99" fmla="*/ 2147483647 h 202"/>
              <a:gd name="T100" fmla="*/ 2147483647 w 1390"/>
              <a:gd name="T101" fmla="*/ 2147483647 h 202"/>
              <a:gd name="T102" fmla="*/ 2147483647 w 1390"/>
              <a:gd name="T103" fmla="*/ 2147483647 h 202"/>
              <a:gd name="T104" fmla="*/ 2147483647 w 1390"/>
              <a:gd name="T105" fmla="*/ 2147483647 h 202"/>
              <a:gd name="T106" fmla="*/ 2147483647 w 1390"/>
              <a:gd name="T107" fmla="*/ 2147483647 h 202"/>
              <a:gd name="T108" fmla="*/ 2147483647 w 1390"/>
              <a:gd name="T109" fmla="*/ 2147483647 h 202"/>
              <a:gd name="T110" fmla="*/ 2147483647 w 1390"/>
              <a:gd name="T111" fmla="*/ 2147483647 h 202"/>
              <a:gd name="T112" fmla="*/ 2147483647 w 1390"/>
              <a:gd name="T113" fmla="*/ 2147483647 h 202"/>
              <a:gd name="T114" fmla="*/ 2147483647 w 1390"/>
              <a:gd name="T115" fmla="*/ 2147483647 h 202"/>
              <a:gd name="T116" fmla="*/ 2147483647 w 1390"/>
              <a:gd name="T117" fmla="*/ 2147483647 h 202"/>
              <a:gd name="T118" fmla="*/ 2147483647 w 1390"/>
              <a:gd name="T119" fmla="*/ 2147483647 h 20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90"/>
              <a:gd name="T181" fmla="*/ 0 h 202"/>
              <a:gd name="T182" fmla="*/ 1390 w 1390"/>
              <a:gd name="T183" fmla="*/ 202 h 202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90" h="202">
                <a:moveTo>
                  <a:pt x="5" y="182"/>
                </a:moveTo>
                <a:lnTo>
                  <a:pt x="11" y="185"/>
                </a:lnTo>
                <a:lnTo>
                  <a:pt x="18" y="187"/>
                </a:lnTo>
                <a:lnTo>
                  <a:pt x="26" y="189"/>
                </a:lnTo>
                <a:lnTo>
                  <a:pt x="34" y="190"/>
                </a:lnTo>
                <a:lnTo>
                  <a:pt x="42" y="190"/>
                </a:lnTo>
                <a:lnTo>
                  <a:pt x="48" y="188"/>
                </a:lnTo>
                <a:lnTo>
                  <a:pt x="54" y="186"/>
                </a:lnTo>
                <a:lnTo>
                  <a:pt x="58" y="183"/>
                </a:lnTo>
                <a:lnTo>
                  <a:pt x="61" y="179"/>
                </a:lnTo>
                <a:lnTo>
                  <a:pt x="65" y="175"/>
                </a:lnTo>
                <a:lnTo>
                  <a:pt x="66" y="170"/>
                </a:lnTo>
                <a:lnTo>
                  <a:pt x="66" y="165"/>
                </a:lnTo>
                <a:lnTo>
                  <a:pt x="66" y="160"/>
                </a:lnTo>
                <a:lnTo>
                  <a:pt x="65" y="155"/>
                </a:lnTo>
                <a:lnTo>
                  <a:pt x="63" y="151"/>
                </a:lnTo>
                <a:lnTo>
                  <a:pt x="59" y="147"/>
                </a:lnTo>
                <a:lnTo>
                  <a:pt x="55" y="144"/>
                </a:lnTo>
                <a:lnTo>
                  <a:pt x="51" y="141"/>
                </a:lnTo>
                <a:lnTo>
                  <a:pt x="44" y="137"/>
                </a:lnTo>
                <a:lnTo>
                  <a:pt x="38" y="135"/>
                </a:lnTo>
                <a:lnTo>
                  <a:pt x="30" y="131"/>
                </a:lnTo>
                <a:lnTo>
                  <a:pt x="24" y="128"/>
                </a:lnTo>
                <a:lnTo>
                  <a:pt x="17" y="123"/>
                </a:lnTo>
                <a:lnTo>
                  <a:pt x="13" y="119"/>
                </a:lnTo>
                <a:lnTo>
                  <a:pt x="9" y="115"/>
                </a:lnTo>
                <a:lnTo>
                  <a:pt x="6" y="109"/>
                </a:lnTo>
                <a:lnTo>
                  <a:pt x="4" y="104"/>
                </a:lnTo>
                <a:lnTo>
                  <a:pt x="4" y="98"/>
                </a:lnTo>
                <a:lnTo>
                  <a:pt x="4" y="91"/>
                </a:lnTo>
                <a:lnTo>
                  <a:pt x="6" y="84"/>
                </a:lnTo>
                <a:lnTo>
                  <a:pt x="10" y="78"/>
                </a:lnTo>
                <a:lnTo>
                  <a:pt x="15" y="73"/>
                </a:lnTo>
                <a:lnTo>
                  <a:pt x="20" y="68"/>
                </a:lnTo>
                <a:lnTo>
                  <a:pt x="28" y="65"/>
                </a:lnTo>
                <a:lnTo>
                  <a:pt x="36" y="63"/>
                </a:lnTo>
                <a:lnTo>
                  <a:pt x="45" y="62"/>
                </a:lnTo>
                <a:lnTo>
                  <a:pt x="54" y="63"/>
                </a:lnTo>
                <a:lnTo>
                  <a:pt x="61" y="64"/>
                </a:lnTo>
                <a:lnTo>
                  <a:pt x="69" y="67"/>
                </a:lnTo>
                <a:lnTo>
                  <a:pt x="74" y="70"/>
                </a:lnTo>
                <a:lnTo>
                  <a:pt x="69" y="81"/>
                </a:lnTo>
                <a:lnTo>
                  <a:pt x="66" y="78"/>
                </a:lnTo>
                <a:lnTo>
                  <a:pt x="59" y="76"/>
                </a:lnTo>
                <a:lnTo>
                  <a:pt x="52" y="74"/>
                </a:lnTo>
                <a:lnTo>
                  <a:pt x="43" y="73"/>
                </a:lnTo>
                <a:lnTo>
                  <a:pt x="37" y="74"/>
                </a:lnTo>
                <a:lnTo>
                  <a:pt x="32" y="75"/>
                </a:lnTo>
                <a:lnTo>
                  <a:pt x="27" y="77"/>
                </a:lnTo>
                <a:lnTo>
                  <a:pt x="24" y="80"/>
                </a:lnTo>
                <a:lnTo>
                  <a:pt x="20" y="83"/>
                </a:lnTo>
                <a:lnTo>
                  <a:pt x="18" y="88"/>
                </a:lnTo>
                <a:lnTo>
                  <a:pt x="17" y="92"/>
                </a:lnTo>
                <a:lnTo>
                  <a:pt x="17" y="96"/>
                </a:lnTo>
                <a:lnTo>
                  <a:pt x="17" y="101"/>
                </a:lnTo>
                <a:lnTo>
                  <a:pt x="19" y="105"/>
                </a:lnTo>
                <a:lnTo>
                  <a:pt x="21" y="109"/>
                </a:lnTo>
                <a:lnTo>
                  <a:pt x="24" y="112"/>
                </a:lnTo>
                <a:lnTo>
                  <a:pt x="32" y="118"/>
                </a:lnTo>
                <a:lnTo>
                  <a:pt x="44" y="123"/>
                </a:lnTo>
                <a:lnTo>
                  <a:pt x="53" y="128"/>
                </a:lnTo>
                <a:lnTo>
                  <a:pt x="59" y="131"/>
                </a:lnTo>
                <a:lnTo>
                  <a:pt x="65" y="135"/>
                </a:lnTo>
                <a:lnTo>
                  <a:pt x="70" y="139"/>
                </a:lnTo>
                <a:lnTo>
                  <a:pt x="74" y="144"/>
                </a:lnTo>
                <a:lnTo>
                  <a:pt x="77" y="150"/>
                </a:lnTo>
                <a:lnTo>
                  <a:pt x="79" y="156"/>
                </a:lnTo>
                <a:lnTo>
                  <a:pt x="79" y="163"/>
                </a:lnTo>
                <a:lnTo>
                  <a:pt x="79" y="172"/>
                </a:lnTo>
                <a:lnTo>
                  <a:pt x="75" y="179"/>
                </a:lnTo>
                <a:lnTo>
                  <a:pt x="72" y="186"/>
                </a:lnTo>
                <a:lnTo>
                  <a:pt x="67" y="191"/>
                </a:lnTo>
                <a:lnTo>
                  <a:pt x="60" y="196"/>
                </a:lnTo>
                <a:lnTo>
                  <a:pt x="53" y="199"/>
                </a:lnTo>
                <a:lnTo>
                  <a:pt x="44" y="201"/>
                </a:lnTo>
                <a:lnTo>
                  <a:pt x="34" y="202"/>
                </a:lnTo>
                <a:lnTo>
                  <a:pt x="25" y="201"/>
                </a:lnTo>
                <a:lnTo>
                  <a:pt x="15" y="199"/>
                </a:lnTo>
                <a:lnTo>
                  <a:pt x="7" y="197"/>
                </a:lnTo>
                <a:lnTo>
                  <a:pt x="0" y="192"/>
                </a:lnTo>
                <a:lnTo>
                  <a:pt x="5" y="182"/>
                </a:lnTo>
                <a:close/>
                <a:moveTo>
                  <a:pt x="131" y="131"/>
                </a:moveTo>
                <a:lnTo>
                  <a:pt x="131" y="138"/>
                </a:lnTo>
                <a:lnTo>
                  <a:pt x="132" y="145"/>
                </a:lnTo>
                <a:lnTo>
                  <a:pt x="133" y="151"/>
                </a:lnTo>
                <a:lnTo>
                  <a:pt x="135" y="158"/>
                </a:lnTo>
                <a:lnTo>
                  <a:pt x="137" y="163"/>
                </a:lnTo>
                <a:lnTo>
                  <a:pt x="139" y="169"/>
                </a:lnTo>
                <a:lnTo>
                  <a:pt x="142" y="173"/>
                </a:lnTo>
                <a:lnTo>
                  <a:pt x="146" y="176"/>
                </a:lnTo>
                <a:lnTo>
                  <a:pt x="149" y="179"/>
                </a:lnTo>
                <a:lnTo>
                  <a:pt x="153" y="183"/>
                </a:lnTo>
                <a:lnTo>
                  <a:pt x="158" y="185"/>
                </a:lnTo>
                <a:lnTo>
                  <a:pt x="162" y="187"/>
                </a:lnTo>
                <a:lnTo>
                  <a:pt x="172" y="189"/>
                </a:lnTo>
                <a:lnTo>
                  <a:pt x="181" y="190"/>
                </a:lnTo>
                <a:lnTo>
                  <a:pt x="194" y="189"/>
                </a:lnTo>
                <a:lnTo>
                  <a:pt x="204" y="188"/>
                </a:lnTo>
                <a:lnTo>
                  <a:pt x="213" y="185"/>
                </a:lnTo>
                <a:lnTo>
                  <a:pt x="218" y="183"/>
                </a:lnTo>
                <a:lnTo>
                  <a:pt x="221" y="194"/>
                </a:lnTo>
                <a:lnTo>
                  <a:pt x="216" y="196"/>
                </a:lnTo>
                <a:lnTo>
                  <a:pt x="207" y="199"/>
                </a:lnTo>
                <a:lnTo>
                  <a:pt x="195" y="201"/>
                </a:lnTo>
                <a:lnTo>
                  <a:pt x="179" y="202"/>
                </a:lnTo>
                <a:lnTo>
                  <a:pt x="173" y="201"/>
                </a:lnTo>
                <a:lnTo>
                  <a:pt x="166" y="201"/>
                </a:lnTo>
                <a:lnTo>
                  <a:pt x="160" y="199"/>
                </a:lnTo>
                <a:lnTo>
                  <a:pt x="153" y="197"/>
                </a:lnTo>
                <a:lnTo>
                  <a:pt x="148" y="195"/>
                </a:lnTo>
                <a:lnTo>
                  <a:pt x="142" y="191"/>
                </a:lnTo>
                <a:lnTo>
                  <a:pt x="138" y="187"/>
                </a:lnTo>
                <a:lnTo>
                  <a:pt x="134" y="183"/>
                </a:lnTo>
                <a:lnTo>
                  <a:pt x="131" y="178"/>
                </a:lnTo>
                <a:lnTo>
                  <a:pt x="126" y="173"/>
                </a:lnTo>
                <a:lnTo>
                  <a:pt x="124" y="168"/>
                </a:lnTo>
                <a:lnTo>
                  <a:pt x="122" y="161"/>
                </a:lnTo>
                <a:lnTo>
                  <a:pt x="120" y="156"/>
                </a:lnTo>
                <a:lnTo>
                  <a:pt x="119" y="148"/>
                </a:lnTo>
                <a:lnTo>
                  <a:pt x="118" y="142"/>
                </a:lnTo>
                <a:lnTo>
                  <a:pt x="118" y="134"/>
                </a:lnTo>
                <a:lnTo>
                  <a:pt x="118" y="127"/>
                </a:lnTo>
                <a:lnTo>
                  <a:pt x="119" y="118"/>
                </a:lnTo>
                <a:lnTo>
                  <a:pt x="120" y="111"/>
                </a:lnTo>
                <a:lnTo>
                  <a:pt x="122" y="104"/>
                </a:lnTo>
                <a:lnTo>
                  <a:pt x="124" y="97"/>
                </a:lnTo>
                <a:lnTo>
                  <a:pt x="127" y="92"/>
                </a:lnTo>
                <a:lnTo>
                  <a:pt x="131" y="87"/>
                </a:lnTo>
                <a:lnTo>
                  <a:pt x="134" y="81"/>
                </a:lnTo>
                <a:lnTo>
                  <a:pt x="138" y="77"/>
                </a:lnTo>
                <a:lnTo>
                  <a:pt x="144" y="73"/>
                </a:lnTo>
                <a:lnTo>
                  <a:pt x="148" y="69"/>
                </a:lnTo>
                <a:lnTo>
                  <a:pt x="153" y="67"/>
                </a:lnTo>
                <a:lnTo>
                  <a:pt x="159" y="65"/>
                </a:lnTo>
                <a:lnTo>
                  <a:pt x="165" y="63"/>
                </a:lnTo>
                <a:lnTo>
                  <a:pt x="171" y="62"/>
                </a:lnTo>
                <a:lnTo>
                  <a:pt x="177" y="62"/>
                </a:lnTo>
                <a:lnTo>
                  <a:pt x="186" y="62"/>
                </a:lnTo>
                <a:lnTo>
                  <a:pt x="192" y="64"/>
                </a:lnTo>
                <a:lnTo>
                  <a:pt x="199" y="66"/>
                </a:lnTo>
                <a:lnTo>
                  <a:pt x="204" y="68"/>
                </a:lnTo>
                <a:lnTo>
                  <a:pt x="209" y="71"/>
                </a:lnTo>
                <a:lnTo>
                  <a:pt x="214" y="76"/>
                </a:lnTo>
                <a:lnTo>
                  <a:pt x="217" y="80"/>
                </a:lnTo>
                <a:lnTo>
                  <a:pt x="220" y="84"/>
                </a:lnTo>
                <a:lnTo>
                  <a:pt x="225" y="95"/>
                </a:lnTo>
                <a:lnTo>
                  <a:pt x="228" y="105"/>
                </a:lnTo>
                <a:lnTo>
                  <a:pt x="229" y="115"/>
                </a:lnTo>
                <a:lnTo>
                  <a:pt x="230" y="122"/>
                </a:lnTo>
                <a:lnTo>
                  <a:pt x="230" y="127"/>
                </a:lnTo>
                <a:lnTo>
                  <a:pt x="229" y="131"/>
                </a:lnTo>
                <a:lnTo>
                  <a:pt x="131" y="131"/>
                </a:lnTo>
                <a:close/>
                <a:moveTo>
                  <a:pt x="216" y="120"/>
                </a:moveTo>
                <a:lnTo>
                  <a:pt x="215" y="112"/>
                </a:lnTo>
                <a:lnTo>
                  <a:pt x="214" y="105"/>
                </a:lnTo>
                <a:lnTo>
                  <a:pt x="212" y="96"/>
                </a:lnTo>
                <a:lnTo>
                  <a:pt x="208" y="89"/>
                </a:lnTo>
                <a:lnTo>
                  <a:pt x="203" y="82"/>
                </a:lnTo>
                <a:lnTo>
                  <a:pt x="195" y="78"/>
                </a:lnTo>
                <a:lnTo>
                  <a:pt x="191" y="76"/>
                </a:lnTo>
                <a:lnTo>
                  <a:pt x="187" y="74"/>
                </a:lnTo>
                <a:lnTo>
                  <a:pt x="181" y="73"/>
                </a:lnTo>
                <a:lnTo>
                  <a:pt x="176" y="73"/>
                </a:lnTo>
                <a:lnTo>
                  <a:pt x="171" y="73"/>
                </a:lnTo>
                <a:lnTo>
                  <a:pt x="165" y="74"/>
                </a:lnTo>
                <a:lnTo>
                  <a:pt x="161" y="76"/>
                </a:lnTo>
                <a:lnTo>
                  <a:pt x="156" y="77"/>
                </a:lnTo>
                <a:lnTo>
                  <a:pt x="149" y="82"/>
                </a:lnTo>
                <a:lnTo>
                  <a:pt x="144" y="89"/>
                </a:lnTo>
                <a:lnTo>
                  <a:pt x="138" y="96"/>
                </a:lnTo>
                <a:lnTo>
                  <a:pt x="135" y="104"/>
                </a:lnTo>
                <a:lnTo>
                  <a:pt x="133" y="111"/>
                </a:lnTo>
                <a:lnTo>
                  <a:pt x="132" y="120"/>
                </a:lnTo>
                <a:lnTo>
                  <a:pt x="216" y="120"/>
                </a:lnTo>
                <a:close/>
                <a:moveTo>
                  <a:pt x="277" y="105"/>
                </a:moveTo>
                <a:lnTo>
                  <a:pt x="277" y="95"/>
                </a:lnTo>
                <a:lnTo>
                  <a:pt x="277" y="84"/>
                </a:lnTo>
                <a:lnTo>
                  <a:pt x="277" y="75"/>
                </a:lnTo>
                <a:lnTo>
                  <a:pt x="276" y="65"/>
                </a:lnTo>
                <a:lnTo>
                  <a:pt x="289" y="65"/>
                </a:lnTo>
                <a:lnTo>
                  <a:pt x="289" y="92"/>
                </a:lnTo>
                <a:lnTo>
                  <a:pt x="290" y="92"/>
                </a:lnTo>
                <a:lnTo>
                  <a:pt x="293" y="85"/>
                </a:lnTo>
                <a:lnTo>
                  <a:pt x="296" y="80"/>
                </a:lnTo>
                <a:lnTo>
                  <a:pt x="300" y="75"/>
                </a:lnTo>
                <a:lnTo>
                  <a:pt x="304" y="70"/>
                </a:lnTo>
                <a:lnTo>
                  <a:pt x="310" y="67"/>
                </a:lnTo>
                <a:lnTo>
                  <a:pt x="315" y="64"/>
                </a:lnTo>
                <a:lnTo>
                  <a:pt x="322" y="63"/>
                </a:lnTo>
                <a:lnTo>
                  <a:pt x="328" y="62"/>
                </a:lnTo>
                <a:lnTo>
                  <a:pt x="330" y="62"/>
                </a:lnTo>
                <a:lnTo>
                  <a:pt x="334" y="63"/>
                </a:lnTo>
                <a:lnTo>
                  <a:pt x="334" y="76"/>
                </a:lnTo>
                <a:lnTo>
                  <a:pt x="330" y="75"/>
                </a:lnTo>
                <a:lnTo>
                  <a:pt x="327" y="75"/>
                </a:lnTo>
                <a:lnTo>
                  <a:pt x="321" y="76"/>
                </a:lnTo>
                <a:lnTo>
                  <a:pt x="314" y="78"/>
                </a:lnTo>
                <a:lnTo>
                  <a:pt x="309" y="81"/>
                </a:lnTo>
                <a:lnTo>
                  <a:pt x="303" y="85"/>
                </a:lnTo>
                <a:lnTo>
                  <a:pt x="300" y="91"/>
                </a:lnTo>
                <a:lnTo>
                  <a:pt x="296" y="97"/>
                </a:lnTo>
                <a:lnTo>
                  <a:pt x="294" y="104"/>
                </a:lnTo>
                <a:lnTo>
                  <a:pt x="291" y="112"/>
                </a:lnTo>
                <a:lnTo>
                  <a:pt x="291" y="118"/>
                </a:lnTo>
                <a:lnTo>
                  <a:pt x="290" y="124"/>
                </a:lnTo>
                <a:lnTo>
                  <a:pt x="290" y="199"/>
                </a:lnTo>
                <a:lnTo>
                  <a:pt x="277" y="199"/>
                </a:lnTo>
                <a:lnTo>
                  <a:pt x="277" y="105"/>
                </a:lnTo>
                <a:close/>
                <a:moveTo>
                  <a:pt x="463" y="192"/>
                </a:moveTo>
                <a:lnTo>
                  <a:pt x="458" y="196"/>
                </a:lnTo>
                <a:lnTo>
                  <a:pt x="449" y="199"/>
                </a:lnTo>
                <a:lnTo>
                  <a:pt x="437" y="201"/>
                </a:lnTo>
                <a:lnTo>
                  <a:pt x="424" y="202"/>
                </a:lnTo>
                <a:lnTo>
                  <a:pt x="417" y="201"/>
                </a:lnTo>
                <a:lnTo>
                  <a:pt x="410" y="201"/>
                </a:lnTo>
                <a:lnTo>
                  <a:pt x="404" y="199"/>
                </a:lnTo>
                <a:lnTo>
                  <a:pt x="397" y="197"/>
                </a:lnTo>
                <a:lnTo>
                  <a:pt x="392" y="195"/>
                </a:lnTo>
                <a:lnTo>
                  <a:pt x="387" y="191"/>
                </a:lnTo>
                <a:lnTo>
                  <a:pt x="382" y="187"/>
                </a:lnTo>
                <a:lnTo>
                  <a:pt x="377" y="183"/>
                </a:lnTo>
                <a:lnTo>
                  <a:pt x="374" y="178"/>
                </a:lnTo>
                <a:lnTo>
                  <a:pt x="370" y="173"/>
                </a:lnTo>
                <a:lnTo>
                  <a:pt x="367" y="168"/>
                </a:lnTo>
                <a:lnTo>
                  <a:pt x="364" y="161"/>
                </a:lnTo>
                <a:lnTo>
                  <a:pt x="363" y="155"/>
                </a:lnTo>
                <a:lnTo>
                  <a:pt x="361" y="148"/>
                </a:lnTo>
                <a:lnTo>
                  <a:pt x="360" y="141"/>
                </a:lnTo>
                <a:lnTo>
                  <a:pt x="360" y="133"/>
                </a:lnTo>
                <a:lnTo>
                  <a:pt x="360" y="125"/>
                </a:lnTo>
                <a:lnTo>
                  <a:pt x="361" y="118"/>
                </a:lnTo>
                <a:lnTo>
                  <a:pt x="363" y="111"/>
                </a:lnTo>
                <a:lnTo>
                  <a:pt x="365" y="104"/>
                </a:lnTo>
                <a:lnTo>
                  <a:pt x="368" y="98"/>
                </a:lnTo>
                <a:lnTo>
                  <a:pt x="371" y="92"/>
                </a:lnTo>
                <a:lnTo>
                  <a:pt x="375" y="87"/>
                </a:lnTo>
                <a:lnTo>
                  <a:pt x="379" y="81"/>
                </a:lnTo>
                <a:lnTo>
                  <a:pt x="384" y="77"/>
                </a:lnTo>
                <a:lnTo>
                  <a:pt x="390" y="74"/>
                </a:lnTo>
                <a:lnTo>
                  <a:pt x="395" y="70"/>
                </a:lnTo>
                <a:lnTo>
                  <a:pt x="401" y="67"/>
                </a:lnTo>
                <a:lnTo>
                  <a:pt x="407" y="65"/>
                </a:lnTo>
                <a:lnTo>
                  <a:pt x="415" y="63"/>
                </a:lnTo>
                <a:lnTo>
                  <a:pt x="421" y="62"/>
                </a:lnTo>
                <a:lnTo>
                  <a:pt x="429" y="62"/>
                </a:lnTo>
                <a:lnTo>
                  <a:pt x="441" y="63"/>
                </a:lnTo>
                <a:lnTo>
                  <a:pt x="450" y="65"/>
                </a:lnTo>
                <a:lnTo>
                  <a:pt x="459" y="67"/>
                </a:lnTo>
                <a:lnTo>
                  <a:pt x="464" y="70"/>
                </a:lnTo>
                <a:lnTo>
                  <a:pt x="459" y="81"/>
                </a:lnTo>
                <a:lnTo>
                  <a:pt x="453" y="78"/>
                </a:lnTo>
                <a:lnTo>
                  <a:pt x="446" y="76"/>
                </a:lnTo>
                <a:lnTo>
                  <a:pt x="437" y="74"/>
                </a:lnTo>
                <a:lnTo>
                  <a:pt x="428" y="74"/>
                </a:lnTo>
                <a:lnTo>
                  <a:pt x="421" y="74"/>
                </a:lnTo>
                <a:lnTo>
                  <a:pt x="415" y="75"/>
                </a:lnTo>
                <a:lnTo>
                  <a:pt x="409" y="76"/>
                </a:lnTo>
                <a:lnTo>
                  <a:pt x="404" y="78"/>
                </a:lnTo>
                <a:lnTo>
                  <a:pt x="398" y="81"/>
                </a:lnTo>
                <a:lnTo>
                  <a:pt x="394" y="83"/>
                </a:lnTo>
                <a:lnTo>
                  <a:pt x="391" y="88"/>
                </a:lnTo>
                <a:lnTo>
                  <a:pt x="387" y="91"/>
                </a:lnTo>
                <a:lnTo>
                  <a:pt x="381" y="100"/>
                </a:lnTo>
                <a:lnTo>
                  <a:pt x="377" y="110"/>
                </a:lnTo>
                <a:lnTo>
                  <a:pt x="374" y="121"/>
                </a:lnTo>
                <a:lnTo>
                  <a:pt x="374" y="132"/>
                </a:lnTo>
                <a:lnTo>
                  <a:pt x="374" y="145"/>
                </a:lnTo>
                <a:lnTo>
                  <a:pt x="377" y="156"/>
                </a:lnTo>
                <a:lnTo>
                  <a:pt x="379" y="161"/>
                </a:lnTo>
                <a:lnTo>
                  <a:pt x="382" y="167"/>
                </a:lnTo>
                <a:lnTo>
                  <a:pt x="384" y="171"/>
                </a:lnTo>
                <a:lnTo>
                  <a:pt x="388" y="174"/>
                </a:lnTo>
                <a:lnTo>
                  <a:pt x="392" y="178"/>
                </a:lnTo>
                <a:lnTo>
                  <a:pt x="395" y="181"/>
                </a:lnTo>
                <a:lnTo>
                  <a:pt x="401" y="184"/>
                </a:lnTo>
                <a:lnTo>
                  <a:pt x="405" y="186"/>
                </a:lnTo>
                <a:lnTo>
                  <a:pt x="409" y="188"/>
                </a:lnTo>
                <a:lnTo>
                  <a:pt x="415" y="189"/>
                </a:lnTo>
                <a:lnTo>
                  <a:pt x="420" y="190"/>
                </a:lnTo>
                <a:lnTo>
                  <a:pt x="426" y="190"/>
                </a:lnTo>
                <a:lnTo>
                  <a:pt x="437" y="189"/>
                </a:lnTo>
                <a:lnTo>
                  <a:pt x="446" y="187"/>
                </a:lnTo>
                <a:lnTo>
                  <a:pt x="453" y="185"/>
                </a:lnTo>
                <a:lnTo>
                  <a:pt x="460" y="183"/>
                </a:lnTo>
                <a:lnTo>
                  <a:pt x="463" y="192"/>
                </a:lnTo>
                <a:close/>
                <a:moveTo>
                  <a:pt x="512" y="131"/>
                </a:moveTo>
                <a:lnTo>
                  <a:pt x="512" y="138"/>
                </a:lnTo>
                <a:lnTo>
                  <a:pt x="513" y="145"/>
                </a:lnTo>
                <a:lnTo>
                  <a:pt x="514" y="151"/>
                </a:lnTo>
                <a:lnTo>
                  <a:pt x="515" y="158"/>
                </a:lnTo>
                <a:lnTo>
                  <a:pt x="517" y="163"/>
                </a:lnTo>
                <a:lnTo>
                  <a:pt x="520" y="169"/>
                </a:lnTo>
                <a:lnTo>
                  <a:pt x="523" y="173"/>
                </a:lnTo>
                <a:lnTo>
                  <a:pt x="527" y="176"/>
                </a:lnTo>
                <a:lnTo>
                  <a:pt x="530" y="179"/>
                </a:lnTo>
                <a:lnTo>
                  <a:pt x="534" y="183"/>
                </a:lnTo>
                <a:lnTo>
                  <a:pt x="538" y="185"/>
                </a:lnTo>
                <a:lnTo>
                  <a:pt x="543" y="187"/>
                </a:lnTo>
                <a:lnTo>
                  <a:pt x="552" y="189"/>
                </a:lnTo>
                <a:lnTo>
                  <a:pt x="563" y="190"/>
                </a:lnTo>
                <a:lnTo>
                  <a:pt x="576" y="189"/>
                </a:lnTo>
                <a:lnTo>
                  <a:pt x="585" y="188"/>
                </a:lnTo>
                <a:lnTo>
                  <a:pt x="593" y="185"/>
                </a:lnTo>
                <a:lnTo>
                  <a:pt x="599" y="183"/>
                </a:lnTo>
                <a:lnTo>
                  <a:pt x="603" y="194"/>
                </a:lnTo>
                <a:lnTo>
                  <a:pt x="597" y="196"/>
                </a:lnTo>
                <a:lnTo>
                  <a:pt x="588" y="199"/>
                </a:lnTo>
                <a:lnTo>
                  <a:pt x="577" y="201"/>
                </a:lnTo>
                <a:lnTo>
                  <a:pt x="560" y="202"/>
                </a:lnTo>
                <a:lnTo>
                  <a:pt x="554" y="201"/>
                </a:lnTo>
                <a:lnTo>
                  <a:pt x="546" y="201"/>
                </a:lnTo>
                <a:lnTo>
                  <a:pt x="541" y="199"/>
                </a:lnTo>
                <a:lnTo>
                  <a:pt x="534" y="197"/>
                </a:lnTo>
                <a:lnTo>
                  <a:pt x="529" y="195"/>
                </a:lnTo>
                <a:lnTo>
                  <a:pt x="524" y="191"/>
                </a:lnTo>
                <a:lnTo>
                  <a:pt x="519" y="187"/>
                </a:lnTo>
                <a:lnTo>
                  <a:pt x="515" y="183"/>
                </a:lnTo>
                <a:lnTo>
                  <a:pt x="511" y="178"/>
                </a:lnTo>
                <a:lnTo>
                  <a:pt x="507" y="173"/>
                </a:lnTo>
                <a:lnTo>
                  <a:pt x="505" y="168"/>
                </a:lnTo>
                <a:lnTo>
                  <a:pt x="502" y="161"/>
                </a:lnTo>
                <a:lnTo>
                  <a:pt x="501" y="156"/>
                </a:lnTo>
                <a:lnTo>
                  <a:pt x="499" y="148"/>
                </a:lnTo>
                <a:lnTo>
                  <a:pt x="499" y="142"/>
                </a:lnTo>
                <a:lnTo>
                  <a:pt x="498" y="134"/>
                </a:lnTo>
                <a:lnTo>
                  <a:pt x="499" y="127"/>
                </a:lnTo>
                <a:lnTo>
                  <a:pt x="499" y="118"/>
                </a:lnTo>
                <a:lnTo>
                  <a:pt x="501" y="111"/>
                </a:lnTo>
                <a:lnTo>
                  <a:pt x="503" y="104"/>
                </a:lnTo>
                <a:lnTo>
                  <a:pt x="505" y="97"/>
                </a:lnTo>
                <a:lnTo>
                  <a:pt x="509" y="92"/>
                </a:lnTo>
                <a:lnTo>
                  <a:pt x="512" y="87"/>
                </a:lnTo>
                <a:lnTo>
                  <a:pt x="515" y="81"/>
                </a:lnTo>
                <a:lnTo>
                  <a:pt x="519" y="77"/>
                </a:lnTo>
                <a:lnTo>
                  <a:pt x="524" y="73"/>
                </a:lnTo>
                <a:lnTo>
                  <a:pt x="529" y="69"/>
                </a:lnTo>
                <a:lnTo>
                  <a:pt x="534" y="67"/>
                </a:lnTo>
                <a:lnTo>
                  <a:pt x="540" y="65"/>
                </a:lnTo>
                <a:lnTo>
                  <a:pt x="546" y="63"/>
                </a:lnTo>
                <a:lnTo>
                  <a:pt x="552" y="62"/>
                </a:lnTo>
                <a:lnTo>
                  <a:pt x="558" y="62"/>
                </a:lnTo>
                <a:lnTo>
                  <a:pt x="566" y="62"/>
                </a:lnTo>
                <a:lnTo>
                  <a:pt x="573" y="64"/>
                </a:lnTo>
                <a:lnTo>
                  <a:pt x="580" y="66"/>
                </a:lnTo>
                <a:lnTo>
                  <a:pt x="585" y="68"/>
                </a:lnTo>
                <a:lnTo>
                  <a:pt x="590" y="71"/>
                </a:lnTo>
                <a:lnTo>
                  <a:pt x="594" y="76"/>
                </a:lnTo>
                <a:lnTo>
                  <a:pt x="598" y="80"/>
                </a:lnTo>
                <a:lnTo>
                  <a:pt x="600" y="84"/>
                </a:lnTo>
                <a:lnTo>
                  <a:pt x="606" y="95"/>
                </a:lnTo>
                <a:lnTo>
                  <a:pt x="609" y="105"/>
                </a:lnTo>
                <a:lnTo>
                  <a:pt x="610" y="115"/>
                </a:lnTo>
                <a:lnTo>
                  <a:pt x="610" y="122"/>
                </a:lnTo>
                <a:lnTo>
                  <a:pt x="610" y="127"/>
                </a:lnTo>
                <a:lnTo>
                  <a:pt x="610" y="131"/>
                </a:lnTo>
                <a:lnTo>
                  <a:pt x="512" y="131"/>
                </a:lnTo>
                <a:close/>
                <a:moveTo>
                  <a:pt x="597" y="120"/>
                </a:moveTo>
                <a:lnTo>
                  <a:pt x="596" y="112"/>
                </a:lnTo>
                <a:lnTo>
                  <a:pt x="595" y="105"/>
                </a:lnTo>
                <a:lnTo>
                  <a:pt x="593" y="96"/>
                </a:lnTo>
                <a:lnTo>
                  <a:pt x="588" y="89"/>
                </a:lnTo>
                <a:lnTo>
                  <a:pt x="583" y="82"/>
                </a:lnTo>
                <a:lnTo>
                  <a:pt x="577" y="78"/>
                </a:lnTo>
                <a:lnTo>
                  <a:pt x="572" y="76"/>
                </a:lnTo>
                <a:lnTo>
                  <a:pt x="568" y="74"/>
                </a:lnTo>
                <a:lnTo>
                  <a:pt x="563" y="73"/>
                </a:lnTo>
                <a:lnTo>
                  <a:pt x="557" y="73"/>
                </a:lnTo>
                <a:lnTo>
                  <a:pt x="552" y="73"/>
                </a:lnTo>
                <a:lnTo>
                  <a:pt x="546" y="74"/>
                </a:lnTo>
                <a:lnTo>
                  <a:pt x="542" y="76"/>
                </a:lnTo>
                <a:lnTo>
                  <a:pt x="538" y="77"/>
                </a:lnTo>
                <a:lnTo>
                  <a:pt x="530" y="82"/>
                </a:lnTo>
                <a:lnTo>
                  <a:pt x="524" y="89"/>
                </a:lnTo>
                <a:lnTo>
                  <a:pt x="519" y="96"/>
                </a:lnTo>
                <a:lnTo>
                  <a:pt x="516" y="104"/>
                </a:lnTo>
                <a:lnTo>
                  <a:pt x="513" y="111"/>
                </a:lnTo>
                <a:lnTo>
                  <a:pt x="512" y="120"/>
                </a:lnTo>
                <a:lnTo>
                  <a:pt x="597" y="120"/>
                </a:lnTo>
                <a:close/>
                <a:moveTo>
                  <a:pt x="734" y="13"/>
                </a:moveTo>
                <a:lnTo>
                  <a:pt x="743" y="11"/>
                </a:lnTo>
                <a:lnTo>
                  <a:pt x="752" y="10"/>
                </a:lnTo>
                <a:lnTo>
                  <a:pt x="762" y="10"/>
                </a:lnTo>
                <a:lnTo>
                  <a:pt x="774" y="10"/>
                </a:lnTo>
                <a:lnTo>
                  <a:pt x="782" y="10"/>
                </a:lnTo>
                <a:lnTo>
                  <a:pt x="789" y="10"/>
                </a:lnTo>
                <a:lnTo>
                  <a:pt x="797" y="12"/>
                </a:lnTo>
                <a:lnTo>
                  <a:pt x="803" y="13"/>
                </a:lnTo>
                <a:lnTo>
                  <a:pt x="810" y="15"/>
                </a:lnTo>
                <a:lnTo>
                  <a:pt x="815" y="19"/>
                </a:lnTo>
                <a:lnTo>
                  <a:pt x="820" y="22"/>
                </a:lnTo>
                <a:lnTo>
                  <a:pt x="824" y="25"/>
                </a:lnTo>
                <a:lnTo>
                  <a:pt x="829" y="33"/>
                </a:lnTo>
                <a:lnTo>
                  <a:pt x="835" y="41"/>
                </a:lnTo>
                <a:lnTo>
                  <a:pt x="837" y="51"/>
                </a:lnTo>
                <a:lnTo>
                  <a:pt x="838" y="62"/>
                </a:lnTo>
                <a:lnTo>
                  <a:pt x="837" y="74"/>
                </a:lnTo>
                <a:lnTo>
                  <a:pt x="835" y="83"/>
                </a:lnTo>
                <a:lnTo>
                  <a:pt x="830" y="92"/>
                </a:lnTo>
                <a:lnTo>
                  <a:pt x="825" y="100"/>
                </a:lnTo>
                <a:lnTo>
                  <a:pt x="821" y="105"/>
                </a:lnTo>
                <a:lnTo>
                  <a:pt x="814" y="108"/>
                </a:lnTo>
                <a:lnTo>
                  <a:pt x="809" y="112"/>
                </a:lnTo>
                <a:lnTo>
                  <a:pt x="801" y="116"/>
                </a:lnTo>
                <a:lnTo>
                  <a:pt x="795" y="118"/>
                </a:lnTo>
                <a:lnTo>
                  <a:pt x="786" y="119"/>
                </a:lnTo>
                <a:lnTo>
                  <a:pt x="779" y="120"/>
                </a:lnTo>
                <a:lnTo>
                  <a:pt x="770" y="121"/>
                </a:lnTo>
                <a:lnTo>
                  <a:pt x="758" y="120"/>
                </a:lnTo>
                <a:lnTo>
                  <a:pt x="747" y="119"/>
                </a:lnTo>
                <a:lnTo>
                  <a:pt x="747" y="199"/>
                </a:lnTo>
                <a:lnTo>
                  <a:pt x="734" y="199"/>
                </a:lnTo>
                <a:lnTo>
                  <a:pt x="734" y="13"/>
                </a:lnTo>
                <a:close/>
                <a:moveTo>
                  <a:pt x="747" y="107"/>
                </a:moveTo>
                <a:lnTo>
                  <a:pt x="758" y="109"/>
                </a:lnTo>
                <a:lnTo>
                  <a:pt x="771" y="109"/>
                </a:lnTo>
                <a:lnTo>
                  <a:pt x="783" y="109"/>
                </a:lnTo>
                <a:lnTo>
                  <a:pt x="794" y="106"/>
                </a:lnTo>
                <a:lnTo>
                  <a:pt x="802" y="103"/>
                </a:lnTo>
                <a:lnTo>
                  <a:pt x="811" y="97"/>
                </a:lnTo>
                <a:lnTo>
                  <a:pt x="816" y="91"/>
                </a:lnTo>
                <a:lnTo>
                  <a:pt x="821" y="83"/>
                </a:lnTo>
                <a:lnTo>
                  <a:pt x="824" y="74"/>
                </a:lnTo>
                <a:lnTo>
                  <a:pt x="825" y="63"/>
                </a:lnTo>
                <a:lnTo>
                  <a:pt x="824" y="53"/>
                </a:lnTo>
                <a:lnTo>
                  <a:pt x="821" y="44"/>
                </a:lnTo>
                <a:lnTo>
                  <a:pt x="816" y="37"/>
                </a:lnTo>
                <a:lnTo>
                  <a:pt x="810" y="30"/>
                </a:lnTo>
                <a:lnTo>
                  <a:pt x="802" y="26"/>
                </a:lnTo>
                <a:lnTo>
                  <a:pt x="794" y="23"/>
                </a:lnTo>
                <a:lnTo>
                  <a:pt x="784" y="21"/>
                </a:lnTo>
                <a:lnTo>
                  <a:pt x="773" y="21"/>
                </a:lnTo>
                <a:lnTo>
                  <a:pt x="758" y="21"/>
                </a:lnTo>
                <a:lnTo>
                  <a:pt x="747" y="23"/>
                </a:lnTo>
                <a:lnTo>
                  <a:pt x="747" y="107"/>
                </a:lnTo>
                <a:close/>
                <a:moveTo>
                  <a:pt x="995" y="131"/>
                </a:moveTo>
                <a:lnTo>
                  <a:pt x="995" y="139"/>
                </a:lnTo>
                <a:lnTo>
                  <a:pt x="993" y="148"/>
                </a:lnTo>
                <a:lnTo>
                  <a:pt x="991" y="156"/>
                </a:lnTo>
                <a:lnTo>
                  <a:pt x="989" y="163"/>
                </a:lnTo>
                <a:lnTo>
                  <a:pt x="986" y="170"/>
                </a:lnTo>
                <a:lnTo>
                  <a:pt x="983" y="175"/>
                </a:lnTo>
                <a:lnTo>
                  <a:pt x="978" y="181"/>
                </a:lnTo>
                <a:lnTo>
                  <a:pt x="974" y="185"/>
                </a:lnTo>
                <a:lnTo>
                  <a:pt x="969" y="189"/>
                </a:lnTo>
                <a:lnTo>
                  <a:pt x="964" y="192"/>
                </a:lnTo>
                <a:lnTo>
                  <a:pt x="959" y="196"/>
                </a:lnTo>
                <a:lnTo>
                  <a:pt x="954" y="198"/>
                </a:lnTo>
                <a:lnTo>
                  <a:pt x="942" y="201"/>
                </a:lnTo>
                <a:lnTo>
                  <a:pt x="931" y="202"/>
                </a:lnTo>
                <a:lnTo>
                  <a:pt x="924" y="201"/>
                </a:lnTo>
                <a:lnTo>
                  <a:pt x="918" y="201"/>
                </a:lnTo>
                <a:lnTo>
                  <a:pt x="912" y="199"/>
                </a:lnTo>
                <a:lnTo>
                  <a:pt x="906" y="197"/>
                </a:lnTo>
                <a:lnTo>
                  <a:pt x="901" y="195"/>
                </a:lnTo>
                <a:lnTo>
                  <a:pt x="896" y="191"/>
                </a:lnTo>
                <a:lnTo>
                  <a:pt x="891" y="187"/>
                </a:lnTo>
                <a:lnTo>
                  <a:pt x="887" y="183"/>
                </a:lnTo>
                <a:lnTo>
                  <a:pt x="883" y="178"/>
                </a:lnTo>
                <a:lnTo>
                  <a:pt x="879" y="173"/>
                </a:lnTo>
                <a:lnTo>
                  <a:pt x="877" y="168"/>
                </a:lnTo>
                <a:lnTo>
                  <a:pt x="874" y="161"/>
                </a:lnTo>
                <a:lnTo>
                  <a:pt x="871" y="155"/>
                </a:lnTo>
                <a:lnTo>
                  <a:pt x="870" y="148"/>
                </a:lnTo>
                <a:lnTo>
                  <a:pt x="869" y="141"/>
                </a:lnTo>
                <a:lnTo>
                  <a:pt x="869" y="133"/>
                </a:lnTo>
                <a:lnTo>
                  <a:pt x="869" y="124"/>
                </a:lnTo>
                <a:lnTo>
                  <a:pt x="870" y="117"/>
                </a:lnTo>
                <a:lnTo>
                  <a:pt x="873" y="109"/>
                </a:lnTo>
                <a:lnTo>
                  <a:pt x="875" y="103"/>
                </a:lnTo>
                <a:lnTo>
                  <a:pt x="877" y="96"/>
                </a:lnTo>
                <a:lnTo>
                  <a:pt x="880" y="90"/>
                </a:lnTo>
                <a:lnTo>
                  <a:pt x="884" y="84"/>
                </a:lnTo>
                <a:lnTo>
                  <a:pt x="889" y="80"/>
                </a:lnTo>
                <a:lnTo>
                  <a:pt x="893" y="76"/>
                </a:lnTo>
                <a:lnTo>
                  <a:pt x="897" y="73"/>
                </a:lnTo>
                <a:lnTo>
                  <a:pt x="903" y="69"/>
                </a:lnTo>
                <a:lnTo>
                  <a:pt x="908" y="66"/>
                </a:lnTo>
                <a:lnTo>
                  <a:pt x="915" y="64"/>
                </a:lnTo>
                <a:lnTo>
                  <a:pt x="920" y="63"/>
                </a:lnTo>
                <a:lnTo>
                  <a:pt x="927" y="62"/>
                </a:lnTo>
                <a:lnTo>
                  <a:pt x="933" y="62"/>
                </a:lnTo>
                <a:lnTo>
                  <a:pt x="939" y="62"/>
                </a:lnTo>
                <a:lnTo>
                  <a:pt x="946" y="63"/>
                </a:lnTo>
                <a:lnTo>
                  <a:pt x="952" y="65"/>
                </a:lnTo>
                <a:lnTo>
                  <a:pt x="958" y="67"/>
                </a:lnTo>
                <a:lnTo>
                  <a:pt x="963" y="69"/>
                </a:lnTo>
                <a:lnTo>
                  <a:pt x="969" y="73"/>
                </a:lnTo>
                <a:lnTo>
                  <a:pt x="973" y="77"/>
                </a:lnTo>
                <a:lnTo>
                  <a:pt x="977" y="81"/>
                </a:lnTo>
                <a:lnTo>
                  <a:pt x="982" y="85"/>
                </a:lnTo>
                <a:lnTo>
                  <a:pt x="985" y="91"/>
                </a:lnTo>
                <a:lnTo>
                  <a:pt x="988" y="96"/>
                </a:lnTo>
                <a:lnTo>
                  <a:pt x="990" y="103"/>
                </a:lnTo>
                <a:lnTo>
                  <a:pt x="992" y="109"/>
                </a:lnTo>
                <a:lnTo>
                  <a:pt x="993" y="116"/>
                </a:lnTo>
                <a:lnTo>
                  <a:pt x="995" y="123"/>
                </a:lnTo>
                <a:lnTo>
                  <a:pt x="995" y="131"/>
                </a:lnTo>
                <a:close/>
                <a:moveTo>
                  <a:pt x="882" y="132"/>
                </a:moveTo>
                <a:lnTo>
                  <a:pt x="883" y="144"/>
                </a:lnTo>
                <a:lnTo>
                  <a:pt x="887" y="156"/>
                </a:lnTo>
                <a:lnTo>
                  <a:pt x="891" y="165"/>
                </a:lnTo>
                <a:lnTo>
                  <a:pt x="896" y="174"/>
                </a:lnTo>
                <a:lnTo>
                  <a:pt x="904" y="181"/>
                </a:lnTo>
                <a:lnTo>
                  <a:pt x="912" y="186"/>
                </a:lnTo>
                <a:lnTo>
                  <a:pt x="917" y="188"/>
                </a:lnTo>
                <a:lnTo>
                  <a:pt x="921" y="189"/>
                </a:lnTo>
                <a:lnTo>
                  <a:pt x="927" y="190"/>
                </a:lnTo>
                <a:lnTo>
                  <a:pt x="932" y="190"/>
                </a:lnTo>
                <a:lnTo>
                  <a:pt x="936" y="190"/>
                </a:lnTo>
                <a:lnTo>
                  <a:pt x="942" y="189"/>
                </a:lnTo>
                <a:lnTo>
                  <a:pt x="946" y="188"/>
                </a:lnTo>
                <a:lnTo>
                  <a:pt x="951" y="186"/>
                </a:lnTo>
                <a:lnTo>
                  <a:pt x="959" y="181"/>
                </a:lnTo>
                <a:lnTo>
                  <a:pt x="966" y="174"/>
                </a:lnTo>
                <a:lnTo>
                  <a:pt x="973" y="165"/>
                </a:lnTo>
                <a:lnTo>
                  <a:pt x="977" y="155"/>
                </a:lnTo>
                <a:lnTo>
                  <a:pt x="981" y="144"/>
                </a:lnTo>
                <a:lnTo>
                  <a:pt x="982" y="131"/>
                </a:lnTo>
                <a:lnTo>
                  <a:pt x="981" y="122"/>
                </a:lnTo>
                <a:lnTo>
                  <a:pt x="978" y="111"/>
                </a:lnTo>
                <a:lnTo>
                  <a:pt x="975" y="102"/>
                </a:lnTo>
                <a:lnTo>
                  <a:pt x="970" y="93"/>
                </a:lnTo>
                <a:lnTo>
                  <a:pt x="966" y="89"/>
                </a:lnTo>
                <a:lnTo>
                  <a:pt x="963" y="84"/>
                </a:lnTo>
                <a:lnTo>
                  <a:pt x="959" y="81"/>
                </a:lnTo>
                <a:lnTo>
                  <a:pt x="955" y="78"/>
                </a:lnTo>
                <a:lnTo>
                  <a:pt x="950" y="76"/>
                </a:lnTo>
                <a:lnTo>
                  <a:pt x="945" y="75"/>
                </a:lnTo>
                <a:lnTo>
                  <a:pt x="938" y="73"/>
                </a:lnTo>
                <a:lnTo>
                  <a:pt x="932" y="73"/>
                </a:lnTo>
                <a:lnTo>
                  <a:pt x="927" y="73"/>
                </a:lnTo>
                <a:lnTo>
                  <a:pt x="920" y="74"/>
                </a:lnTo>
                <a:lnTo>
                  <a:pt x="915" y="76"/>
                </a:lnTo>
                <a:lnTo>
                  <a:pt x="910" y="78"/>
                </a:lnTo>
                <a:lnTo>
                  <a:pt x="906" y="81"/>
                </a:lnTo>
                <a:lnTo>
                  <a:pt x="902" y="84"/>
                </a:lnTo>
                <a:lnTo>
                  <a:pt x="898" y="88"/>
                </a:lnTo>
                <a:lnTo>
                  <a:pt x="894" y="92"/>
                </a:lnTo>
                <a:lnTo>
                  <a:pt x="890" y="101"/>
                </a:lnTo>
                <a:lnTo>
                  <a:pt x="885" y="110"/>
                </a:lnTo>
                <a:lnTo>
                  <a:pt x="883" y="121"/>
                </a:lnTo>
                <a:lnTo>
                  <a:pt x="882" y="132"/>
                </a:lnTo>
                <a:close/>
                <a:moveTo>
                  <a:pt x="1043" y="0"/>
                </a:moveTo>
                <a:lnTo>
                  <a:pt x="1056" y="0"/>
                </a:lnTo>
                <a:lnTo>
                  <a:pt x="1056" y="199"/>
                </a:lnTo>
                <a:lnTo>
                  <a:pt x="1043" y="199"/>
                </a:lnTo>
                <a:lnTo>
                  <a:pt x="1043" y="0"/>
                </a:lnTo>
                <a:close/>
                <a:moveTo>
                  <a:pt x="1110" y="182"/>
                </a:moveTo>
                <a:lnTo>
                  <a:pt x="1117" y="185"/>
                </a:lnTo>
                <a:lnTo>
                  <a:pt x="1123" y="187"/>
                </a:lnTo>
                <a:lnTo>
                  <a:pt x="1132" y="189"/>
                </a:lnTo>
                <a:lnTo>
                  <a:pt x="1140" y="190"/>
                </a:lnTo>
                <a:lnTo>
                  <a:pt x="1148" y="190"/>
                </a:lnTo>
                <a:lnTo>
                  <a:pt x="1154" y="188"/>
                </a:lnTo>
                <a:lnTo>
                  <a:pt x="1160" y="186"/>
                </a:lnTo>
                <a:lnTo>
                  <a:pt x="1164" y="183"/>
                </a:lnTo>
                <a:lnTo>
                  <a:pt x="1167" y="179"/>
                </a:lnTo>
                <a:lnTo>
                  <a:pt x="1170" y="175"/>
                </a:lnTo>
                <a:lnTo>
                  <a:pt x="1172" y="170"/>
                </a:lnTo>
                <a:lnTo>
                  <a:pt x="1172" y="165"/>
                </a:lnTo>
                <a:lnTo>
                  <a:pt x="1172" y="160"/>
                </a:lnTo>
                <a:lnTo>
                  <a:pt x="1170" y="155"/>
                </a:lnTo>
                <a:lnTo>
                  <a:pt x="1167" y="151"/>
                </a:lnTo>
                <a:lnTo>
                  <a:pt x="1165" y="147"/>
                </a:lnTo>
                <a:lnTo>
                  <a:pt x="1161" y="144"/>
                </a:lnTo>
                <a:lnTo>
                  <a:pt x="1155" y="141"/>
                </a:lnTo>
                <a:lnTo>
                  <a:pt x="1150" y="137"/>
                </a:lnTo>
                <a:lnTo>
                  <a:pt x="1144" y="135"/>
                </a:lnTo>
                <a:lnTo>
                  <a:pt x="1136" y="131"/>
                </a:lnTo>
                <a:lnTo>
                  <a:pt x="1128" y="128"/>
                </a:lnTo>
                <a:lnTo>
                  <a:pt x="1123" y="123"/>
                </a:lnTo>
                <a:lnTo>
                  <a:pt x="1118" y="119"/>
                </a:lnTo>
                <a:lnTo>
                  <a:pt x="1114" y="115"/>
                </a:lnTo>
                <a:lnTo>
                  <a:pt x="1111" y="109"/>
                </a:lnTo>
                <a:lnTo>
                  <a:pt x="1110" y="104"/>
                </a:lnTo>
                <a:lnTo>
                  <a:pt x="1109" y="98"/>
                </a:lnTo>
                <a:lnTo>
                  <a:pt x="1110" y="91"/>
                </a:lnTo>
                <a:lnTo>
                  <a:pt x="1112" y="84"/>
                </a:lnTo>
                <a:lnTo>
                  <a:pt x="1116" y="78"/>
                </a:lnTo>
                <a:lnTo>
                  <a:pt x="1120" y="73"/>
                </a:lnTo>
                <a:lnTo>
                  <a:pt x="1126" y="68"/>
                </a:lnTo>
                <a:lnTo>
                  <a:pt x="1133" y="65"/>
                </a:lnTo>
                <a:lnTo>
                  <a:pt x="1141" y="63"/>
                </a:lnTo>
                <a:lnTo>
                  <a:pt x="1151" y="62"/>
                </a:lnTo>
                <a:lnTo>
                  <a:pt x="1160" y="63"/>
                </a:lnTo>
                <a:lnTo>
                  <a:pt x="1167" y="64"/>
                </a:lnTo>
                <a:lnTo>
                  <a:pt x="1175" y="67"/>
                </a:lnTo>
                <a:lnTo>
                  <a:pt x="1180" y="70"/>
                </a:lnTo>
                <a:lnTo>
                  <a:pt x="1175" y="81"/>
                </a:lnTo>
                <a:lnTo>
                  <a:pt x="1171" y="78"/>
                </a:lnTo>
                <a:lnTo>
                  <a:pt x="1165" y="76"/>
                </a:lnTo>
                <a:lnTo>
                  <a:pt x="1158" y="74"/>
                </a:lnTo>
                <a:lnTo>
                  <a:pt x="1149" y="73"/>
                </a:lnTo>
                <a:lnTo>
                  <a:pt x="1143" y="74"/>
                </a:lnTo>
                <a:lnTo>
                  <a:pt x="1137" y="75"/>
                </a:lnTo>
                <a:lnTo>
                  <a:pt x="1133" y="77"/>
                </a:lnTo>
                <a:lnTo>
                  <a:pt x="1130" y="80"/>
                </a:lnTo>
                <a:lnTo>
                  <a:pt x="1126" y="83"/>
                </a:lnTo>
                <a:lnTo>
                  <a:pt x="1124" y="88"/>
                </a:lnTo>
                <a:lnTo>
                  <a:pt x="1123" y="92"/>
                </a:lnTo>
                <a:lnTo>
                  <a:pt x="1123" y="96"/>
                </a:lnTo>
                <a:lnTo>
                  <a:pt x="1123" y="101"/>
                </a:lnTo>
                <a:lnTo>
                  <a:pt x="1124" y="105"/>
                </a:lnTo>
                <a:lnTo>
                  <a:pt x="1126" y="109"/>
                </a:lnTo>
                <a:lnTo>
                  <a:pt x="1130" y="112"/>
                </a:lnTo>
                <a:lnTo>
                  <a:pt x="1138" y="118"/>
                </a:lnTo>
                <a:lnTo>
                  <a:pt x="1150" y="123"/>
                </a:lnTo>
                <a:lnTo>
                  <a:pt x="1158" y="128"/>
                </a:lnTo>
                <a:lnTo>
                  <a:pt x="1165" y="131"/>
                </a:lnTo>
                <a:lnTo>
                  <a:pt x="1171" y="135"/>
                </a:lnTo>
                <a:lnTo>
                  <a:pt x="1176" y="139"/>
                </a:lnTo>
                <a:lnTo>
                  <a:pt x="1179" y="144"/>
                </a:lnTo>
                <a:lnTo>
                  <a:pt x="1182" y="150"/>
                </a:lnTo>
                <a:lnTo>
                  <a:pt x="1185" y="156"/>
                </a:lnTo>
                <a:lnTo>
                  <a:pt x="1185" y="163"/>
                </a:lnTo>
                <a:lnTo>
                  <a:pt x="1184" y="172"/>
                </a:lnTo>
                <a:lnTo>
                  <a:pt x="1181" y="179"/>
                </a:lnTo>
                <a:lnTo>
                  <a:pt x="1178" y="186"/>
                </a:lnTo>
                <a:lnTo>
                  <a:pt x="1173" y="191"/>
                </a:lnTo>
                <a:lnTo>
                  <a:pt x="1166" y="196"/>
                </a:lnTo>
                <a:lnTo>
                  <a:pt x="1158" y="199"/>
                </a:lnTo>
                <a:lnTo>
                  <a:pt x="1149" y="201"/>
                </a:lnTo>
                <a:lnTo>
                  <a:pt x="1139" y="202"/>
                </a:lnTo>
                <a:lnTo>
                  <a:pt x="1130" y="201"/>
                </a:lnTo>
                <a:lnTo>
                  <a:pt x="1121" y="199"/>
                </a:lnTo>
                <a:lnTo>
                  <a:pt x="1112" y="197"/>
                </a:lnTo>
                <a:lnTo>
                  <a:pt x="1106" y="192"/>
                </a:lnTo>
                <a:lnTo>
                  <a:pt x="1110" y="182"/>
                </a:lnTo>
                <a:close/>
                <a:moveTo>
                  <a:pt x="1247" y="130"/>
                </a:moveTo>
                <a:lnTo>
                  <a:pt x="1247" y="130"/>
                </a:lnTo>
                <a:lnTo>
                  <a:pt x="1254" y="122"/>
                </a:lnTo>
                <a:lnTo>
                  <a:pt x="1260" y="115"/>
                </a:lnTo>
                <a:lnTo>
                  <a:pt x="1308" y="65"/>
                </a:lnTo>
                <a:lnTo>
                  <a:pt x="1324" y="65"/>
                </a:lnTo>
                <a:lnTo>
                  <a:pt x="1270" y="120"/>
                </a:lnTo>
                <a:lnTo>
                  <a:pt x="1332" y="199"/>
                </a:lnTo>
                <a:lnTo>
                  <a:pt x="1315" y="199"/>
                </a:lnTo>
                <a:lnTo>
                  <a:pt x="1260" y="129"/>
                </a:lnTo>
                <a:lnTo>
                  <a:pt x="1247" y="143"/>
                </a:lnTo>
                <a:lnTo>
                  <a:pt x="1247" y="199"/>
                </a:lnTo>
                <a:lnTo>
                  <a:pt x="1234" y="199"/>
                </a:lnTo>
                <a:lnTo>
                  <a:pt x="1234" y="0"/>
                </a:lnTo>
                <a:lnTo>
                  <a:pt x="1247" y="0"/>
                </a:lnTo>
                <a:lnTo>
                  <a:pt x="1247" y="130"/>
                </a:lnTo>
                <a:close/>
                <a:moveTo>
                  <a:pt x="1390" y="27"/>
                </a:moveTo>
                <a:lnTo>
                  <a:pt x="1389" y="31"/>
                </a:lnTo>
                <a:lnTo>
                  <a:pt x="1387" y="35"/>
                </a:lnTo>
                <a:lnTo>
                  <a:pt x="1383" y="37"/>
                </a:lnTo>
                <a:lnTo>
                  <a:pt x="1378" y="38"/>
                </a:lnTo>
                <a:lnTo>
                  <a:pt x="1374" y="37"/>
                </a:lnTo>
                <a:lnTo>
                  <a:pt x="1370" y="35"/>
                </a:lnTo>
                <a:lnTo>
                  <a:pt x="1368" y="31"/>
                </a:lnTo>
                <a:lnTo>
                  <a:pt x="1368" y="27"/>
                </a:lnTo>
                <a:lnTo>
                  <a:pt x="1368" y="22"/>
                </a:lnTo>
                <a:lnTo>
                  <a:pt x="1371" y="19"/>
                </a:lnTo>
                <a:lnTo>
                  <a:pt x="1375" y="16"/>
                </a:lnTo>
                <a:lnTo>
                  <a:pt x="1379" y="15"/>
                </a:lnTo>
                <a:lnTo>
                  <a:pt x="1383" y="15"/>
                </a:lnTo>
                <a:lnTo>
                  <a:pt x="1387" y="19"/>
                </a:lnTo>
                <a:lnTo>
                  <a:pt x="1389" y="22"/>
                </a:lnTo>
                <a:lnTo>
                  <a:pt x="1390" y="27"/>
                </a:lnTo>
                <a:close/>
                <a:moveTo>
                  <a:pt x="1371" y="199"/>
                </a:moveTo>
                <a:lnTo>
                  <a:pt x="1371" y="65"/>
                </a:lnTo>
                <a:lnTo>
                  <a:pt x="1386" y="65"/>
                </a:lnTo>
                <a:lnTo>
                  <a:pt x="1386" y="199"/>
                </a:lnTo>
                <a:lnTo>
                  <a:pt x="1371" y="199"/>
                </a:lnTo>
                <a:close/>
              </a:path>
            </a:pathLst>
          </a:custGeom>
          <a:solidFill>
            <a:srgbClr val="17141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3" name="Freeform 5"/>
          <p:cNvSpPr>
            <a:spLocks/>
          </p:cNvSpPr>
          <p:nvPr/>
        </p:nvSpPr>
        <p:spPr bwMode="auto">
          <a:xfrm>
            <a:off x="9009064" y="369888"/>
            <a:ext cx="320675" cy="279400"/>
          </a:xfrm>
          <a:custGeom>
            <a:avLst/>
            <a:gdLst>
              <a:gd name="T0" fmla="*/ 2147483647 w 605"/>
              <a:gd name="T1" fmla="*/ 2147483647 h 528"/>
              <a:gd name="T2" fmla="*/ 2147483647 w 605"/>
              <a:gd name="T3" fmla="*/ 2147483647 h 528"/>
              <a:gd name="T4" fmla="*/ 2147483647 w 605"/>
              <a:gd name="T5" fmla="*/ 2147483647 h 528"/>
              <a:gd name="T6" fmla="*/ 2147483647 w 605"/>
              <a:gd name="T7" fmla="*/ 2147483647 h 528"/>
              <a:gd name="T8" fmla="*/ 2147483647 w 605"/>
              <a:gd name="T9" fmla="*/ 2147483647 h 528"/>
              <a:gd name="T10" fmla="*/ 2147483647 w 605"/>
              <a:gd name="T11" fmla="*/ 2147483647 h 528"/>
              <a:gd name="T12" fmla="*/ 2147483647 w 605"/>
              <a:gd name="T13" fmla="*/ 2147483647 h 528"/>
              <a:gd name="T14" fmla="*/ 2147483647 w 605"/>
              <a:gd name="T15" fmla="*/ 2147483647 h 528"/>
              <a:gd name="T16" fmla="*/ 2147483647 w 605"/>
              <a:gd name="T17" fmla="*/ 2147483647 h 528"/>
              <a:gd name="T18" fmla="*/ 2147483647 w 605"/>
              <a:gd name="T19" fmla="*/ 2147483647 h 528"/>
              <a:gd name="T20" fmla="*/ 2147483647 w 605"/>
              <a:gd name="T21" fmla="*/ 2147483647 h 528"/>
              <a:gd name="T22" fmla="*/ 2147483647 w 605"/>
              <a:gd name="T23" fmla="*/ 2147483647 h 528"/>
              <a:gd name="T24" fmla="*/ 2147483647 w 605"/>
              <a:gd name="T25" fmla="*/ 2147483647 h 528"/>
              <a:gd name="T26" fmla="*/ 2147483647 w 605"/>
              <a:gd name="T27" fmla="*/ 2147483647 h 528"/>
              <a:gd name="T28" fmla="*/ 2147483647 w 605"/>
              <a:gd name="T29" fmla="*/ 2147483647 h 528"/>
              <a:gd name="T30" fmla="*/ 2147483647 w 605"/>
              <a:gd name="T31" fmla="*/ 2147483647 h 528"/>
              <a:gd name="T32" fmla="*/ 2147483647 w 605"/>
              <a:gd name="T33" fmla="*/ 2147483647 h 528"/>
              <a:gd name="T34" fmla="*/ 2147483647 w 605"/>
              <a:gd name="T35" fmla="*/ 2147483647 h 528"/>
              <a:gd name="T36" fmla="*/ 2147483647 w 605"/>
              <a:gd name="T37" fmla="*/ 2147483647 h 528"/>
              <a:gd name="T38" fmla="*/ 2147483647 w 605"/>
              <a:gd name="T39" fmla="*/ 2147483647 h 528"/>
              <a:gd name="T40" fmla="*/ 2147483647 w 605"/>
              <a:gd name="T41" fmla="*/ 2147483647 h 528"/>
              <a:gd name="T42" fmla="*/ 2147483647 w 605"/>
              <a:gd name="T43" fmla="*/ 2147483647 h 528"/>
              <a:gd name="T44" fmla="*/ 2147483647 w 605"/>
              <a:gd name="T45" fmla="*/ 2147483647 h 528"/>
              <a:gd name="T46" fmla="*/ 2147483647 w 605"/>
              <a:gd name="T47" fmla="*/ 2147483647 h 528"/>
              <a:gd name="T48" fmla="*/ 2147483647 w 605"/>
              <a:gd name="T49" fmla="*/ 2147483647 h 528"/>
              <a:gd name="T50" fmla="*/ 2147483647 w 605"/>
              <a:gd name="T51" fmla="*/ 2147483647 h 528"/>
              <a:gd name="T52" fmla="*/ 2147483647 w 605"/>
              <a:gd name="T53" fmla="*/ 2147483647 h 528"/>
              <a:gd name="T54" fmla="*/ 2147483647 w 605"/>
              <a:gd name="T55" fmla="*/ 2147483647 h 528"/>
              <a:gd name="T56" fmla="*/ 2147483647 w 605"/>
              <a:gd name="T57" fmla="*/ 2147483647 h 528"/>
              <a:gd name="T58" fmla="*/ 2147483647 w 605"/>
              <a:gd name="T59" fmla="*/ 2147483647 h 528"/>
              <a:gd name="T60" fmla="*/ 2147483647 w 605"/>
              <a:gd name="T61" fmla="*/ 2147483647 h 528"/>
              <a:gd name="T62" fmla="*/ 2147483647 w 605"/>
              <a:gd name="T63" fmla="*/ 2147483647 h 528"/>
              <a:gd name="T64" fmla="*/ 2147483647 w 605"/>
              <a:gd name="T65" fmla="*/ 2147483647 h 528"/>
              <a:gd name="T66" fmla="*/ 2147483647 w 605"/>
              <a:gd name="T67" fmla="*/ 2147483647 h 528"/>
              <a:gd name="T68" fmla="*/ 2147483647 w 605"/>
              <a:gd name="T69" fmla="*/ 2147483647 h 528"/>
              <a:gd name="T70" fmla="*/ 2147483647 w 605"/>
              <a:gd name="T71" fmla="*/ 2147483647 h 528"/>
              <a:gd name="T72" fmla="*/ 2147483647 w 605"/>
              <a:gd name="T73" fmla="*/ 2147483647 h 528"/>
              <a:gd name="T74" fmla="*/ 2147483647 w 605"/>
              <a:gd name="T75" fmla="*/ 2147483647 h 528"/>
              <a:gd name="T76" fmla="*/ 2147483647 w 605"/>
              <a:gd name="T77" fmla="*/ 2147483647 h 528"/>
              <a:gd name="T78" fmla="*/ 2147483647 w 605"/>
              <a:gd name="T79" fmla="*/ 2147483647 h 528"/>
              <a:gd name="T80" fmla="*/ 2147483647 w 605"/>
              <a:gd name="T81" fmla="*/ 2147483647 h 528"/>
              <a:gd name="T82" fmla="*/ 2147483647 w 605"/>
              <a:gd name="T83" fmla="*/ 2147483647 h 528"/>
              <a:gd name="T84" fmla="*/ 2147483647 w 605"/>
              <a:gd name="T85" fmla="*/ 2147483647 h 528"/>
              <a:gd name="T86" fmla="*/ 2147483647 w 605"/>
              <a:gd name="T87" fmla="*/ 2147483647 h 528"/>
              <a:gd name="T88" fmla="*/ 2147483647 w 605"/>
              <a:gd name="T89" fmla="*/ 2147483647 h 528"/>
              <a:gd name="T90" fmla="*/ 2147483647 w 605"/>
              <a:gd name="T91" fmla="*/ 2147483647 h 528"/>
              <a:gd name="T92" fmla="*/ 2147483647 w 605"/>
              <a:gd name="T93" fmla="*/ 2147483647 h 528"/>
              <a:gd name="T94" fmla="*/ 2147483647 w 605"/>
              <a:gd name="T95" fmla="*/ 2147483647 h 528"/>
              <a:gd name="T96" fmla="*/ 2147483647 w 605"/>
              <a:gd name="T97" fmla="*/ 2147483647 h 528"/>
              <a:gd name="T98" fmla="*/ 2147483647 w 605"/>
              <a:gd name="T99" fmla="*/ 2147483647 h 528"/>
              <a:gd name="T100" fmla="*/ 2147483647 w 605"/>
              <a:gd name="T101" fmla="*/ 2147483647 h 528"/>
              <a:gd name="T102" fmla="*/ 2147483647 w 605"/>
              <a:gd name="T103" fmla="*/ 2147483647 h 528"/>
              <a:gd name="T104" fmla="*/ 2147483647 w 605"/>
              <a:gd name="T105" fmla="*/ 2147483647 h 528"/>
              <a:gd name="T106" fmla="*/ 2147483647 w 605"/>
              <a:gd name="T107" fmla="*/ 2147483647 h 528"/>
              <a:gd name="T108" fmla="*/ 2147483647 w 605"/>
              <a:gd name="T109" fmla="*/ 2147483647 h 528"/>
              <a:gd name="T110" fmla="*/ 2147483647 w 605"/>
              <a:gd name="T111" fmla="*/ 2147483647 h 528"/>
              <a:gd name="T112" fmla="*/ 2147483647 w 605"/>
              <a:gd name="T113" fmla="*/ 2147483647 h 528"/>
              <a:gd name="T114" fmla="*/ 2147483647 w 605"/>
              <a:gd name="T115" fmla="*/ 2147483647 h 528"/>
              <a:gd name="T116" fmla="*/ 2147483647 w 605"/>
              <a:gd name="T117" fmla="*/ 2147483647 h 528"/>
              <a:gd name="T118" fmla="*/ 2147483647 w 605"/>
              <a:gd name="T119" fmla="*/ 2147483647 h 528"/>
              <a:gd name="T120" fmla="*/ 2147483647 w 605"/>
              <a:gd name="T121" fmla="*/ 2147483647 h 52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5"/>
              <a:gd name="T184" fmla="*/ 0 h 528"/>
              <a:gd name="T185" fmla="*/ 605 w 605"/>
              <a:gd name="T186" fmla="*/ 528 h 52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5" h="528">
                <a:moveTo>
                  <a:pt x="51" y="528"/>
                </a:moveTo>
                <a:lnTo>
                  <a:pt x="41" y="528"/>
                </a:lnTo>
                <a:lnTo>
                  <a:pt x="32" y="526"/>
                </a:lnTo>
                <a:lnTo>
                  <a:pt x="24" y="523"/>
                </a:lnTo>
                <a:lnTo>
                  <a:pt x="17" y="518"/>
                </a:lnTo>
                <a:lnTo>
                  <a:pt x="12" y="513"/>
                </a:lnTo>
                <a:lnTo>
                  <a:pt x="7" y="508"/>
                </a:lnTo>
                <a:lnTo>
                  <a:pt x="4" y="501"/>
                </a:lnTo>
                <a:lnTo>
                  <a:pt x="2" y="496"/>
                </a:lnTo>
                <a:lnTo>
                  <a:pt x="0" y="485"/>
                </a:lnTo>
                <a:lnTo>
                  <a:pt x="0" y="475"/>
                </a:lnTo>
                <a:lnTo>
                  <a:pt x="1" y="467"/>
                </a:lnTo>
                <a:lnTo>
                  <a:pt x="4" y="458"/>
                </a:lnTo>
                <a:lnTo>
                  <a:pt x="8" y="449"/>
                </a:lnTo>
                <a:lnTo>
                  <a:pt x="15" y="442"/>
                </a:lnTo>
                <a:lnTo>
                  <a:pt x="21" y="434"/>
                </a:lnTo>
                <a:lnTo>
                  <a:pt x="30" y="428"/>
                </a:lnTo>
                <a:lnTo>
                  <a:pt x="47" y="415"/>
                </a:lnTo>
                <a:lnTo>
                  <a:pt x="67" y="404"/>
                </a:lnTo>
                <a:lnTo>
                  <a:pt x="86" y="394"/>
                </a:lnTo>
                <a:lnTo>
                  <a:pt x="105" y="387"/>
                </a:lnTo>
                <a:lnTo>
                  <a:pt x="107" y="386"/>
                </a:lnTo>
                <a:lnTo>
                  <a:pt x="109" y="383"/>
                </a:lnTo>
                <a:lnTo>
                  <a:pt x="110" y="380"/>
                </a:lnTo>
                <a:lnTo>
                  <a:pt x="111" y="375"/>
                </a:lnTo>
                <a:lnTo>
                  <a:pt x="112" y="368"/>
                </a:lnTo>
                <a:lnTo>
                  <a:pt x="113" y="352"/>
                </a:lnTo>
                <a:lnTo>
                  <a:pt x="112" y="330"/>
                </a:lnTo>
                <a:lnTo>
                  <a:pt x="112" y="322"/>
                </a:lnTo>
                <a:lnTo>
                  <a:pt x="112" y="313"/>
                </a:lnTo>
                <a:lnTo>
                  <a:pt x="112" y="289"/>
                </a:lnTo>
                <a:lnTo>
                  <a:pt x="111" y="265"/>
                </a:lnTo>
                <a:lnTo>
                  <a:pt x="110" y="239"/>
                </a:lnTo>
                <a:lnTo>
                  <a:pt x="109" y="212"/>
                </a:lnTo>
                <a:lnTo>
                  <a:pt x="108" y="190"/>
                </a:lnTo>
                <a:lnTo>
                  <a:pt x="107" y="170"/>
                </a:lnTo>
                <a:lnTo>
                  <a:pt x="107" y="150"/>
                </a:lnTo>
                <a:lnTo>
                  <a:pt x="106" y="133"/>
                </a:lnTo>
                <a:lnTo>
                  <a:pt x="106" y="118"/>
                </a:lnTo>
                <a:lnTo>
                  <a:pt x="105" y="105"/>
                </a:lnTo>
                <a:lnTo>
                  <a:pt x="105" y="86"/>
                </a:lnTo>
                <a:lnTo>
                  <a:pt x="106" y="69"/>
                </a:lnTo>
                <a:lnTo>
                  <a:pt x="108" y="61"/>
                </a:lnTo>
                <a:lnTo>
                  <a:pt x="110" y="53"/>
                </a:lnTo>
                <a:lnTo>
                  <a:pt x="114" y="45"/>
                </a:lnTo>
                <a:lnTo>
                  <a:pt x="120" y="37"/>
                </a:lnTo>
                <a:lnTo>
                  <a:pt x="126" y="29"/>
                </a:lnTo>
                <a:lnTo>
                  <a:pt x="134" y="23"/>
                </a:lnTo>
                <a:lnTo>
                  <a:pt x="143" y="17"/>
                </a:lnTo>
                <a:lnTo>
                  <a:pt x="154" y="12"/>
                </a:lnTo>
                <a:lnTo>
                  <a:pt x="165" y="7"/>
                </a:lnTo>
                <a:lnTo>
                  <a:pt x="177" y="4"/>
                </a:lnTo>
                <a:lnTo>
                  <a:pt x="190" y="2"/>
                </a:lnTo>
                <a:lnTo>
                  <a:pt x="204" y="1"/>
                </a:lnTo>
                <a:lnTo>
                  <a:pt x="206" y="1"/>
                </a:lnTo>
                <a:lnTo>
                  <a:pt x="208" y="0"/>
                </a:lnTo>
                <a:lnTo>
                  <a:pt x="216" y="1"/>
                </a:lnTo>
                <a:lnTo>
                  <a:pt x="222" y="2"/>
                </a:lnTo>
                <a:lnTo>
                  <a:pt x="228" y="3"/>
                </a:lnTo>
                <a:lnTo>
                  <a:pt x="234" y="5"/>
                </a:lnTo>
                <a:lnTo>
                  <a:pt x="240" y="7"/>
                </a:lnTo>
                <a:lnTo>
                  <a:pt x="245" y="11"/>
                </a:lnTo>
                <a:lnTo>
                  <a:pt x="249" y="14"/>
                </a:lnTo>
                <a:lnTo>
                  <a:pt x="254" y="18"/>
                </a:lnTo>
                <a:lnTo>
                  <a:pt x="258" y="23"/>
                </a:lnTo>
                <a:lnTo>
                  <a:pt x="262" y="28"/>
                </a:lnTo>
                <a:lnTo>
                  <a:pt x="267" y="24"/>
                </a:lnTo>
                <a:lnTo>
                  <a:pt x="272" y="19"/>
                </a:lnTo>
                <a:lnTo>
                  <a:pt x="277" y="16"/>
                </a:lnTo>
                <a:lnTo>
                  <a:pt x="284" y="13"/>
                </a:lnTo>
                <a:lnTo>
                  <a:pt x="289" y="10"/>
                </a:lnTo>
                <a:lnTo>
                  <a:pt x="297" y="9"/>
                </a:lnTo>
                <a:lnTo>
                  <a:pt x="303" y="6"/>
                </a:lnTo>
                <a:lnTo>
                  <a:pt x="311" y="6"/>
                </a:lnTo>
                <a:lnTo>
                  <a:pt x="316" y="6"/>
                </a:lnTo>
                <a:lnTo>
                  <a:pt x="321" y="6"/>
                </a:lnTo>
                <a:lnTo>
                  <a:pt x="331" y="6"/>
                </a:lnTo>
                <a:lnTo>
                  <a:pt x="342" y="7"/>
                </a:lnTo>
                <a:lnTo>
                  <a:pt x="352" y="10"/>
                </a:lnTo>
                <a:lnTo>
                  <a:pt x="360" y="12"/>
                </a:lnTo>
                <a:lnTo>
                  <a:pt x="369" y="15"/>
                </a:lnTo>
                <a:lnTo>
                  <a:pt x="377" y="19"/>
                </a:lnTo>
                <a:lnTo>
                  <a:pt x="383" y="24"/>
                </a:lnTo>
                <a:lnTo>
                  <a:pt x="390" y="29"/>
                </a:lnTo>
                <a:lnTo>
                  <a:pt x="394" y="34"/>
                </a:lnTo>
                <a:lnTo>
                  <a:pt x="397" y="40"/>
                </a:lnTo>
                <a:lnTo>
                  <a:pt x="403" y="33"/>
                </a:lnTo>
                <a:lnTo>
                  <a:pt x="409" y="28"/>
                </a:lnTo>
                <a:lnTo>
                  <a:pt x="414" y="25"/>
                </a:lnTo>
                <a:lnTo>
                  <a:pt x="420" y="22"/>
                </a:lnTo>
                <a:lnTo>
                  <a:pt x="430" y="18"/>
                </a:lnTo>
                <a:lnTo>
                  <a:pt x="437" y="17"/>
                </a:lnTo>
                <a:lnTo>
                  <a:pt x="439" y="17"/>
                </a:lnTo>
                <a:lnTo>
                  <a:pt x="446" y="17"/>
                </a:lnTo>
                <a:lnTo>
                  <a:pt x="456" y="17"/>
                </a:lnTo>
                <a:lnTo>
                  <a:pt x="467" y="17"/>
                </a:lnTo>
                <a:lnTo>
                  <a:pt x="477" y="18"/>
                </a:lnTo>
                <a:lnTo>
                  <a:pt x="487" y="20"/>
                </a:lnTo>
                <a:lnTo>
                  <a:pt x="495" y="23"/>
                </a:lnTo>
                <a:lnTo>
                  <a:pt x="503" y="25"/>
                </a:lnTo>
                <a:lnTo>
                  <a:pt x="510" y="28"/>
                </a:lnTo>
                <a:lnTo>
                  <a:pt x="515" y="31"/>
                </a:lnTo>
                <a:lnTo>
                  <a:pt x="520" y="36"/>
                </a:lnTo>
                <a:lnTo>
                  <a:pt x="529" y="44"/>
                </a:lnTo>
                <a:lnTo>
                  <a:pt x="534" y="53"/>
                </a:lnTo>
                <a:lnTo>
                  <a:pt x="538" y="61"/>
                </a:lnTo>
                <a:lnTo>
                  <a:pt x="540" y="69"/>
                </a:lnTo>
                <a:lnTo>
                  <a:pt x="542" y="87"/>
                </a:lnTo>
                <a:lnTo>
                  <a:pt x="542" y="106"/>
                </a:lnTo>
                <a:lnTo>
                  <a:pt x="542" y="123"/>
                </a:lnTo>
                <a:lnTo>
                  <a:pt x="541" y="141"/>
                </a:lnTo>
                <a:lnTo>
                  <a:pt x="538" y="176"/>
                </a:lnTo>
                <a:lnTo>
                  <a:pt x="532" y="208"/>
                </a:lnTo>
                <a:lnTo>
                  <a:pt x="530" y="225"/>
                </a:lnTo>
                <a:lnTo>
                  <a:pt x="527" y="242"/>
                </a:lnTo>
                <a:lnTo>
                  <a:pt x="526" y="256"/>
                </a:lnTo>
                <a:lnTo>
                  <a:pt x="524" y="269"/>
                </a:lnTo>
                <a:lnTo>
                  <a:pt x="522" y="281"/>
                </a:lnTo>
                <a:lnTo>
                  <a:pt x="521" y="297"/>
                </a:lnTo>
                <a:lnTo>
                  <a:pt x="519" y="314"/>
                </a:lnTo>
                <a:lnTo>
                  <a:pt x="516" y="335"/>
                </a:lnTo>
                <a:lnTo>
                  <a:pt x="512" y="359"/>
                </a:lnTo>
                <a:lnTo>
                  <a:pt x="512" y="361"/>
                </a:lnTo>
                <a:lnTo>
                  <a:pt x="511" y="366"/>
                </a:lnTo>
                <a:lnTo>
                  <a:pt x="510" y="370"/>
                </a:lnTo>
                <a:lnTo>
                  <a:pt x="517" y="375"/>
                </a:lnTo>
                <a:lnTo>
                  <a:pt x="530" y="380"/>
                </a:lnTo>
                <a:lnTo>
                  <a:pt x="533" y="381"/>
                </a:lnTo>
                <a:lnTo>
                  <a:pt x="537" y="382"/>
                </a:lnTo>
                <a:lnTo>
                  <a:pt x="545" y="387"/>
                </a:lnTo>
                <a:lnTo>
                  <a:pt x="556" y="391"/>
                </a:lnTo>
                <a:lnTo>
                  <a:pt x="568" y="399"/>
                </a:lnTo>
                <a:lnTo>
                  <a:pt x="580" y="407"/>
                </a:lnTo>
                <a:lnTo>
                  <a:pt x="585" y="411"/>
                </a:lnTo>
                <a:lnTo>
                  <a:pt x="589" y="418"/>
                </a:lnTo>
                <a:lnTo>
                  <a:pt x="595" y="424"/>
                </a:lnTo>
                <a:lnTo>
                  <a:pt x="598" y="431"/>
                </a:lnTo>
                <a:lnTo>
                  <a:pt x="601" y="439"/>
                </a:lnTo>
                <a:lnTo>
                  <a:pt x="603" y="447"/>
                </a:lnTo>
                <a:lnTo>
                  <a:pt x="605" y="457"/>
                </a:lnTo>
                <a:lnTo>
                  <a:pt x="605" y="467"/>
                </a:lnTo>
                <a:lnTo>
                  <a:pt x="603" y="476"/>
                </a:lnTo>
                <a:lnTo>
                  <a:pt x="600" y="485"/>
                </a:lnTo>
                <a:lnTo>
                  <a:pt x="596" y="495"/>
                </a:lnTo>
                <a:lnTo>
                  <a:pt x="589" y="502"/>
                </a:lnTo>
                <a:lnTo>
                  <a:pt x="585" y="505"/>
                </a:lnTo>
                <a:lnTo>
                  <a:pt x="581" y="509"/>
                </a:lnTo>
                <a:lnTo>
                  <a:pt x="575" y="512"/>
                </a:lnTo>
                <a:lnTo>
                  <a:pt x="571" y="514"/>
                </a:lnTo>
                <a:lnTo>
                  <a:pt x="565" y="516"/>
                </a:lnTo>
                <a:lnTo>
                  <a:pt x="558" y="517"/>
                </a:lnTo>
                <a:lnTo>
                  <a:pt x="552" y="518"/>
                </a:lnTo>
                <a:lnTo>
                  <a:pt x="545" y="518"/>
                </a:lnTo>
                <a:lnTo>
                  <a:pt x="531" y="517"/>
                </a:lnTo>
                <a:lnTo>
                  <a:pt x="518" y="515"/>
                </a:lnTo>
                <a:lnTo>
                  <a:pt x="505" y="511"/>
                </a:lnTo>
                <a:lnTo>
                  <a:pt x="495" y="508"/>
                </a:lnTo>
                <a:lnTo>
                  <a:pt x="473" y="498"/>
                </a:lnTo>
                <a:lnTo>
                  <a:pt x="451" y="491"/>
                </a:lnTo>
                <a:lnTo>
                  <a:pt x="429" y="485"/>
                </a:lnTo>
                <a:lnTo>
                  <a:pt x="402" y="478"/>
                </a:lnTo>
                <a:lnTo>
                  <a:pt x="397" y="477"/>
                </a:lnTo>
                <a:lnTo>
                  <a:pt x="380" y="474"/>
                </a:lnTo>
                <a:lnTo>
                  <a:pt x="364" y="472"/>
                </a:lnTo>
                <a:lnTo>
                  <a:pt x="350" y="471"/>
                </a:lnTo>
                <a:lnTo>
                  <a:pt x="337" y="471"/>
                </a:lnTo>
                <a:lnTo>
                  <a:pt x="321" y="471"/>
                </a:lnTo>
                <a:lnTo>
                  <a:pt x="304" y="471"/>
                </a:lnTo>
                <a:lnTo>
                  <a:pt x="289" y="472"/>
                </a:lnTo>
                <a:lnTo>
                  <a:pt x="273" y="473"/>
                </a:lnTo>
                <a:lnTo>
                  <a:pt x="258" y="474"/>
                </a:lnTo>
                <a:lnTo>
                  <a:pt x="244" y="475"/>
                </a:lnTo>
                <a:lnTo>
                  <a:pt x="230" y="477"/>
                </a:lnTo>
                <a:lnTo>
                  <a:pt x="205" y="483"/>
                </a:lnTo>
                <a:lnTo>
                  <a:pt x="180" y="489"/>
                </a:lnTo>
                <a:lnTo>
                  <a:pt x="171" y="491"/>
                </a:lnTo>
                <a:lnTo>
                  <a:pt x="162" y="495"/>
                </a:lnTo>
                <a:lnTo>
                  <a:pt x="150" y="499"/>
                </a:lnTo>
                <a:lnTo>
                  <a:pt x="137" y="504"/>
                </a:lnTo>
                <a:lnTo>
                  <a:pt x="111" y="514"/>
                </a:lnTo>
                <a:lnTo>
                  <a:pt x="87" y="522"/>
                </a:lnTo>
                <a:lnTo>
                  <a:pt x="78" y="525"/>
                </a:lnTo>
                <a:lnTo>
                  <a:pt x="68" y="527"/>
                </a:lnTo>
                <a:lnTo>
                  <a:pt x="59" y="528"/>
                </a:lnTo>
                <a:lnTo>
                  <a:pt x="51" y="52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4" name="Freeform 6"/>
          <p:cNvSpPr>
            <a:spLocks noEditPoints="1"/>
          </p:cNvSpPr>
          <p:nvPr/>
        </p:nvSpPr>
        <p:spPr bwMode="auto">
          <a:xfrm>
            <a:off x="9029700" y="390526"/>
            <a:ext cx="279400" cy="238125"/>
          </a:xfrm>
          <a:custGeom>
            <a:avLst/>
            <a:gdLst>
              <a:gd name="T0" fmla="*/ 2147483647 w 527"/>
              <a:gd name="T1" fmla="*/ 2147483647 h 449"/>
              <a:gd name="T2" fmla="*/ 2147483647 w 527"/>
              <a:gd name="T3" fmla="*/ 2147483647 h 449"/>
              <a:gd name="T4" fmla="*/ 2147483647 w 527"/>
              <a:gd name="T5" fmla="*/ 2147483647 h 449"/>
              <a:gd name="T6" fmla="*/ 2147483647 w 527"/>
              <a:gd name="T7" fmla="*/ 2147483647 h 449"/>
              <a:gd name="T8" fmla="*/ 2147483647 w 527"/>
              <a:gd name="T9" fmla="*/ 2147483647 h 449"/>
              <a:gd name="T10" fmla="*/ 2147483647 w 527"/>
              <a:gd name="T11" fmla="*/ 2147483647 h 449"/>
              <a:gd name="T12" fmla="*/ 2147483647 w 527"/>
              <a:gd name="T13" fmla="*/ 2147483647 h 449"/>
              <a:gd name="T14" fmla="*/ 2147483647 w 527"/>
              <a:gd name="T15" fmla="*/ 2147483647 h 449"/>
              <a:gd name="T16" fmla="*/ 2147483647 w 527"/>
              <a:gd name="T17" fmla="*/ 2147483647 h 449"/>
              <a:gd name="T18" fmla="*/ 2147483647 w 527"/>
              <a:gd name="T19" fmla="*/ 2147483647 h 449"/>
              <a:gd name="T20" fmla="*/ 2147483647 w 527"/>
              <a:gd name="T21" fmla="*/ 2147483647 h 449"/>
              <a:gd name="T22" fmla="*/ 2147483647 w 527"/>
              <a:gd name="T23" fmla="*/ 2147483647 h 449"/>
              <a:gd name="T24" fmla="*/ 2147483647 w 527"/>
              <a:gd name="T25" fmla="*/ 2147483647 h 449"/>
              <a:gd name="T26" fmla="*/ 2147483647 w 527"/>
              <a:gd name="T27" fmla="*/ 2147483647 h 449"/>
              <a:gd name="T28" fmla="*/ 2147483647 w 527"/>
              <a:gd name="T29" fmla="*/ 2147483647 h 449"/>
              <a:gd name="T30" fmla="*/ 2147483647 w 527"/>
              <a:gd name="T31" fmla="*/ 2147483647 h 449"/>
              <a:gd name="T32" fmla="*/ 0 w 527"/>
              <a:gd name="T33" fmla="*/ 2147483647 h 449"/>
              <a:gd name="T34" fmla="*/ 2147483647 w 527"/>
              <a:gd name="T35" fmla="*/ 2147483647 h 449"/>
              <a:gd name="T36" fmla="*/ 2147483647 w 527"/>
              <a:gd name="T37" fmla="*/ 2147483647 h 449"/>
              <a:gd name="T38" fmla="*/ 2147483647 w 527"/>
              <a:gd name="T39" fmla="*/ 2147483647 h 449"/>
              <a:gd name="T40" fmla="*/ 2147483647 w 527"/>
              <a:gd name="T41" fmla="*/ 2147483647 h 449"/>
              <a:gd name="T42" fmla="*/ 2147483647 w 527"/>
              <a:gd name="T43" fmla="*/ 2147483647 h 449"/>
              <a:gd name="T44" fmla="*/ 2147483647 w 527"/>
              <a:gd name="T45" fmla="*/ 2147483647 h 449"/>
              <a:gd name="T46" fmla="*/ 2147483647 w 527"/>
              <a:gd name="T47" fmla="*/ 2147483647 h 449"/>
              <a:gd name="T48" fmla="*/ 2147483647 w 527"/>
              <a:gd name="T49" fmla="*/ 2147483647 h 449"/>
              <a:gd name="T50" fmla="*/ 2147483647 w 527"/>
              <a:gd name="T51" fmla="*/ 2147483647 h 449"/>
              <a:gd name="T52" fmla="*/ 2147483647 w 527"/>
              <a:gd name="T53" fmla="*/ 2147483647 h 449"/>
              <a:gd name="T54" fmla="*/ 2147483647 w 527"/>
              <a:gd name="T55" fmla="*/ 2147483647 h 449"/>
              <a:gd name="T56" fmla="*/ 2147483647 w 527"/>
              <a:gd name="T57" fmla="*/ 2147483647 h 449"/>
              <a:gd name="T58" fmla="*/ 2147483647 w 527"/>
              <a:gd name="T59" fmla="*/ 2147483647 h 449"/>
              <a:gd name="T60" fmla="*/ 2147483647 w 527"/>
              <a:gd name="T61" fmla="*/ 2147483647 h 449"/>
              <a:gd name="T62" fmla="*/ 2147483647 w 527"/>
              <a:gd name="T63" fmla="*/ 2147483647 h 449"/>
              <a:gd name="T64" fmla="*/ 2147483647 w 527"/>
              <a:gd name="T65" fmla="*/ 2147483647 h 449"/>
              <a:gd name="T66" fmla="*/ 2147483647 w 527"/>
              <a:gd name="T67" fmla="*/ 2147483647 h 449"/>
              <a:gd name="T68" fmla="*/ 2147483647 w 527"/>
              <a:gd name="T69" fmla="*/ 2147483647 h 449"/>
              <a:gd name="T70" fmla="*/ 2147483647 w 527"/>
              <a:gd name="T71" fmla="*/ 2147483647 h 449"/>
              <a:gd name="T72" fmla="*/ 2147483647 w 527"/>
              <a:gd name="T73" fmla="*/ 2147483647 h 449"/>
              <a:gd name="T74" fmla="*/ 2147483647 w 527"/>
              <a:gd name="T75" fmla="*/ 2147483647 h 449"/>
              <a:gd name="T76" fmla="*/ 2147483647 w 527"/>
              <a:gd name="T77" fmla="*/ 2147483647 h 449"/>
              <a:gd name="T78" fmla="*/ 2147483647 w 527"/>
              <a:gd name="T79" fmla="*/ 2147483647 h 449"/>
              <a:gd name="T80" fmla="*/ 2147483647 w 527"/>
              <a:gd name="T81" fmla="*/ 2147483647 h 449"/>
              <a:gd name="T82" fmla="*/ 2147483647 w 527"/>
              <a:gd name="T83" fmla="*/ 2147483647 h 449"/>
              <a:gd name="T84" fmla="*/ 2147483647 w 527"/>
              <a:gd name="T85" fmla="*/ 2147483647 h 449"/>
              <a:gd name="T86" fmla="*/ 2147483647 w 527"/>
              <a:gd name="T87" fmla="*/ 2147483647 h 449"/>
              <a:gd name="T88" fmla="*/ 2147483647 w 527"/>
              <a:gd name="T89" fmla="*/ 2147483647 h 449"/>
              <a:gd name="T90" fmla="*/ 2147483647 w 527"/>
              <a:gd name="T91" fmla="*/ 2147483647 h 449"/>
              <a:gd name="T92" fmla="*/ 2147483647 w 527"/>
              <a:gd name="T93" fmla="*/ 2147483647 h 449"/>
              <a:gd name="T94" fmla="*/ 2147483647 w 527"/>
              <a:gd name="T95" fmla="*/ 2147483647 h 449"/>
              <a:gd name="T96" fmla="*/ 2147483647 w 527"/>
              <a:gd name="T97" fmla="*/ 2147483647 h 449"/>
              <a:gd name="T98" fmla="*/ 2147483647 w 527"/>
              <a:gd name="T99" fmla="*/ 2147483647 h 449"/>
              <a:gd name="T100" fmla="*/ 2147483647 w 527"/>
              <a:gd name="T101" fmla="*/ 2147483647 h 449"/>
              <a:gd name="T102" fmla="*/ 2147483647 w 527"/>
              <a:gd name="T103" fmla="*/ 2147483647 h 449"/>
              <a:gd name="T104" fmla="*/ 2147483647 w 527"/>
              <a:gd name="T105" fmla="*/ 2147483647 h 449"/>
              <a:gd name="T106" fmla="*/ 2147483647 w 527"/>
              <a:gd name="T107" fmla="*/ 2147483647 h 449"/>
              <a:gd name="T108" fmla="*/ 2147483647 w 527"/>
              <a:gd name="T109" fmla="*/ 2147483647 h 449"/>
              <a:gd name="T110" fmla="*/ 2147483647 w 527"/>
              <a:gd name="T111" fmla="*/ 2147483647 h 449"/>
              <a:gd name="T112" fmla="*/ 2147483647 w 527"/>
              <a:gd name="T113" fmla="*/ 2147483647 h 4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527"/>
              <a:gd name="T172" fmla="*/ 0 h 449"/>
              <a:gd name="T173" fmla="*/ 527 w 527"/>
              <a:gd name="T174" fmla="*/ 449 h 44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527" h="449">
                <a:moveTo>
                  <a:pt x="462" y="36"/>
                </a:moveTo>
                <a:lnTo>
                  <a:pt x="464" y="54"/>
                </a:lnTo>
                <a:lnTo>
                  <a:pt x="464" y="71"/>
                </a:lnTo>
                <a:lnTo>
                  <a:pt x="463" y="90"/>
                </a:lnTo>
                <a:lnTo>
                  <a:pt x="462" y="108"/>
                </a:lnTo>
                <a:lnTo>
                  <a:pt x="458" y="144"/>
                </a:lnTo>
                <a:lnTo>
                  <a:pt x="452" y="179"/>
                </a:lnTo>
                <a:lnTo>
                  <a:pt x="447" y="216"/>
                </a:lnTo>
                <a:lnTo>
                  <a:pt x="444" y="244"/>
                </a:lnTo>
                <a:lnTo>
                  <a:pt x="440" y="273"/>
                </a:lnTo>
                <a:lnTo>
                  <a:pt x="434" y="311"/>
                </a:lnTo>
                <a:lnTo>
                  <a:pt x="432" y="324"/>
                </a:lnTo>
                <a:lnTo>
                  <a:pt x="431" y="334"/>
                </a:lnTo>
                <a:lnTo>
                  <a:pt x="431" y="338"/>
                </a:lnTo>
                <a:lnTo>
                  <a:pt x="431" y="341"/>
                </a:lnTo>
                <a:lnTo>
                  <a:pt x="432" y="346"/>
                </a:lnTo>
                <a:lnTo>
                  <a:pt x="433" y="349"/>
                </a:lnTo>
                <a:lnTo>
                  <a:pt x="435" y="352"/>
                </a:lnTo>
                <a:lnTo>
                  <a:pt x="438" y="355"/>
                </a:lnTo>
                <a:lnTo>
                  <a:pt x="442" y="359"/>
                </a:lnTo>
                <a:lnTo>
                  <a:pt x="447" y="362"/>
                </a:lnTo>
                <a:lnTo>
                  <a:pt x="460" y="368"/>
                </a:lnTo>
                <a:lnTo>
                  <a:pt x="476" y="377"/>
                </a:lnTo>
                <a:lnTo>
                  <a:pt x="492" y="383"/>
                </a:lnTo>
                <a:lnTo>
                  <a:pt x="508" y="392"/>
                </a:lnTo>
                <a:lnTo>
                  <a:pt x="516" y="397"/>
                </a:lnTo>
                <a:lnTo>
                  <a:pt x="522" y="405"/>
                </a:lnTo>
                <a:lnTo>
                  <a:pt x="525" y="409"/>
                </a:lnTo>
                <a:lnTo>
                  <a:pt x="526" y="414"/>
                </a:lnTo>
                <a:lnTo>
                  <a:pt x="527" y="419"/>
                </a:lnTo>
                <a:lnTo>
                  <a:pt x="527" y="424"/>
                </a:lnTo>
                <a:lnTo>
                  <a:pt x="526" y="428"/>
                </a:lnTo>
                <a:lnTo>
                  <a:pt x="525" y="431"/>
                </a:lnTo>
                <a:lnTo>
                  <a:pt x="522" y="434"/>
                </a:lnTo>
                <a:lnTo>
                  <a:pt x="519" y="436"/>
                </a:lnTo>
                <a:lnTo>
                  <a:pt x="513" y="438"/>
                </a:lnTo>
                <a:lnTo>
                  <a:pt x="504" y="440"/>
                </a:lnTo>
                <a:lnTo>
                  <a:pt x="495" y="438"/>
                </a:lnTo>
                <a:lnTo>
                  <a:pt x="487" y="436"/>
                </a:lnTo>
                <a:lnTo>
                  <a:pt x="479" y="434"/>
                </a:lnTo>
                <a:lnTo>
                  <a:pt x="473" y="431"/>
                </a:lnTo>
                <a:lnTo>
                  <a:pt x="447" y="421"/>
                </a:lnTo>
                <a:lnTo>
                  <a:pt x="422" y="413"/>
                </a:lnTo>
                <a:lnTo>
                  <a:pt x="397" y="406"/>
                </a:lnTo>
                <a:lnTo>
                  <a:pt x="367" y="400"/>
                </a:lnTo>
                <a:lnTo>
                  <a:pt x="351" y="395"/>
                </a:lnTo>
                <a:lnTo>
                  <a:pt x="336" y="393"/>
                </a:lnTo>
                <a:lnTo>
                  <a:pt x="323" y="392"/>
                </a:lnTo>
                <a:lnTo>
                  <a:pt x="309" y="391"/>
                </a:lnTo>
                <a:lnTo>
                  <a:pt x="282" y="391"/>
                </a:lnTo>
                <a:lnTo>
                  <a:pt x="249" y="392"/>
                </a:lnTo>
                <a:lnTo>
                  <a:pt x="232" y="393"/>
                </a:lnTo>
                <a:lnTo>
                  <a:pt x="215" y="394"/>
                </a:lnTo>
                <a:lnTo>
                  <a:pt x="199" y="396"/>
                </a:lnTo>
                <a:lnTo>
                  <a:pt x="185" y="399"/>
                </a:lnTo>
                <a:lnTo>
                  <a:pt x="157" y="404"/>
                </a:lnTo>
                <a:lnTo>
                  <a:pt x="132" y="410"/>
                </a:lnTo>
                <a:lnTo>
                  <a:pt x="96" y="422"/>
                </a:lnTo>
                <a:lnTo>
                  <a:pt x="55" y="438"/>
                </a:lnTo>
                <a:lnTo>
                  <a:pt x="35" y="445"/>
                </a:lnTo>
                <a:lnTo>
                  <a:pt x="18" y="448"/>
                </a:lnTo>
                <a:lnTo>
                  <a:pt x="12" y="449"/>
                </a:lnTo>
                <a:lnTo>
                  <a:pt x="6" y="448"/>
                </a:lnTo>
                <a:lnTo>
                  <a:pt x="4" y="448"/>
                </a:lnTo>
                <a:lnTo>
                  <a:pt x="3" y="447"/>
                </a:lnTo>
                <a:lnTo>
                  <a:pt x="1" y="445"/>
                </a:lnTo>
                <a:lnTo>
                  <a:pt x="1" y="444"/>
                </a:lnTo>
                <a:lnTo>
                  <a:pt x="0" y="440"/>
                </a:lnTo>
                <a:lnTo>
                  <a:pt x="1" y="435"/>
                </a:lnTo>
                <a:lnTo>
                  <a:pt x="4" y="430"/>
                </a:lnTo>
                <a:lnTo>
                  <a:pt x="7" y="426"/>
                </a:lnTo>
                <a:lnTo>
                  <a:pt x="19" y="416"/>
                </a:lnTo>
                <a:lnTo>
                  <a:pt x="32" y="407"/>
                </a:lnTo>
                <a:lnTo>
                  <a:pt x="62" y="391"/>
                </a:lnTo>
                <a:lnTo>
                  <a:pt x="84" y="381"/>
                </a:lnTo>
                <a:lnTo>
                  <a:pt x="90" y="378"/>
                </a:lnTo>
                <a:lnTo>
                  <a:pt x="95" y="375"/>
                </a:lnTo>
                <a:lnTo>
                  <a:pt x="99" y="370"/>
                </a:lnTo>
                <a:lnTo>
                  <a:pt x="103" y="366"/>
                </a:lnTo>
                <a:lnTo>
                  <a:pt x="105" y="361"/>
                </a:lnTo>
                <a:lnTo>
                  <a:pt x="108" y="355"/>
                </a:lnTo>
                <a:lnTo>
                  <a:pt x="110" y="349"/>
                </a:lnTo>
                <a:lnTo>
                  <a:pt x="111" y="342"/>
                </a:lnTo>
                <a:lnTo>
                  <a:pt x="113" y="328"/>
                </a:lnTo>
                <a:lnTo>
                  <a:pt x="113" y="311"/>
                </a:lnTo>
                <a:lnTo>
                  <a:pt x="113" y="293"/>
                </a:lnTo>
                <a:lnTo>
                  <a:pt x="113" y="273"/>
                </a:lnTo>
                <a:lnTo>
                  <a:pt x="112" y="251"/>
                </a:lnTo>
                <a:lnTo>
                  <a:pt x="112" y="227"/>
                </a:lnTo>
                <a:lnTo>
                  <a:pt x="111" y="202"/>
                </a:lnTo>
                <a:lnTo>
                  <a:pt x="110" y="177"/>
                </a:lnTo>
                <a:lnTo>
                  <a:pt x="109" y="153"/>
                </a:lnTo>
                <a:lnTo>
                  <a:pt x="108" y="132"/>
                </a:lnTo>
                <a:lnTo>
                  <a:pt x="107" y="111"/>
                </a:lnTo>
                <a:lnTo>
                  <a:pt x="107" y="93"/>
                </a:lnTo>
                <a:lnTo>
                  <a:pt x="105" y="65"/>
                </a:lnTo>
                <a:lnTo>
                  <a:pt x="104" y="45"/>
                </a:lnTo>
                <a:lnTo>
                  <a:pt x="105" y="38"/>
                </a:lnTo>
                <a:lnTo>
                  <a:pt x="107" y="31"/>
                </a:lnTo>
                <a:lnTo>
                  <a:pt x="109" y="26"/>
                </a:lnTo>
                <a:lnTo>
                  <a:pt x="112" y="20"/>
                </a:lnTo>
                <a:lnTo>
                  <a:pt x="114" y="17"/>
                </a:lnTo>
                <a:lnTo>
                  <a:pt x="118" y="15"/>
                </a:lnTo>
                <a:lnTo>
                  <a:pt x="124" y="12"/>
                </a:lnTo>
                <a:lnTo>
                  <a:pt x="129" y="9"/>
                </a:lnTo>
                <a:lnTo>
                  <a:pt x="137" y="5"/>
                </a:lnTo>
                <a:lnTo>
                  <a:pt x="145" y="3"/>
                </a:lnTo>
                <a:lnTo>
                  <a:pt x="155" y="1"/>
                </a:lnTo>
                <a:lnTo>
                  <a:pt x="167" y="0"/>
                </a:lnTo>
                <a:lnTo>
                  <a:pt x="172" y="0"/>
                </a:lnTo>
                <a:lnTo>
                  <a:pt x="178" y="1"/>
                </a:lnTo>
                <a:lnTo>
                  <a:pt x="183" y="3"/>
                </a:lnTo>
                <a:lnTo>
                  <a:pt x="188" y="6"/>
                </a:lnTo>
                <a:lnTo>
                  <a:pt x="191" y="11"/>
                </a:lnTo>
                <a:lnTo>
                  <a:pt x="193" y="17"/>
                </a:lnTo>
                <a:lnTo>
                  <a:pt x="194" y="26"/>
                </a:lnTo>
                <a:lnTo>
                  <a:pt x="195" y="36"/>
                </a:lnTo>
                <a:lnTo>
                  <a:pt x="194" y="55"/>
                </a:lnTo>
                <a:lnTo>
                  <a:pt x="195" y="68"/>
                </a:lnTo>
                <a:lnTo>
                  <a:pt x="196" y="71"/>
                </a:lnTo>
                <a:lnTo>
                  <a:pt x="199" y="74"/>
                </a:lnTo>
                <a:lnTo>
                  <a:pt x="203" y="77"/>
                </a:lnTo>
                <a:lnTo>
                  <a:pt x="209" y="78"/>
                </a:lnTo>
                <a:lnTo>
                  <a:pt x="221" y="80"/>
                </a:lnTo>
                <a:lnTo>
                  <a:pt x="231" y="80"/>
                </a:lnTo>
                <a:lnTo>
                  <a:pt x="235" y="79"/>
                </a:lnTo>
                <a:lnTo>
                  <a:pt x="238" y="77"/>
                </a:lnTo>
                <a:lnTo>
                  <a:pt x="240" y="74"/>
                </a:lnTo>
                <a:lnTo>
                  <a:pt x="242" y="70"/>
                </a:lnTo>
                <a:lnTo>
                  <a:pt x="243" y="63"/>
                </a:lnTo>
                <a:lnTo>
                  <a:pt x="244" y="53"/>
                </a:lnTo>
                <a:lnTo>
                  <a:pt x="244" y="42"/>
                </a:lnTo>
                <a:lnTo>
                  <a:pt x="245" y="33"/>
                </a:lnTo>
                <a:lnTo>
                  <a:pt x="246" y="28"/>
                </a:lnTo>
                <a:lnTo>
                  <a:pt x="247" y="23"/>
                </a:lnTo>
                <a:lnTo>
                  <a:pt x="249" y="18"/>
                </a:lnTo>
                <a:lnTo>
                  <a:pt x="252" y="14"/>
                </a:lnTo>
                <a:lnTo>
                  <a:pt x="257" y="11"/>
                </a:lnTo>
                <a:lnTo>
                  <a:pt x="261" y="9"/>
                </a:lnTo>
                <a:lnTo>
                  <a:pt x="266" y="6"/>
                </a:lnTo>
                <a:lnTo>
                  <a:pt x="274" y="5"/>
                </a:lnTo>
                <a:lnTo>
                  <a:pt x="283" y="5"/>
                </a:lnTo>
                <a:lnTo>
                  <a:pt x="291" y="5"/>
                </a:lnTo>
                <a:lnTo>
                  <a:pt x="300" y="6"/>
                </a:lnTo>
                <a:lnTo>
                  <a:pt x="309" y="9"/>
                </a:lnTo>
                <a:lnTo>
                  <a:pt x="316" y="12"/>
                </a:lnTo>
                <a:lnTo>
                  <a:pt x="323" y="17"/>
                </a:lnTo>
                <a:lnTo>
                  <a:pt x="325" y="20"/>
                </a:lnTo>
                <a:lnTo>
                  <a:pt x="327" y="24"/>
                </a:lnTo>
                <a:lnTo>
                  <a:pt x="328" y="28"/>
                </a:lnTo>
                <a:lnTo>
                  <a:pt x="328" y="32"/>
                </a:lnTo>
                <a:lnTo>
                  <a:pt x="326" y="50"/>
                </a:lnTo>
                <a:lnTo>
                  <a:pt x="325" y="65"/>
                </a:lnTo>
                <a:lnTo>
                  <a:pt x="326" y="70"/>
                </a:lnTo>
                <a:lnTo>
                  <a:pt x="329" y="76"/>
                </a:lnTo>
                <a:lnTo>
                  <a:pt x="331" y="77"/>
                </a:lnTo>
                <a:lnTo>
                  <a:pt x="333" y="79"/>
                </a:lnTo>
                <a:lnTo>
                  <a:pt x="338" y="80"/>
                </a:lnTo>
                <a:lnTo>
                  <a:pt x="341" y="81"/>
                </a:lnTo>
                <a:lnTo>
                  <a:pt x="353" y="82"/>
                </a:lnTo>
                <a:lnTo>
                  <a:pt x="361" y="82"/>
                </a:lnTo>
                <a:lnTo>
                  <a:pt x="368" y="82"/>
                </a:lnTo>
                <a:lnTo>
                  <a:pt x="372" y="80"/>
                </a:lnTo>
                <a:lnTo>
                  <a:pt x="375" y="77"/>
                </a:lnTo>
                <a:lnTo>
                  <a:pt x="378" y="74"/>
                </a:lnTo>
                <a:lnTo>
                  <a:pt x="379" y="70"/>
                </a:lnTo>
                <a:lnTo>
                  <a:pt x="379" y="67"/>
                </a:lnTo>
                <a:lnTo>
                  <a:pt x="380" y="57"/>
                </a:lnTo>
                <a:lnTo>
                  <a:pt x="381" y="49"/>
                </a:lnTo>
                <a:lnTo>
                  <a:pt x="383" y="40"/>
                </a:lnTo>
                <a:lnTo>
                  <a:pt x="385" y="32"/>
                </a:lnTo>
                <a:lnTo>
                  <a:pt x="388" y="26"/>
                </a:lnTo>
                <a:lnTo>
                  <a:pt x="392" y="21"/>
                </a:lnTo>
                <a:lnTo>
                  <a:pt x="396" y="18"/>
                </a:lnTo>
                <a:lnTo>
                  <a:pt x="400" y="17"/>
                </a:lnTo>
                <a:lnTo>
                  <a:pt x="414" y="16"/>
                </a:lnTo>
                <a:lnTo>
                  <a:pt x="435" y="17"/>
                </a:lnTo>
                <a:lnTo>
                  <a:pt x="444" y="19"/>
                </a:lnTo>
                <a:lnTo>
                  <a:pt x="452" y="23"/>
                </a:lnTo>
                <a:lnTo>
                  <a:pt x="455" y="26"/>
                </a:lnTo>
                <a:lnTo>
                  <a:pt x="459" y="28"/>
                </a:lnTo>
                <a:lnTo>
                  <a:pt x="461" y="32"/>
                </a:lnTo>
                <a:lnTo>
                  <a:pt x="462" y="36"/>
                </a:lnTo>
                <a:close/>
                <a:moveTo>
                  <a:pt x="213" y="254"/>
                </a:moveTo>
                <a:lnTo>
                  <a:pt x="209" y="269"/>
                </a:lnTo>
                <a:lnTo>
                  <a:pt x="204" y="288"/>
                </a:lnTo>
                <a:lnTo>
                  <a:pt x="203" y="299"/>
                </a:lnTo>
                <a:lnTo>
                  <a:pt x="202" y="309"/>
                </a:lnTo>
                <a:lnTo>
                  <a:pt x="203" y="312"/>
                </a:lnTo>
                <a:lnTo>
                  <a:pt x="204" y="316"/>
                </a:lnTo>
                <a:lnTo>
                  <a:pt x="206" y="320"/>
                </a:lnTo>
                <a:lnTo>
                  <a:pt x="208" y="322"/>
                </a:lnTo>
                <a:lnTo>
                  <a:pt x="212" y="324"/>
                </a:lnTo>
                <a:lnTo>
                  <a:pt x="218" y="326"/>
                </a:lnTo>
                <a:lnTo>
                  <a:pt x="224" y="326"/>
                </a:lnTo>
                <a:lnTo>
                  <a:pt x="231" y="326"/>
                </a:lnTo>
                <a:lnTo>
                  <a:pt x="243" y="325"/>
                </a:lnTo>
                <a:lnTo>
                  <a:pt x="255" y="325"/>
                </a:lnTo>
                <a:lnTo>
                  <a:pt x="269" y="325"/>
                </a:lnTo>
                <a:lnTo>
                  <a:pt x="284" y="325"/>
                </a:lnTo>
                <a:lnTo>
                  <a:pt x="298" y="325"/>
                </a:lnTo>
                <a:lnTo>
                  <a:pt x="312" y="326"/>
                </a:lnTo>
                <a:lnTo>
                  <a:pt x="318" y="326"/>
                </a:lnTo>
                <a:lnTo>
                  <a:pt x="323" y="325"/>
                </a:lnTo>
                <a:lnTo>
                  <a:pt x="325" y="324"/>
                </a:lnTo>
                <a:lnTo>
                  <a:pt x="326" y="323"/>
                </a:lnTo>
                <a:lnTo>
                  <a:pt x="328" y="321"/>
                </a:lnTo>
                <a:lnTo>
                  <a:pt x="329" y="317"/>
                </a:lnTo>
                <a:lnTo>
                  <a:pt x="330" y="311"/>
                </a:lnTo>
                <a:lnTo>
                  <a:pt x="329" y="300"/>
                </a:lnTo>
                <a:lnTo>
                  <a:pt x="328" y="287"/>
                </a:lnTo>
                <a:lnTo>
                  <a:pt x="325" y="270"/>
                </a:lnTo>
                <a:lnTo>
                  <a:pt x="320" y="252"/>
                </a:lnTo>
                <a:lnTo>
                  <a:pt x="316" y="238"/>
                </a:lnTo>
                <a:lnTo>
                  <a:pt x="310" y="226"/>
                </a:lnTo>
                <a:lnTo>
                  <a:pt x="304" y="217"/>
                </a:lnTo>
                <a:lnTo>
                  <a:pt x="298" y="212"/>
                </a:lnTo>
                <a:lnTo>
                  <a:pt x="291" y="207"/>
                </a:lnTo>
                <a:lnTo>
                  <a:pt x="286" y="205"/>
                </a:lnTo>
                <a:lnTo>
                  <a:pt x="279" y="204"/>
                </a:lnTo>
                <a:lnTo>
                  <a:pt x="265" y="203"/>
                </a:lnTo>
                <a:lnTo>
                  <a:pt x="255" y="205"/>
                </a:lnTo>
                <a:lnTo>
                  <a:pt x="249" y="206"/>
                </a:lnTo>
                <a:lnTo>
                  <a:pt x="244" y="208"/>
                </a:lnTo>
                <a:lnTo>
                  <a:pt x="239" y="211"/>
                </a:lnTo>
                <a:lnTo>
                  <a:pt x="236" y="214"/>
                </a:lnTo>
                <a:lnTo>
                  <a:pt x="229" y="220"/>
                </a:lnTo>
                <a:lnTo>
                  <a:pt x="223" y="230"/>
                </a:lnTo>
                <a:lnTo>
                  <a:pt x="218" y="241"/>
                </a:lnTo>
                <a:lnTo>
                  <a:pt x="213" y="254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5" name="Freeform 7"/>
          <p:cNvSpPr>
            <a:spLocks/>
          </p:cNvSpPr>
          <p:nvPr/>
        </p:nvSpPr>
        <p:spPr bwMode="auto">
          <a:xfrm>
            <a:off x="9380538" y="368301"/>
            <a:ext cx="254000" cy="282575"/>
          </a:xfrm>
          <a:custGeom>
            <a:avLst/>
            <a:gdLst>
              <a:gd name="T0" fmla="*/ 2147483647 w 480"/>
              <a:gd name="T1" fmla="*/ 2147483647 h 535"/>
              <a:gd name="T2" fmla="*/ 2147483647 w 480"/>
              <a:gd name="T3" fmla="*/ 2147483647 h 535"/>
              <a:gd name="T4" fmla="*/ 2147483647 w 480"/>
              <a:gd name="T5" fmla="*/ 2147483647 h 535"/>
              <a:gd name="T6" fmla="*/ 2147483647 w 480"/>
              <a:gd name="T7" fmla="*/ 2147483647 h 535"/>
              <a:gd name="T8" fmla="*/ 2147483647 w 480"/>
              <a:gd name="T9" fmla="*/ 2147483647 h 535"/>
              <a:gd name="T10" fmla="*/ 2147483647 w 480"/>
              <a:gd name="T11" fmla="*/ 2147483647 h 535"/>
              <a:gd name="T12" fmla="*/ 2147483647 w 480"/>
              <a:gd name="T13" fmla="*/ 2147483647 h 535"/>
              <a:gd name="T14" fmla="*/ 2147483647 w 480"/>
              <a:gd name="T15" fmla="*/ 2147483647 h 535"/>
              <a:gd name="T16" fmla="*/ 2147483647 w 480"/>
              <a:gd name="T17" fmla="*/ 2147483647 h 535"/>
              <a:gd name="T18" fmla="*/ 2147483647 w 480"/>
              <a:gd name="T19" fmla="*/ 2147483647 h 535"/>
              <a:gd name="T20" fmla="*/ 2147483647 w 480"/>
              <a:gd name="T21" fmla="*/ 2147483647 h 535"/>
              <a:gd name="T22" fmla="*/ 2147483647 w 480"/>
              <a:gd name="T23" fmla="*/ 2147483647 h 535"/>
              <a:gd name="T24" fmla="*/ 0 w 480"/>
              <a:gd name="T25" fmla="*/ 2147483647 h 535"/>
              <a:gd name="T26" fmla="*/ 0 w 480"/>
              <a:gd name="T27" fmla="*/ 2147483647 h 535"/>
              <a:gd name="T28" fmla="*/ 2147483647 w 480"/>
              <a:gd name="T29" fmla="*/ 2147483647 h 535"/>
              <a:gd name="T30" fmla="*/ 2147483647 w 480"/>
              <a:gd name="T31" fmla="*/ 2147483647 h 535"/>
              <a:gd name="T32" fmla="*/ 2147483647 w 480"/>
              <a:gd name="T33" fmla="*/ 2147483647 h 535"/>
              <a:gd name="T34" fmla="*/ 2147483647 w 480"/>
              <a:gd name="T35" fmla="*/ 2147483647 h 535"/>
              <a:gd name="T36" fmla="*/ 2147483647 w 480"/>
              <a:gd name="T37" fmla="*/ 2147483647 h 535"/>
              <a:gd name="T38" fmla="*/ 2147483647 w 480"/>
              <a:gd name="T39" fmla="*/ 2147483647 h 535"/>
              <a:gd name="T40" fmla="*/ 2147483647 w 480"/>
              <a:gd name="T41" fmla="*/ 2147483647 h 535"/>
              <a:gd name="T42" fmla="*/ 2147483647 w 480"/>
              <a:gd name="T43" fmla="*/ 2147483647 h 535"/>
              <a:gd name="T44" fmla="*/ 2147483647 w 480"/>
              <a:gd name="T45" fmla="*/ 2147483647 h 535"/>
              <a:gd name="T46" fmla="*/ 2147483647 w 480"/>
              <a:gd name="T47" fmla="*/ 2147483647 h 535"/>
              <a:gd name="T48" fmla="*/ 2147483647 w 480"/>
              <a:gd name="T49" fmla="*/ 2147483647 h 535"/>
              <a:gd name="T50" fmla="*/ 2147483647 w 480"/>
              <a:gd name="T51" fmla="*/ 2147483647 h 535"/>
              <a:gd name="T52" fmla="*/ 2147483647 w 480"/>
              <a:gd name="T53" fmla="*/ 2147483647 h 535"/>
              <a:gd name="T54" fmla="*/ 2147483647 w 480"/>
              <a:gd name="T55" fmla="*/ 2147483647 h 535"/>
              <a:gd name="T56" fmla="*/ 2147483647 w 480"/>
              <a:gd name="T57" fmla="*/ 2147483647 h 535"/>
              <a:gd name="T58" fmla="*/ 2147483647 w 480"/>
              <a:gd name="T59" fmla="*/ 2147483647 h 535"/>
              <a:gd name="T60" fmla="*/ 2147483647 w 480"/>
              <a:gd name="T61" fmla="*/ 2147483647 h 535"/>
              <a:gd name="T62" fmla="*/ 2147483647 w 480"/>
              <a:gd name="T63" fmla="*/ 2147483647 h 535"/>
              <a:gd name="T64" fmla="*/ 2147483647 w 480"/>
              <a:gd name="T65" fmla="*/ 2147483647 h 535"/>
              <a:gd name="T66" fmla="*/ 2147483647 w 480"/>
              <a:gd name="T67" fmla="*/ 2147483647 h 535"/>
              <a:gd name="T68" fmla="*/ 2147483647 w 480"/>
              <a:gd name="T69" fmla="*/ 2147483647 h 535"/>
              <a:gd name="T70" fmla="*/ 2147483647 w 480"/>
              <a:gd name="T71" fmla="*/ 2147483647 h 535"/>
              <a:gd name="T72" fmla="*/ 2147483647 w 480"/>
              <a:gd name="T73" fmla="*/ 2147483647 h 535"/>
              <a:gd name="T74" fmla="*/ 2147483647 w 480"/>
              <a:gd name="T75" fmla="*/ 2147483647 h 535"/>
              <a:gd name="T76" fmla="*/ 2147483647 w 480"/>
              <a:gd name="T77" fmla="*/ 2147483647 h 535"/>
              <a:gd name="T78" fmla="*/ 2147483647 w 480"/>
              <a:gd name="T79" fmla="*/ 2147483647 h 535"/>
              <a:gd name="T80" fmla="*/ 2147483647 w 480"/>
              <a:gd name="T81" fmla="*/ 2147483647 h 535"/>
              <a:gd name="T82" fmla="*/ 2147483647 w 480"/>
              <a:gd name="T83" fmla="*/ 2147483647 h 535"/>
              <a:gd name="T84" fmla="*/ 2147483647 w 480"/>
              <a:gd name="T85" fmla="*/ 2147483647 h 535"/>
              <a:gd name="T86" fmla="*/ 2147483647 w 480"/>
              <a:gd name="T87" fmla="*/ 2147483647 h 535"/>
              <a:gd name="T88" fmla="*/ 2147483647 w 480"/>
              <a:gd name="T89" fmla="*/ 2147483647 h 535"/>
              <a:gd name="T90" fmla="*/ 2147483647 w 480"/>
              <a:gd name="T91" fmla="*/ 2147483647 h 535"/>
              <a:gd name="T92" fmla="*/ 2147483647 w 480"/>
              <a:gd name="T93" fmla="*/ 2147483647 h 535"/>
              <a:gd name="T94" fmla="*/ 2147483647 w 480"/>
              <a:gd name="T95" fmla="*/ 2147483647 h 535"/>
              <a:gd name="T96" fmla="*/ 2147483647 w 480"/>
              <a:gd name="T97" fmla="*/ 2147483647 h 535"/>
              <a:gd name="T98" fmla="*/ 2147483647 w 480"/>
              <a:gd name="T99" fmla="*/ 2147483647 h 535"/>
              <a:gd name="T100" fmla="*/ 2147483647 w 480"/>
              <a:gd name="T101" fmla="*/ 2147483647 h 535"/>
              <a:gd name="T102" fmla="*/ 2147483647 w 480"/>
              <a:gd name="T103" fmla="*/ 2147483647 h 53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0"/>
              <a:gd name="T157" fmla="*/ 0 h 535"/>
              <a:gd name="T158" fmla="*/ 480 w 480"/>
              <a:gd name="T159" fmla="*/ 535 h 53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0" h="535">
                <a:moveTo>
                  <a:pt x="249" y="535"/>
                </a:moveTo>
                <a:lnTo>
                  <a:pt x="241" y="534"/>
                </a:lnTo>
                <a:lnTo>
                  <a:pt x="232" y="534"/>
                </a:lnTo>
                <a:lnTo>
                  <a:pt x="221" y="532"/>
                </a:lnTo>
                <a:lnTo>
                  <a:pt x="209" y="529"/>
                </a:lnTo>
                <a:lnTo>
                  <a:pt x="197" y="526"/>
                </a:lnTo>
                <a:lnTo>
                  <a:pt x="186" y="521"/>
                </a:lnTo>
                <a:lnTo>
                  <a:pt x="173" y="516"/>
                </a:lnTo>
                <a:lnTo>
                  <a:pt x="159" y="508"/>
                </a:lnTo>
                <a:lnTo>
                  <a:pt x="146" y="501"/>
                </a:lnTo>
                <a:lnTo>
                  <a:pt x="133" y="491"/>
                </a:lnTo>
                <a:lnTo>
                  <a:pt x="119" y="480"/>
                </a:lnTo>
                <a:lnTo>
                  <a:pt x="106" y="468"/>
                </a:lnTo>
                <a:lnTo>
                  <a:pt x="94" y="455"/>
                </a:lnTo>
                <a:lnTo>
                  <a:pt x="81" y="440"/>
                </a:lnTo>
                <a:lnTo>
                  <a:pt x="70" y="423"/>
                </a:lnTo>
                <a:lnTo>
                  <a:pt x="59" y="405"/>
                </a:lnTo>
                <a:lnTo>
                  <a:pt x="49" y="387"/>
                </a:lnTo>
                <a:lnTo>
                  <a:pt x="42" y="369"/>
                </a:lnTo>
                <a:lnTo>
                  <a:pt x="34" y="353"/>
                </a:lnTo>
                <a:lnTo>
                  <a:pt x="28" y="337"/>
                </a:lnTo>
                <a:lnTo>
                  <a:pt x="17" y="306"/>
                </a:lnTo>
                <a:lnTo>
                  <a:pt x="9" y="278"/>
                </a:lnTo>
                <a:lnTo>
                  <a:pt x="5" y="253"/>
                </a:lnTo>
                <a:lnTo>
                  <a:pt x="2" y="232"/>
                </a:lnTo>
                <a:lnTo>
                  <a:pt x="0" y="213"/>
                </a:lnTo>
                <a:lnTo>
                  <a:pt x="0" y="199"/>
                </a:lnTo>
                <a:lnTo>
                  <a:pt x="0" y="188"/>
                </a:lnTo>
                <a:lnTo>
                  <a:pt x="1" y="178"/>
                </a:lnTo>
                <a:lnTo>
                  <a:pt x="3" y="168"/>
                </a:lnTo>
                <a:lnTo>
                  <a:pt x="5" y="159"/>
                </a:lnTo>
                <a:lnTo>
                  <a:pt x="8" y="152"/>
                </a:lnTo>
                <a:lnTo>
                  <a:pt x="13" y="144"/>
                </a:lnTo>
                <a:lnTo>
                  <a:pt x="17" y="138"/>
                </a:lnTo>
                <a:lnTo>
                  <a:pt x="22" y="132"/>
                </a:lnTo>
                <a:lnTo>
                  <a:pt x="29" y="127"/>
                </a:lnTo>
                <a:lnTo>
                  <a:pt x="35" y="122"/>
                </a:lnTo>
                <a:lnTo>
                  <a:pt x="42" y="117"/>
                </a:lnTo>
                <a:lnTo>
                  <a:pt x="49" y="114"/>
                </a:lnTo>
                <a:lnTo>
                  <a:pt x="67" y="107"/>
                </a:lnTo>
                <a:lnTo>
                  <a:pt x="86" y="101"/>
                </a:lnTo>
                <a:lnTo>
                  <a:pt x="88" y="100"/>
                </a:lnTo>
                <a:lnTo>
                  <a:pt x="89" y="100"/>
                </a:lnTo>
                <a:lnTo>
                  <a:pt x="96" y="99"/>
                </a:lnTo>
                <a:lnTo>
                  <a:pt x="113" y="95"/>
                </a:lnTo>
                <a:lnTo>
                  <a:pt x="138" y="88"/>
                </a:lnTo>
                <a:lnTo>
                  <a:pt x="169" y="80"/>
                </a:lnTo>
                <a:lnTo>
                  <a:pt x="205" y="68"/>
                </a:lnTo>
                <a:lnTo>
                  <a:pt x="243" y="54"/>
                </a:lnTo>
                <a:lnTo>
                  <a:pt x="261" y="46"/>
                </a:lnTo>
                <a:lnTo>
                  <a:pt x="281" y="37"/>
                </a:lnTo>
                <a:lnTo>
                  <a:pt x="298" y="29"/>
                </a:lnTo>
                <a:lnTo>
                  <a:pt x="315" y="19"/>
                </a:lnTo>
                <a:lnTo>
                  <a:pt x="327" y="13"/>
                </a:lnTo>
                <a:lnTo>
                  <a:pt x="342" y="6"/>
                </a:lnTo>
                <a:lnTo>
                  <a:pt x="351" y="4"/>
                </a:lnTo>
                <a:lnTo>
                  <a:pt x="359" y="2"/>
                </a:lnTo>
                <a:lnTo>
                  <a:pt x="369" y="1"/>
                </a:lnTo>
                <a:lnTo>
                  <a:pt x="378" y="0"/>
                </a:lnTo>
                <a:lnTo>
                  <a:pt x="387" y="1"/>
                </a:lnTo>
                <a:lnTo>
                  <a:pt x="399" y="3"/>
                </a:lnTo>
                <a:lnTo>
                  <a:pt x="406" y="5"/>
                </a:lnTo>
                <a:lnTo>
                  <a:pt x="412" y="7"/>
                </a:lnTo>
                <a:lnTo>
                  <a:pt x="420" y="10"/>
                </a:lnTo>
                <a:lnTo>
                  <a:pt x="427" y="16"/>
                </a:lnTo>
                <a:lnTo>
                  <a:pt x="435" y="21"/>
                </a:lnTo>
                <a:lnTo>
                  <a:pt x="441" y="28"/>
                </a:lnTo>
                <a:lnTo>
                  <a:pt x="448" y="36"/>
                </a:lnTo>
                <a:lnTo>
                  <a:pt x="454" y="46"/>
                </a:lnTo>
                <a:lnTo>
                  <a:pt x="460" y="58"/>
                </a:lnTo>
                <a:lnTo>
                  <a:pt x="464" y="71"/>
                </a:lnTo>
                <a:lnTo>
                  <a:pt x="468" y="86"/>
                </a:lnTo>
                <a:lnTo>
                  <a:pt x="471" y="102"/>
                </a:lnTo>
                <a:lnTo>
                  <a:pt x="473" y="118"/>
                </a:lnTo>
                <a:lnTo>
                  <a:pt x="476" y="148"/>
                </a:lnTo>
                <a:lnTo>
                  <a:pt x="479" y="182"/>
                </a:lnTo>
                <a:lnTo>
                  <a:pt x="480" y="199"/>
                </a:lnTo>
                <a:lnTo>
                  <a:pt x="480" y="219"/>
                </a:lnTo>
                <a:lnTo>
                  <a:pt x="480" y="237"/>
                </a:lnTo>
                <a:lnTo>
                  <a:pt x="480" y="258"/>
                </a:lnTo>
                <a:lnTo>
                  <a:pt x="478" y="278"/>
                </a:lnTo>
                <a:lnTo>
                  <a:pt x="476" y="299"/>
                </a:lnTo>
                <a:lnTo>
                  <a:pt x="472" y="319"/>
                </a:lnTo>
                <a:lnTo>
                  <a:pt x="467" y="341"/>
                </a:lnTo>
                <a:lnTo>
                  <a:pt x="461" y="363"/>
                </a:lnTo>
                <a:lnTo>
                  <a:pt x="453" y="384"/>
                </a:lnTo>
                <a:lnTo>
                  <a:pt x="444" y="406"/>
                </a:lnTo>
                <a:lnTo>
                  <a:pt x="433" y="426"/>
                </a:lnTo>
                <a:lnTo>
                  <a:pt x="425" y="438"/>
                </a:lnTo>
                <a:lnTo>
                  <a:pt x="417" y="450"/>
                </a:lnTo>
                <a:lnTo>
                  <a:pt x="407" y="461"/>
                </a:lnTo>
                <a:lnTo>
                  <a:pt x="397" y="471"/>
                </a:lnTo>
                <a:lnTo>
                  <a:pt x="385" y="480"/>
                </a:lnTo>
                <a:lnTo>
                  <a:pt x="375" y="489"/>
                </a:lnTo>
                <a:lnTo>
                  <a:pt x="362" y="498"/>
                </a:lnTo>
                <a:lnTo>
                  <a:pt x="350" y="505"/>
                </a:lnTo>
                <a:lnTo>
                  <a:pt x="337" y="512"/>
                </a:lnTo>
                <a:lnTo>
                  <a:pt x="324" y="518"/>
                </a:lnTo>
                <a:lnTo>
                  <a:pt x="311" y="524"/>
                </a:lnTo>
                <a:lnTo>
                  <a:pt x="298" y="528"/>
                </a:lnTo>
                <a:lnTo>
                  <a:pt x="285" y="531"/>
                </a:lnTo>
                <a:lnTo>
                  <a:pt x="273" y="533"/>
                </a:lnTo>
                <a:lnTo>
                  <a:pt x="261" y="534"/>
                </a:lnTo>
                <a:lnTo>
                  <a:pt x="249" y="53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6" name="Freeform 8"/>
          <p:cNvSpPr>
            <a:spLocks noEditPoints="1"/>
          </p:cNvSpPr>
          <p:nvPr/>
        </p:nvSpPr>
        <p:spPr bwMode="auto">
          <a:xfrm>
            <a:off x="9401176" y="388938"/>
            <a:ext cx="212725" cy="241300"/>
          </a:xfrm>
          <a:custGeom>
            <a:avLst/>
            <a:gdLst>
              <a:gd name="T0" fmla="*/ 2147483647 w 402"/>
              <a:gd name="T1" fmla="*/ 2147483647 h 455"/>
              <a:gd name="T2" fmla="*/ 2147483647 w 402"/>
              <a:gd name="T3" fmla="*/ 0 h 455"/>
              <a:gd name="T4" fmla="*/ 2147483647 w 402"/>
              <a:gd name="T5" fmla="*/ 2147483647 h 455"/>
              <a:gd name="T6" fmla="*/ 2147483647 w 402"/>
              <a:gd name="T7" fmla="*/ 2147483647 h 455"/>
              <a:gd name="T8" fmla="*/ 2147483647 w 402"/>
              <a:gd name="T9" fmla="*/ 2147483647 h 455"/>
              <a:gd name="T10" fmla="*/ 2147483647 w 402"/>
              <a:gd name="T11" fmla="*/ 2147483647 h 455"/>
              <a:gd name="T12" fmla="*/ 2147483647 w 402"/>
              <a:gd name="T13" fmla="*/ 2147483647 h 455"/>
              <a:gd name="T14" fmla="*/ 2147483647 w 402"/>
              <a:gd name="T15" fmla="*/ 2147483647 h 455"/>
              <a:gd name="T16" fmla="*/ 2147483647 w 402"/>
              <a:gd name="T17" fmla="*/ 2147483647 h 455"/>
              <a:gd name="T18" fmla="*/ 2147483647 w 402"/>
              <a:gd name="T19" fmla="*/ 2147483647 h 455"/>
              <a:gd name="T20" fmla="*/ 2147483647 w 402"/>
              <a:gd name="T21" fmla="*/ 2147483647 h 455"/>
              <a:gd name="T22" fmla="*/ 2147483647 w 402"/>
              <a:gd name="T23" fmla="*/ 2147483647 h 455"/>
              <a:gd name="T24" fmla="*/ 2147483647 w 402"/>
              <a:gd name="T25" fmla="*/ 2147483647 h 455"/>
              <a:gd name="T26" fmla="*/ 2147483647 w 402"/>
              <a:gd name="T27" fmla="*/ 2147483647 h 455"/>
              <a:gd name="T28" fmla="*/ 2147483647 w 402"/>
              <a:gd name="T29" fmla="*/ 2147483647 h 455"/>
              <a:gd name="T30" fmla="*/ 2147483647 w 402"/>
              <a:gd name="T31" fmla="*/ 2147483647 h 455"/>
              <a:gd name="T32" fmla="*/ 2147483647 w 402"/>
              <a:gd name="T33" fmla="*/ 2147483647 h 455"/>
              <a:gd name="T34" fmla="*/ 2147483647 w 402"/>
              <a:gd name="T35" fmla="*/ 2147483647 h 455"/>
              <a:gd name="T36" fmla="*/ 2147483647 w 402"/>
              <a:gd name="T37" fmla="*/ 2147483647 h 455"/>
              <a:gd name="T38" fmla="*/ 2147483647 w 402"/>
              <a:gd name="T39" fmla="*/ 2147483647 h 455"/>
              <a:gd name="T40" fmla="*/ 2147483647 w 402"/>
              <a:gd name="T41" fmla="*/ 2147483647 h 455"/>
              <a:gd name="T42" fmla="*/ 2147483647 w 402"/>
              <a:gd name="T43" fmla="*/ 2147483647 h 455"/>
              <a:gd name="T44" fmla="*/ 2147483647 w 402"/>
              <a:gd name="T45" fmla="*/ 2147483647 h 455"/>
              <a:gd name="T46" fmla="*/ 2147483647 w 402"/>
              <a:gd name="T47" fmla="*/ 2147483647 h 455"/>
              <a:gd name="T48" fmla="*/ 2147483647 w 402"/>
              <a:gd name="T49" fmla="*/ 2147483647 h 455"/>
              <a:gd name="T50" fmla="*/ 2147483647 w 402"/>
              <a:gd name="T51" fmla="*/ 2147483647 h 455"/>
              <a:gd name="T52" fmla="*/ 2147483647 w 402"/>
              <a:gd name="T53" fmla="*/ 2147483647 h 455"/>
              <a:gd name="T54" fmla="*/ 2147483647 w 402"/>
              <a:gd name="T55" fmla="*/ 2147483647 h 455"/>
              <a:gd name="T56" fmla="*/ 2147483647 w 402"/>
              <a:gd name="T57" fmla="*/ 2147483647 h 455"/>
              <a:gd name="T58" fmla="*/ 2147483647 w 402"/>
              <a:gd name="T59" fmla="*/ 2147483647 h 455"/>
              <a:gd name="T60" fmla="*/ 2147483647 w 402"/>
              <a:gd name="T61" fmla="*/ 2147483647 h 455"/>
              <a:gd name="T62" fmla="*/ 2147483647 w 402"/>
              <a:gd name="T63" fmla="*/ 2147483647 h 455"/>
              <a:gd name="T64" fmla="*/ 2147483647 w 402"/>
              <a:gd name="T65" fmla="*/ 2147483647 h 455"/>
              <a:gd name="T66" fmla="*/ 2147483647 w 402"/>
              <a:gd name="T67" fmla="*/ 2147483647 h 455"/>
              <a:gd name="T68" fmla="*/ 2147483647 w 402"/>
              <a:gd name="T69" fmla="*/ 2147483647 h 455"/>
              <a:gd name="T70" fmla="*/ 2147483647 w 402"/>
              <a:gd name="T71" fmla="*/ 2147483647 h 455"/>
              <a:gd name="T72" fmla="*/ 2147483647 w 402"/>
              <a:gd name="T73" fmla="*/ 2147483647 h 455"/>
              <a:gd name="T74" fmla="*/ 2147483647 w 402"/>
              <a:gd name="T75" fmla="*/ 2147483647 h 455"/>
              <a:gd name="T76" fmla="*/ 2147483647 w 402"/>
              <a:gd name="T77" fmla="*/ 2147483647 h 455"/>
              <a:gd name="T78" fmla="*/ 2147483647 w 402"/>
              <a:gd name="T79" fmla="*/ 2147483647 h 455"/>
              <a:gd name="T80" fmla="*/ 2147483647 w 402"/>
              <a:gd name="T81" fmla="*/ 2147483647 h 455"/>
              <a:gd name="T82" fmla="*/ 2147483647 w 402"/>
              <a:gd name="T83" fmla="*/ 2147483647 h 455"/>
              <a:gd name="T84" fmla="*/ 2147483647 w 402"/>
              <a:gd name="T85" fmla="*/ 2147483647 h 455"/>
              <a:gd name="T86" fmla="*/ 2147483647 w 402"/>
              <a:gd name="T87" fmla="*/ 2147483647 h 455"/>
              <a:gd name="T88" fmla="*/ 2147483647 w 402"/>
              <a:gd name="T89" fmla="*/ 2147483647 h 455"/>
              <a:gd name="T90" fmla="*/ 2147483647 w 402"/>
              <a:gd name="T91" fmla="*/ 2147483647 h 455"/>
              <a:gd name="T92" fmla="*/ 2147483647 w 402"/>
              <a:gd name="T93" fmla="*/ 2147483647 h 455"/>
              <a:gd name="T94" fmla="*/ 2147483647 w 402"/>
              <a:gd name="T95" fmla="*/ 2147483647 h 455"/>
              <a:gd name="T96" fmla="*/ 2147483647 w 402"/>
              <a:gd name="T97" fmla="*/ 2147483647 h 455"/>
              <a:gd name="T98" fmla="*/ 2147483647 w 402"/>
              <a:gd name="T99" fmla="*/ 2147483647 h 455"/>
              <a:gd name="T100" fmla="*/ 2147483647 w 402"/>
              <a:gd name="T101" fmla="*/ 2147483647 h 4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402"/>
              <a:gd name="T154" fmla="*/ 0 h 455"/>
              <a:gd name="T155" fmla="*/ 402 w 402"/>
              <a:gd name="T156" fmla="*/ 455 h 45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402" h="455">
                <a:moveTo>
                  <a:pt x="296" y="13"/>
                </a:moveTo>
                <a:lnTo>
                  <a:pt x="303" y="9"/>
                </a:lnTo>
                <a:lnTo>
                  <a:pt x="310" y="6"/>
                </a:lnTo>
                <a:lnTo>
                  <a:pt x="317" y="3"/>
                </a:lnTo>
                <a:lnTo>
                  <a:pt x="325" y="1"/>
                </a:lnTo>
                <a:lnTo>
                  <a:pt x="332" y="0"/>
                </a:lnTo>
                <a:lnTo>
                  <a:pt x="340" y="0"/>
                </a:lnTo>
                <a:lnTo>
                  <a:pt x="347" y="0"/>
                </a:lnTo>
                <a:lnTo>
                  <a:pt x="354" y="2"/>
                </a:lnTo>
                <a:lnTo>
                  <a:pt x="361" y="5"/>
                </a:lnTo>
                <a:lnTo>
                  <a:pt x="367" y="8"/>
                </a:lnTo>
                <a:lnTo>
                  <a:pt x="373" y="15"/>
                </a:lnTo>
                <a:lnTo>
                  <a:pt x="379" y="21"/>
                </a:lnTo>
                <a:lnTo>
                  <a:pt x="383" y="30"/>
                </a:lnTo>
                <a:lnTo>
                  <a:pt x="387" y="41"/>
                </a:lnTo>
                <a:lnTo>
                  <a:pt x="391" y="53"/>
                </a:lnTo>
                <a:lnTo>
                  <a:pt x="393" y="67"/>
                </a:lnTo>
                <a:lnTo>
                  <a:pt x="396" y="96"/>
                </a:lnTo>
                <a:lnTo>
                  <a:pt x="399" y="128"/>
                </a:lnTo>
                <a:lnTo>
                  <a:pt x="401" y="145"/>
                </a:lnTo>
                <a:lnTo>
                  <a:pt x="402" y="164"/>
                </a:lnTo>
                <a:lnTo>
                  <a:pt x="402" y="183"/>
                </a:lnTo>
                <a:lnTo>
                  <a:pt x="402" y="203"/>
                </a:lnTo>
                <a:lnTo>
                  <a:pt x="401" y="222"/>
                </a:lnTo>
                <a:lnTo>
                  <a:pt x="399" y="243"/>
                </a:lnTo>
                <a:lnTo>
                  <a:pt x="396" y="263"/>
                </a:lnTo>
                <a:lnTo>
                  <a:pt x="392" y="284"/>
                </a:lnTo>
                <a:lnTo>
                  <a:pt x="386" y="305"/>
                </a:lnTo>
                <a:lnTo>
                  <a:pt x="379" y="326"/>
                </a:lnTo>
                <a:lnTo>
                  <a:pt x="370" y="346"/>
                </a:lnTo>
                <a:lnTo>
                  <a:pt x="359" y="367"/>
                </a:lnTo>
                <a:lnTo>
                  <a:pt x="354" y="377"/>
                </a:lnTo>
                <a:lnTo>
                  <a:pt x="346" y="385"/>
                </a:lnTo>
                <a:lnTo>
                  <a:pt x="339" y="394"/>
                </a:lnTo>
                <a:lnTo>
                  <a:pt x="330" y="403"/>
                </a:lnTo>
                <a:lnTo>
                  <a:pt x="321" y="410"/>
                </a:lnTo>
                <a:lnTo>
                  <a:pt x="312" y="418"/>
                </a:lnTo>
                <a:lnTo>
                  <a:pt x="302" y="424"/>
                </a:lnTo>
                <a:lnTo>
                  <a:pt x="291" y="431"/>
                </a:lnTo>
                <a:lnTo>
                  <a:pt x="282" y="436"/>
                </a:lnTo>
                <a:lnTo>
                  <a:pt x="271" y="441"/>
                </a:lnTo>
                <a:lnTo>
                  <a:pt x="260" y="446"/>
                </a:lnTo>
                <a:lnTo>
                  <a:pt x="249" y="449"/>
                </a:lnTo>
                <a:lnTo>
                  <a:pt x="239" y="452"/>
                </a:lnTo>
                <a:lnTo>
                  <a:pt x="229" y="454"/>
                </a:lnTo>
                <a:lnTo>
                  <a:pt x="220" y="455"/>
                </a:lnTo>
                <a:lnTo>
                  <a:pt x="210" y="455"/>
                </a:lnTo>
                <a:lnTo>
                  <a:pt x="196" y="454"/>
                </a:lnTo>
                <a:lnTo>
                  <a:pt x="179" y="451"/>
                </a:lnTo>
                <a:lnTo>
                  <a:pt x="169" y="448"/>
                </a:lnTo>
                <a:lnTo>
                  <a:pt x="159" y="445"/>
                </a:lnTo>
                <a:lnTo>
                  <a:pt x="149" y="439"/>
                </a:lnTo>
                <a:lnTo>
                  <a:pt x="138" y="434"/>
                </a:lnTo>
                <a:lnTo>
                  <a:pt x="127" y="427"/>
                </a:lnTo>
                <a:lnTo>
                  <a:pt x="116" y="420"/>
                </a:lnTo>
                <a:lnTo>
                  <a:pt x="104" y="410"/>
                </a:lnTo>
                <a:lnTo>
                  <a:pt x="94" y="400"/>
                </a:lnTo>
                <a:lnTo>
                  <a:pt x="84" y="388"/>
                </a:lnTo>
                <a:lnTo>
                  <a:pt x="73" y="377"/>
                </a:lnTo>
                <a:lnTo>
                  <a:pt x="63" y="363"/>
                </a:lnTo>
                <a:lnTo>
                  <a:pt x="55" y="346"/>
                </a:lnTo>
                <a:lnTo>
                  <a:pt x="40" y="315"/>
                </a:lnTo>
                <a:lnTo>
                  <a:pt x="27" y="286"/>
                </a:lnTo>
                <a:lnTo>
                  <a:pt x="18" y="259"/>
                </a:lnTo>
                <a:lnTo>
                  <a:pt x="10" y="234"/>
                </a:lnTo>
                <a:lnTo>
                  <a:pt x="5" y="211"/>
                </a:lnTo>
                <a:lnTo>
                  <a:pt x="2" y="191"/>
                </a:lnTo>
                <a:lnTo>
                  <a:pt x="1" y="173"/>
                </a:lnTo>
                <a:lnTo>
                  <a:pt x="0" y="159"/>
                </a:lnTo>
                <a:lnTo>
                  <a:pt x="1" y="148"/>
                </a:lnTo>
                <a:lnTo>
                  <a:pt x="2" y="137"/>
                </a:lnTo>
                <a:lnTo>
                  <a:pt x="3" y="132"/>
                </a:lnTo>
                <a:lnTo>
                  <a:pt x="5" y="128"/>
                </a:lnTo>
                <a:lnTo>
                  <a:pt x="7" y="125"/>
                </a:lnTo>
                <a:lnTo>
                  <a:pt x="10" y="122"/>
                </a:lnTo>
                <a:lnTo>
                  <a:pt x="18" y="115"/>
                </a:lnTo>
                <a:lnTo>
                  <a:pt x="28" y="109"/>
                </a:lnTo>
                <a:lnTo>
                  <a:pt x="41" y="104"/>
                </a:lnTo>
                <a:lnTo>
                  <a:pt x="58" y="99"/>
                </a:lnTo>
                <a:lnTo>
                  <a:pt x="64" y="97"/>
                </a:lnTo>
                <a:lnTo>
                  <a:pt x="82" y="94"/>
                </a:lnTo>
                <a:lnTo>
                  <a:pt x="109" y="86"/>
                </a:lnTo>
                <a:lnTo>
                  <a:pt x="141" y="77"/>
                </a:lnTo>
                <a:lnTo>
                  <a:pt x="179" y="65"/>
                </a:lnTo>
                <a:lnTo>
                  <a:pt x="219" y="50"/>
                </a:lnTo>
                <a:lnTo>
                  <a:pt x="239" y="42"/>
                </a:lnTo>
                <a:lnTo>
                  <a:pt x="259" y="33"/>
                </a:lnTo>
                <a:lnTo>
                  <a:pt x="278" y="23"/>
                </a:lnTo>
                <a:lnTo>
                  <a:pt x="296" y="13"/>
                </a:lnTo>
                <a:close/>
                <a:moveTo>
                  <a:pt x="59" y="233"/>
                </a:moveTo>
                <a:lnTo>
                  <a:pt x="59" y="237"/>
                </a:lnTo>
                <a:lnTo>
                  <a:pt x="61" y="244"/>
                </a:lnTo>
                <a:lnTo>
                  <a:pt x="63" y="246"/>
                </a:lnTo>
                <a:lnTo>
                  <a:pt x="64" y="247"/>
                </a:lnTo>
                <a:lnTo>
                  <a:pt x="67" y="248"/>
                </a:lnTo>
                <a:lnTo>
                  <a:pt x="70" y="248"/>
                </a:lnTo>
                <a:lnTo>
                  <a:pt x="72" y="247"/>
                </a:lnTo>
                <a:lnTo>
                  <a:pt x="76" y="246"/>
                </a:lnTo>
                <a:lnTo>
                  <a:pt x="81" y="244"/>
                </a:lnTo>
                <a:lnTo>
                  <a:pt x="85" y="240"/>
                </a:lnTo>
                <a:lnTo>
                  <a:pt x="105" y="229"/>
                </a:lnTo>
                <a:lnTo>
                  <a:pt x="125" y="219"/>
                </a:lnTo>
                <a:lnTo>
                  <a:pt x="142" y="212"/>
                </a:lnTo>
                <a:lnTo>
                  <a:pt x="153" y="209"/>
                </a:lnTo>
                <a:lnTo>
                  <a:pt x="156" y="207"/>
                </a:lnTo>
                <a:lnTo>
                  <a:pt x="159" y="205"/>
                </a:lnTo>
                <a:lnTo>
                  <a:pt x="163" y="202"/>
                </a:lnTo>
                <a:lnTo>
                  <a:pt x="163" y="197"/>
                </a:lnTo>
                <a:lnTo>
                  <a:pt x="163" y="196"/>
                </a:lnTo>
                <a:lnTo>
                  <a:pt x="162" y="194"/>
                </a:lnTo>
                <a:lnTo>
                  <a:pt x="158" y="192"/>
                </a:lnTo>
                <a:lnTo>
                  <a:pt x="155" y="190"/>
                </a:lnTo>
                <a:lnTo>
                  <a:pt x="145" y="186"/>
                </a:lnTo>
                <a:lnTo>
                  <a:pt x="130" y="183"/>
                </a:lnTo>
                <a:lnTo>
                  <a:pt x="118" y="182"/>
                </a:lnTo>
                <a:lnTo>
                  <a:pt x="108" y="183"/>
                </a:lnTo>
                <a:lnTo>
                  <a:pt x="97" y="184"/>
                </a:lnTo>
                <a:lnTo>
                  <a:pt x="87" y="189"/>
                </a:lnTo>
                <a:lnTo>
                  <a:pt x="83" y="192"/>
                </a:lnTo>
                <a:lnTo>
                  <a:pt x="78" y="195"/>
                </a:lnTo>
                <a:lnTo>
                  <a:pt x="74" y="199"/>
                </a:lnTo>
                <a:lnTo>
                  <a:pt x="71" y="205"/>
                </a:lnTo>
                <a:lnTo>
                  <a:pt x="67" y="210"/>
                </a:lnTo>
                <a:lnTo>
                  <a:pt x="64" y="217"/>
                </a:lnTo>
                <a:lnTo>
                  <a:pt x="61" y="224"/>
                </a:lnTo>
                <a:lnTo>
                  <a:pt x="59" y="233"/>
                </a:lnTo>
                <a:close/>
                <a:moveTo>
                  <a:pt x="225" y="173"/>
                </a:moveTo>
                <a:lnTo>
                  <a:pt x="221" y="181"/>
                </a:lnTo>
                <a:lnTo>
                  <a:pt x="219" y="188"/>
                </a:lnTo>
                <a:lnTo>
                  <a:pt x="219" y="192"/>
                </a:lnTo>
                <a:lnTo>
                  <a:pt x="220" y="195"/>
                </a:lnTo>
                <a:lnTo>
                  <a:pt x="222" y="197"/>
                </a:lnTo>
                <a:lnTo>
                  <a:pt x="225" y="198"/>
                </a:lnTo>
                <a:lnTo>
                  <a:pt x="229" y="198"/>
                </a:lnTo>
                <a:lnTo>
                  <a:pt x="232" y="197"/>
                </a:lnTo>
                <a:lnTo>
                  <a:pt x="249" y="193"/>
                </a:lnTo>
                <a:lnTo>
                  <a:pt x="271" y="189"/>
                </a:lnTo>
                <a:lnTo>
                  <a:pt x="296" y="184"/>
                </a:lnTo>
                <a:lnTo>
                  <a:pt x="325" y="182"/>
                </a:lnTo>
                <a:lnTo>
                  <a:pt x="331" y="182"/>
                </a:lnTo>
                <a:lnTo>
                  <a:pt x="336" y="181"/>
                </a:lnTo>
                <a:lnTo>
                  <a:pt x="340" y="179"/>
                </a:lnTo>
                <a:lnTo>
                  <a:pt x="342" y="177"/>
                </a:lnTo>
                <a:lnTo>
                  <a:pt x="343" y="173"/>
                </a:lnTo>
                <a:lnTo>
                  <a:pt x="343" y="171"/>
                </a:lnTo>
                <a:lnTo>
                  <a:pt x="341" y="168"/>
                </a:lnTo>
                <a:lnTo>
                  <a:pt x="339" y="165"/>
                </a:lnTo>
                <a:lnTo>
                  <a:pt x="332" y="157"/>
                </a:lnTo>
                <a:lnTo>
                  <a:pt x="321" y="151"/>
                </a:lnTo>
                <a:lnTo>
                  <a:pt x="310" y="144"/>
                </a:lnTo>
                <a:lnTo>
                  <a:pt x="296" y="140"/>
                </a:lnTo>
                <a:lnTo>
                  <a:pt x="289" y="138"/>
                </a:lnTo>
                <a:lnTo>
                  <a:pt x="283" y="137"/>
                </a:lnTo>
                <a:lnTo>
                  <a:pt x="277" y="137"/>
                </a:lnTo>
                <a:lnTo>
                  <a:pt x="272" y="137"/>
                </a:lnTo>
                <a:lnTo>
                  <a:pt x="266" y="138"/>
                </a:lnTo>
                <a:lnTo>
                  <a:pt x="261" y="140"/>
                </a:lnTo>
                <a:lnTo>
                  <a:pt x="257" y="142"/>
                </a:lnTo>
                <a:lnTo>
                  <a:pt x="252" y="144"/>
                </a:lnTo>
                <a:lnTo>
                  <a:pt x="244" y="150"/>
                </a:lnTo>
                <a:lnTo>
                  <a:pt x="237" y="157"/>
                </a:lnTo>
                <a:lnTo>
                  <a:pt x="231" y="165"/>
                </a:lnTo>
                <a:lnTo>
                  <a:pt x="225" y="173"/>
                </a:lnTo>
                <a:close/>
                <a:moveTo>
                  <a:pt x="144" y="353"/>
                </a:moveTo>
                <a:lnTo>
                  <a:pt x="150" y="357"/>
                </a:lnTo>
                <a:lnTo>
                  <a:pt x="158" y="361"/>
                </a:lnTo>
                <a:lnTo>
                  <a:pt x="170" y="366"/>
                </a:lnTo>
                <a:lnTo>
                  <a:pt x="183" y="370"/>
                </a:lnTo>
                <a:lnTo>
                  <a:pt x="197" y="372"/>
                </a:lnTo>
                <a:lnTo>
                  <a:pt x="212" y="373"/>
                </a:lnTo>
                <a:lnTo>
                  <a:pt x="220" y="373"/>
                </a:lnTo>
                <a:lnTo>
                  <a:pt x="228" y="372"/>
                </a:lnTo>
                <a:lnTo>
                  <a:pt x="235" y="371"/>
                </a:lnTo>
                <a:lnTo>
                  <a:pt x="242" y="369"/>
                </a:lnTo>
                <a:lnTo>
                  <a:pt x="257" y="361"/>
                </a:lnTo>
                <a:lnTo>
                  <a:pt x="270" y="354"/>
                </a:lnTo>
                <a:lnTo>
                  <a:pt x="280" y="344"/>
                </a:lnTo>
                <a:lnTo>
                  <a:pt x="290" y="334"/>
                </a:lnTo>
                <a:lnTo>
                  <a:pt x="298" y="325"/>
                </a:lnTo>
                <a:lnTo>
                  <a:pt x="303" y="315"/>
                </a:lnTo>
                <a:lnTo>
                  <a:pt x="306" y="306"/>
                </a:lnTo>
                <a:lnTo>
                  <a:pt x="307" y="299"/>
                </a:lnTo>
                <a:lnTo>
                  <a:pt x="309" y="291"/>
                </a:lnTo>
                <a:lnTo>
                  <a:pt x="307" y="286"/>
                </a:lnTo>
                <a:lnTo>
                  <a:pt x="305" y="283"/>
                </a:lnTo>
                <a:lnTo>
                  <a:pt x="302" y="280"/>
                </a:lnTo>
                <a:lnTo>
                  <a:pt x="298" y="280"/>
                </a:lnTo>
                <a:lnTo>
                  <a:pt x="291" y="284"/>
                </a:lnTo>
                <a:lnTo>
                  <a:pt x="285" y="288"/>
                </a:lnTo>
                <a:lnTo>
                  <a:pt x="276" y="294"/>
                </a:lnTo>
                <a:lnTo>
                  <a:pt x="271" y="299"/>
                </a:lnTo>
                <a:lnTo>
                  <a:pt x="264" y="302"/>
                </a:lnTo>
                <a:lnTo>
                  <a:pt x="257" y="306"/>
                </a:lnTo>
                <a:lnTo>
                  <a:pt x="248" y="310"/>
                </a:lnTo>
                <a:lnTo>
                  <a:pt x="230" y="317"/>
                </a:lnTo>
                <a:lnTo>
                  <a:pt x="209" y="324"/>
                </a:lnTo>
                <a:lnTo>
                  <a:pt x="190" y="329"/>
                </a:lnTo>
                <a:lnTo>
                  <a:pt x="172" y="333"/>
                </a:lnTo>
                <a:lnTo>
                  <a:pt x="157" y="337"/>
                </a:lnTo>
                <a:lnTo>
                  <a:pt x="148" y="338"/>
                </a:lnTo>
                <a:lnTo>
                  <a:pt x="142" y="339"/>
                </a:lnTo>
                <a:lnTo>
                  <a:pt x="139" y="340"/>
                </a:lnTo>
                <a:lnTo>
                  <a:pt x="137" y="341"/>
                </a:lnTo>
                <a:lnTo>
                  <a:pt x="137" y="343"/>
                </a:lnTo>
                <a:lnTo>
                  <a:pt x="139" y="347"/>
                </a:lnTo>
                <a:lnTo>
                  <a:pt x="144" y="353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7" name="Freeform 9"/>
          <p:cNvSpPr>
            <a:spLocks/>
          </p:cNvSpPr>
          <p:nvPr/>
        </p:nvSpPr>
        <p:spPr bwMode="auto">
          <a:xfrm>
            <a:off x="7899401" y="349251"/>
            <a:ext cx="288925" cy="314325"/>
          </a:xfrm>
          <a:custGeom>
            <a:avLst/>
            <a:gdLst>
              <a:gd name="T0" fmla="*/ 2147483647 w 545"/>
              <a:gd name="T1" fmla="*/ 2147483647 h 594"/>
              <a:gd name="T2" fmla="*/ 2147483647 w 545"/>
              <a:gd name="T3" fmla="*/ 2147483647 h 594"/>
              <a:gd name="T4" fmla="*/ 0 w 545"/>
              <a:gd name="T5" fmla="*/ 2147483647 h 594"/>
              <a:gd name="T6" fmla="*/ 2147483647 w 545"/>
              <a:gd name="T7" fmla="*/ 2147483647 h 594"/>
              <a:gd name="T8" fmla="*/ 2147483647 w 545"/>
              <a:gd name="T9" fmla="*/ 2147483647 h 594"/>
              <a:gd name="T10" fmla="*/ 2147483647 w 545"/>
              <a:gd name="T11" fmla="*/ 2147483647 h 594"/>
              <a:gd name="T12" fmla="*/ 2147483647 w 545"/>
              <a:gd name="T13" fmla="*/ 2147483647 h 594"/>
              <a:gd name="T14" fmla="*/ 2147483647 w 545"/>
              <a:gd name="T15" fmla="*/ 2147483647 h 594"/>
              <a:gd name="T16" fmla="*/ 2147483647 w 545"/>
              <a:gd name="T17" fmla="*/ 2147483647 h 594"/>
              <a:gd name="T18" fmla="*/ 2147483647 w 545"/>
              <a:gd name="T19" fmla="*/ 2147483647 h 594"/>
              <a:gd name="T20" fmla="*/ 2147483647 w 545"/>
              <a:gd name="T21" fmla="*/ 2147483647 h 594"/>
              <a:gd name="T22" fmla="*/ 2147483647 w 545"/>
              <a:gd name="T23" fmla="*/ 2147483647 h 594"/>
              <a:gd name="T24" fmla="*/ 2147483647 w 545"/>
              <a:gd name="T25" fmla="*/ 2147483647 h 594"/>
              <a:gd name="T26" fmla="*/ 2147483647 w 545"/>
              <a:gd name="T27" fmla="*/ 2147483647 h 594"/>
              <a:gd name="T28" fmla="*/ 2147483647 w 545"/>
              <a:gd name="T29" fmla="*/ 2147483647 h 594"/>
              <a:gd name="T30" fmla="*/ 2147483647 w 545"/>
              <a:gd name="T31" fmla="*/ 2147483647 h 594"/>
              <a:gd name="T32" fmla="*/ 2147483647 w 545"/>
              <a:gd name="T33" fmla="*/ 2147483647 h 594"/>
              <a:gd name="T34" fmla="*/ 2147483647 w 545"/>
              <a:gd name="T35" fmla="*/ 2147483647 h 594"/>
              <a:gd name="T36" fmla="*/ 2147483647 w 545"/>
              <a:gd name="T37" fmla="*/ 2147483647 h 594"/>
              <a:gd name="T38" fmla="*/ 2147483647 w 545"/>
              <a:gd name="T39" fmla="*/ 2147483647 h 594"/>
              <a:gd name="T40" fmla="*/ 2147483647 w 545"/>
              <a:gd name="T41" fmla="*/ 2147483647 h 594"/>
              <a:gd name="T42" fmla="*/ 2147483647 w 545"/>
              <a:gd name="T43" fmla="*/ 2147483647 h 594"/>
              <a:gd name="T44" fmla="*/ 2147483647 w 545"/>
              <a:gd name="T45" fmla="*/ 2147483647 h 594"/>
              <a:gd name="T46" fmla="*/ 2147483647 w 545"/>
              <a:gd name="T47" fmla="*/ 2147483647 h 594"/>
              <a:gd name="T48" fmla="*/ 2147483647 w 545"/>
              <a:gd name="T49" fmla="*/ 2147483647 h 594"/>
              <a:gd name="T50" fmla="*/ 2147483647 w 545"/>
              <a:gd name="T51" fmla="*/ 2147483647 h 594"/>
              <a:gd name="T52" fmla="*/ 2147483647 w 545"/>
              <a:gd name="T53" fmla="*/ 2147483647 h 594"/>
              <a:gd name="T54" fmla="*/ 2147483647 w 545"/>
              <a:gd name="T55" fmla="*/ 2147483647 h 594"/>
              <a:gd name="T56" fmla="*/ 2147483647 w 545"/>
              <a:gd name="T57" fmla="*/ 2147483647 h 594"/>
              <a:gd name="T58" fmla="*/ 2147483647 w 545"/>
              <a:gd name="T59" fmla="*/ 2147483647 h 594"/>
              <a:gd name="T60" fmla="*/ 2147483647 w 545"/>
              <a:gd name="T61" fmla="*/ 2147483647 h 594"/>
              <a:gd name="T62" fmla="*/ 2147483647 w 545"/>
              <a:gd name="T63" fmla="*/ 2147483647 h 594"/>
              <a:gd name="T64" fmla="*/ 2147483647 w 545"/>
              <a:gd name="T65" fmla="*/ 2147483647 h 594"/>
              <a:gd name="T66" fmla="*/ 2147483647 w 545"/>
              <a:gd name="T67" fmla="*/ 2147483647 h 594"/>
              <a:gd name="T68" fmla="*/ 2147483647 w 545"/>
              <a:gd name="T69" fmla="*/ 2147483647 h 594"/>
              <a:gd name="T70" fmla="*/ 2147483647 w 545"/>
              <a:gd name="T71" fmla="*/ 2147483647 h 594"/>
              <a:gd name="T72" fmla="*/ 2147483647 w 545"/>
              <a:gd name="T73" fmla="*/ 2147483647 h 594"/>
              <a:gd name="T74" fmla="*/ 2147483647 w 545"/>
              <a:gd name="T75" fmla="*/ 2147483647 h 594"/>
              <a:gd name="T76" fmla="*/ 2147483647 w 545"/>
              <a:gd name="T77" fmla="*/ 2147483647 h 594"/>
              <a:gd name="T78" fmla="*/ 2147483647 w 545"/>
              <a:gd name="T79" fmla="*/ 2147483647 h 594"/>
              <a:gd name="T80" fmla="*/ 2147483647 w 545"/>
              <a:gd name="T81" fmla="*/ 2147483647 h 594"/>
              <a:gd name="T82" fmla="*/ 2147483647 w 545"/>
              <a:gd name="T83" fmla="*/ 2147483647 h 594"/>
              <a:gd name="T84" fmla="*/ 2147483647 w 545"/>
              <a:gd name="T85" fmla="*/ 2147483647 h 594"/>
              <a:gd name="T86" fmla="*/ 2147483647 w 545"/>
              <a:gd name="T87" fmla="*/ 2147483647 h 594"/>
              <a:gd name="T88" fmla="*/ 2147483647 w 545"/>
              <a:gd name="T89" fmla="*/ 2147483647 h 594"/>
              <a:gd name="T90" fmla="*/ 2147483647 w 545"/>
              <a:gd name="T91" fmla="*/ 2147483647 h 594"/>
              <a:gd name="T92" fmla="*/ 2147483647 w 545"/>
              <a:gd name="T93" fmla="*/ 2147483647 h 594"/>
              <a:gd name="T94" fmla="*/ 2147483647 w 545"/>
              <a:gd name="T95" fmla="*/ 2147483647 h 594"/>
              <a:gd name="T96" fmla="*/ 2147483647 w 545"/>
              <a:gd name="T97" fmla="*/ 2147483647 h 594"/>
              <a:gd name="T98" fmla="*/ 2147483647 w 545"/>
              <a:gd name="T99" fmla="*/ 2147483647 h 594"/>
              <a:gd name="T100" fmla="*/ 2147483647 w 545"/>
              <a:gd name="T101" fmla="*/ 2147483647 h 59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5"/>
              <a:gd name="T154" fmla="*/ 0 h 594"/>
              <a:gd name="T155" fmla="*/ 545 w 545"/>
              <a:gd name="T156" fmla="*/ 594 h 594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5" h="594">
                <a:moveTo>
                  <a:pt x="56" y="594"/>
                </a:moveTo>
                <a:lnTo>
                  <a:pt x="43" y="593"/>
                </a:lnTo>
                <a:lnTo>
                  <a:pt x="32" y="591"/>
                </a:lnTo>
                <a:lnTo>
                  <a:pt x="23" y="587"/>
                </a:lnTo>
                <a:lnTo>
                  <a:pt x="16" y="581"/>
                </a:lnTo>
                <a:lnTo>
                  <a:pt x="11" y="576"/>
                </a:lnTo>
                <a:lnTo>
                  <a:pt x="7" y="570"/>
                </a:lnTo>
                <a:lnTo>
                  <a:pt x="5" y="565"/>
                </a:lnTo>
                <a:lnTo>
                  <a:pt x="3" y="561"/>
                </a:lnTo>
                <a:lnTo>
                  <a:pt x="2" y="554"/>
                </a:lnTo>
                <a:lnTo>
                  <a:pt x="0" y="549"/>
                </a:lnTo>
                <a:lnTo>
                  <a:pt x="0" y="542"/>
                </a:lnTo>
                <a:lnTo>
                  <a:pt x="2" y="537"/>
                </a:lnTo>
                <a:lnTo>
                  <a:pt x="4" y="531"/>
                </a:lnTo>
                <a:lnTo>
                  <a:pt x="6" y="525"/>
                </a:lnTo>
                <a:lnTo>
                  <a:pt x="9" y="520"/>
                </a:lnTo>
                <a:lnTo>
                  <a:pt x="13" y="514"/>
                </a:lnTo>
                <a:lnTo>
                  <a:pt x="22" y="505"/>
                </a:lnTo>
                <a:lnTo>
                  <a:pt x="33" y="495"/>
                </a:lnTo>
                <a:lnTo>
                  <a:pt x="44" y="485"/>
                </a:lnTo>
                <a:lnTo>
                  <a:pt x="56" y="477"/>
                </a:lnTo>
                <a:lnTo>
                  <a:pt x="66" y="470"/>
                </a:lnTo>
                <a:lnTo>
                  <a:pt x="77" y="465"/>
                </a:lnTo>
                <a:lnTo>
                  <a:pt x="90" y="459"/>
                </a:lnTo>
                <a:lnTo>
                  <a:pt x="104" y="454"/>
                </a:lnTo>
                <a:lnTo>
                  <a:pt x="134" y="443"/>
                </a:lnTo>
                <a:lnTo>
                  <a:pt x="167" y="433"/>
                </a:lnTo>
                <a:lnTo>
                  <a:pt x="178" y="430"/>
                </a:lnTo>
                <a:lnTo>
                  <a:pt x="186" y="427"/>
                </a:lnTo>
                <a:lnTo>
                  <a:pt x="188" y="417"/>
                </a:lnTo>
                <a:lnTo>
                  <a:pt x="191" y="401"/>
                </a:lnTo>
                <a:lnTo>
                  <a:pt x="192" y="375"/>
                </a:lnTo>
                <a:lnTo>
                  <a:pt x="192" y="338"/>
                </a:lnTo>
                <a:lnTo>
                  <a:pt x="185" y="326"/>
                </a:lnTo>
                <a:lnTo>
                  <a:pt x="173" y="310"/>
                </a:lnTo>
                <a:lnTo>
                  <a:pt x="159" y="291"/>
                </a:lnTo>
                <a:lnTo>
                  <a:pt x="145" y="271"/>
                </a:lnTo>
                <a:lnTo>
                  <a:pt x="123" y="241"/>
                </a:lnTo>
                <a:lnTo>
                  <a:pt x="99" y="209"/>
                </a:lnTo>
                <a:lnTo>
                  <a:pt x="88" y="191"/>
                </a:lnTo>
                <a:lnTo>
                  <a:pt x="76" y="173"/>
                </a:lnTo>
                <a:lnTo>
                  <a:pt x="65" y="156"/>
                </a:lnTo>
                <a:lnTo>
                  <a:pt x="56" y="137"/>
                </a:lnTo>
                <a:lnTo>
                  <a:pt x="54" y="135"/>
                </a:lnTo>
                <a:lnTo>
                  <a:pt x="46" y="119"/>
                </a:lnTo>
                <a:lnTo>
                  <a:pt x="38" y="99"/>
                </a:lnTo>
                <a:lnTo>
                  <a:pt x="34" y="90"/>
                </a:lnTo>
                <a:lnTo>
                  <a:pt x="32" y="79"/>
                </a:lnTo>
                <a:lnTo>
                  <a:pt x="31" y="68"/>
                </a:lnTo>
                <a:lnTo>
                  <a:pt x="31" y="57"/>
                </a:lnTo>
                <a:lnTo>
                  <a:pt x="32" y="44"/>
                </a:lnTo>
                <a:lnTo>
                  <a:pt x="36" y="34"/>
                </a:lnTo>
                <a:lnTo>
                  <a:pt x="42" y="24"/>
                </a:lnTo>
                <a:lnTo>
                  <a:pt x="48" y="16"/>
                </a:lnTo>
                <a:lnTo>
                  <a:pt x="57" y="9"/>
                </a:lnTo>
                <a:lnTo>
                  <a:pt x="66" y="4"/>
                </a:lnTo>
                <a:lnTo>
                  <a:pt x="77" y="1"/>
                </a:lnTo>
                <a:lnTo>
                  <a:pt x="89" y="0"/>
                </a:lnTo>
                <a:lnTo>
                  <a:pt x="97" y="0"/>
                </a:lnTo>
                <a:lnTo>
                  <a:pt x="104" y="1"/>
                </a:lnTo>
                <a:lnTo>
                  <a:pt x="112" y="3"/>
                </a:lnTo>
                <a:lnTo>
                  <a:pt x="120" y="7"/>
                </a:lnTo>
                <a:lnTo>
                  <a:pt x="139" y="14"/>
                </a:lnTo>
                <a:lnTo>
                  <a:pt x="159" y="26"/>
                </a:lnTo>
                <a:lnTo>
                  <a:pt x="185" y="43"/>
                </a:lnTo>
                <a:lnTo>
                  <a:pt x="207" y="61"/>
                </a:lnTo>
                <a:lnTo>
                  <a:pt x="224" y="75"/>
                </a:lnTo>
                <a:lnTo>
                  <a:pt x="234" y="83"/>
                </a:lnTo>
                <a:lnTo>
                  <a:pt x="242" y="92"/>
                </a:lnTo>
                <a:lnTo>
                  <a:pt x="249" y="101"/>
                </a:lnTo>
                <a:lnTo>
                  <a:pt x="255" y="110"/>
                </a:lnTo>
                <a:lnTo>
                  <a:pt x="261" y="120"/>
                </a:lnTo>
                <a:lnTo>
                  <a:pt x="265" y="131"/>
                </a:lnTo>
                <a:lnTo>
                  <a:pt x="268" y="141"/>
                </a:lnTo>
                <a:lnTo>
                  <a:pt x="270" y="150"/>
                </a:lnTo>
                <a:lnTo>
                  <a:pt x="273" y="161"/>
                </a:lnTo>
                <a:lnTo>
                  <a:pt x="281" y="143"/>
                </a:lnTo>
                <a:lnTo>
                  <a:pt x="291" y="127"/>
                </a:lnTo>
                <a:lnTo>
                  <a:pt x="300" y="112"/>
                </a:lnTo>
                <a:lnTo>
                  <a:pt x="309" y="99"/>
                </a:lnTo>
                <a:lnTo>
                  <a:pt x="319" y="88"/>
                </a:lnTo>
                <a:lnTo>
                  <a:pt x="329" y="78"/>
                </a:lnTo>
                <a:lnTo>
                  <a:pt x="340" y="69"/>
                </a:lnTo>
                <a:lnTo>
                  <a:pt x="349" y="62"/>
                </a:lnTo>
                <a:lnTo>
                  <a:pt x="359" y="55"/>
                </a:lnTo>
                <a:lnTo>
                  <a:pt x="369" y="50"/>
                </a:lnTo>
                <a:lnTo>
                  <a:pt x="380" y="45"/>
                </a:lnTo>
                <a:lnTo>
                  <a:pt x="389" y="42"/>
                </a:lnTo>
                <a:lnTo>
                  <a:pt x="398" y="40"/>
                </a:lnTo>
                <a:lnTo>
                  <a:pt x="408" y="39"/>
                </a:lnTo>
                <a:lnTo>
                  <a:pt x="416" y="38"/>
                </a:lnTo>
                <a:lnTo>
                  <a:pt x="425" y="38"/>
                </a:lnTo>
                <a:lnTo>
                  <a:pt x="429" y="38"/>
                </a:lnTo>
                <a:lnTo>
                  <a:pt x="431" y="38"/>
                </a:lnTo>
                <a:lnTo>
                  <a:pt x="435" y="38"/>
                </a:lnTo>
                <a:lnTo>
                  <a:pt x="438" y="37"/>
                </a:lnTo>
                <a:lnTo>
                  <a:pt x="445" y="38"/>
                </a:lnTo>
                <a:lnTo>
                  <a:pt x="453" y="39"/>
                </a:lnTo>
                <a:lnTo>
                  <a:pt x="459" y="40"/>
                </a:lnTo>
                <a:lnTo>
                  <a:pt x="466" y="42"/>
                </a:lnTo>
                <a:lnTo>
                  <a:pt x="471" y="44"/>
                </a:lnTo>
                <a:lnTo>
                  <a:pt x="478" y="48"/>
                </a:lnTo>
                <a:lnTo>
                  <a:pt x="482" y="52"/>
                </a:lnTo>
                <a:lnTo>
                  <a:pt x="488" y="56"/>
                </a:lnTo>
                <a:lnTo>
                  <a:pt x="494" y="65"/>
                </a:lnTo>
                <a:lnTo>
                  <a:pt x="499" y="76"/>
                </a:lnTo>
                <a:lnTo>
                  <a:pt x="502" y="83"/>
                </a:lnTo>
                <a:lnTo>
                  <a:pt x="503" y="91"/>
                </a:lnTo>
                <a:lnTo>
                  <a:pt x="504" y="99"/>
                </a:lnTo>
                <a:lnTo>
                  <a:pt x="504" y="108"/>
                </a:lnTo>
                <a:lnTo>
                  <a:pt x="502" y="121"/>
                </a:lnTo>
                <a:lnTo>
                  <a:pt x="498" y="133"/>
                </a:lnTo>
                <a:lnTo>
                  <a:pt x="493" y="147"/>
                </a:lnTo>
                <a:lnTo>
                  <a:pt x="485" y="161"/>
                </a:lnTo>
                <a:lnTo>
                  <a:pt x="476" y="176"/>
                </a:lnTo>
                <a:lnTo>
                  <a:pt x="465" y="191"/>
                </a:lnTo>
                <a:lnTo>
                  <a:pt x="453" y="209"/>
                </a:lnTo>
                <a:lnTo>
                  <a:pt x="439" y="227"/>
                </a:lnTo>
                <a:lnTo>
                  <a:pt x="430" y="240"/>
                </a:lnTo>
                <a:lnTo>
                  <a:pt x="421" y="252"/>
                </a:lnTo>
                <a:lnTo>
                  <a:pt x="413" y="263"/>
                </a:lnTo>
                <a:lnTo>
                  <a:pt x="408" y="272"/>
                </a:lnTo>
                <a:lnTo>
                  <a:pt x="398" y="286"/>
                </a:lnTo>
                <a:lnTo>
                  <a:pt x="389" y="298"/>
                </a:lnTo>
                <a:lnTo>
                  <a:pt x="381" y="307"/>
                </a:lnTo>
                <a:lnTo>
                  <a:pt x="372" y="314"/>
                </a:lnTo>
                <a:lnTo>
                  <a:pt x="363" y="321"/>
                </a:lnTo>
                <a:lnTo>
                  <a:pt x="354" y="326"/>
                </a:lnTo>
                <a:lnTo>
                  <a:pt x="344" y="332"/>
                </a:lnTo>
                <a:lnTo>
                  <a:pt x="332" y="336"/>
                </a:lnTo>
                <a:lnTo>
                  <a:pt x="323" y="340"/>
                </a:lnTo>
                <a:lnTo>
                  <a:pt x="313" y="345"/>
                </a:lnTo>
                <a:lnTo>
                  <a:pt x="309" y="347"/>
                </a:lnTo>
                <a:lnTo>
                  <a:pt x="307" y="349"/>
                </a:lnTo>
                <a:lnTo>
                  <a:pt x="306" y="351"/>
                </a:lnTo>
                <a:lnTo>
                  <a:pt x="304" y="354"/>
                </a:lnTo>
                <a:lnTo>
                  <a:pt x="302" y="362"/>
                </a:lnTo>
                <a:lnTo>
                  <a:pt x="301" y="372"/>
                </a:lnTo>
                <a:lnTo>
                  <a:pt x="300" y="390"/>
                </a:lnTo>
                <a:lnTo>
                  <a:pt x="301" y="407"/>
                </a:lnTo>
                <a:lnTo>
                  <a:pt x="301" y="414"/>
                </a:lnTo>
                <a:lnTo>
                  <a:pt x="301" y="418"/>
                </a:lnTo>
                <a:lnTo>
                  <a:pt x="308" y="421"/>
                </a:lnTo>
                <a:lnTo>
                  <a:pt x="316" y="422"/>
                </a:lnTo>
                <a:lnTo>
                  <a:pt x="328" y="424"/>
                </a:lnTo>
                <a:lnTo>
                  <a:pt x="347" y="425"/>
                </a:lnTo>
                <a:lnTo>
                  <a:pt x="391" y="428"/>
                </a:lnTo>
                <a:lnTo>
                  <a:pt x="432" y="433"/>
                </a:lnTo>
                <a:lnTo>
                  <a:pt x="452" y="437"/>
                </a:lnTo>
                <a:lnTo>
                  <a:pt x="469" y="441"/>
                </a:lnTo>
                <a:lnTo>
                  <a:pt x="485" y="446"/>
                </a:lnTo>
                <a:lnTo>
                  <a:pt x="501" y="453"/>
                </a:lnTo>
                <a:lnTo>
                  <a:pt x="513" y="461"/>
                </a:lnTo>
                <a:lnTo>
                  <a:pt x="524" y="471"/>
                </a:lnTo>
                <a:lnTo>
                  <a:pt x="530" y="477"/>
                </a:lnTo>
                <a:lnTo>
                  <a:pt x="533" y="481"/>
                </a:lnTo>
                <a:lnTo>
                  <a:pt x="537" y="486"/>
                </a:lnTo>
                <a:lnTo>
                  <a:pt x="539" y="492"/>
                </a:lnTo>
                <a:lnTo>
                  <a:pt x="542" y="497"/>
                </a:lnTo>
                <a:lnTo>
                  <a:pt x="544" y="504"/>
                </a:lnTo>
                <a:lnTo>
                  <a:pt x="545" y="509"/>
                </a:lnTo>
                <a:lnTo>
                  <a:pt x="545" y="514"/>
                </a:lnTo>
                <a:lnTo>
                  <a:pt x="545" y="520"/>
                </a:lnTo>
                <a:lnTo>
                  <a:pt x="544" y="525"/>
                </a:lnTo>
                <a:lnTo>
                  <a:pt x="542" y="531"/>
                </a:lnTo>
                <a:lnTo>
                  <a:pt x="539" y="536"/>
                </a:lnTo>
                <a:lnTo>
                  <a:pt x="537" y="541"/>
                </a:lnTo>
                <a:lnTo>
                  <a:pt x="533" y="546"/>
                </a:lnTo>
                <a:lnTo>
                  <a:pt x="529" y="550"/>
                </a:lnTo>
                <a:lnTo>
                  <a:pt x="524" y="553"/>
                </a:lnTo>
                <a:lnTo>
                  <a:pt x="518" y="556"/>
                </a:lnTo>
                <a:lnTo>
                  <a:pt x="510" y="560"/>
                </a:lnTo>
                <a:lnTo>
                  <a:pt x="501" y="561"/>
                </a:lnTo>
                <a:lnTo>
                  <a:pt x="491" y="562"/>
                </a:lnTo>
                <a:lnTo>
                  <a:pt x="481" y="562"/>
                </a:lnTo>
                <a:lnTo>
                  <a:pt x="471" y="561"/>
                </a:lnTo>
                <a:lnTo>
                  <a:pt x="463" y="560"/>
                </a:lnTo>
                <a:lnTo>
                  <a:pt x="456" y="559"/>
                </a:lnTo>
                <a:lnTo>
                  <a:pt x="453" y="558"/>
                </a:lnTo>
                <a:lnTo>
                  <a:pt x="417" y="552"/>
                </a:lnTo>
                <a:lnTo>
                  <a:pt x="389" y="549"/>
                </a:lnTo>
                <a:lnTo>
                  <a:pt x="366" y="547"/>
                </a:lnTo>
                <a:lnTo>
                  <a:pt x="343" y="545"/>
                </a:lnTo>
                <a:lnTo>
                  <a:pt x="340" y="543"/>
                </a:lnTo>
                <a:lnTo>
                  <a:pt x="328" y="542"/>
                </a:lnTo>
                <a:lnTo>
                  <a:pt x="316" y="542"/>
                </a:lnTo>
                <a:lnTo>
                  <a:pt x="305" y="541"/>
                </a:lnTo>
                <a:lnTo>
                  <a:pt x="295" y="541"/>
                </a:lnTo>
                <a:lnTo>
                  <a:pt x="273" y="542"/>
                </a:lnTo>
                <a:lnTo>
                  <a:pt x="253" y="546"/>
                </a:lnTo>
                <a:lnTo>
                  <a:pt x="233" y="550"/>
                </a:lnTo>
                <a:lnTo>
                  <a:pt x="211" y="556"/>
                </a:lnTo>
                <a:lnTo>
                  <a:pt x="202" y="559"/>
                </a:lnTo>
                <a:lnTo>
                  <a:pt x="193" y="561"/>
                </a:lnTo>
                <a:lnTo>
                  <a:pt x="183" y="564"/>
                </a:lnTo>
                <a:lnTo>
                  <a:pt x="173" y="566"/>
                </a:lnTo>
                <a:lnTo>
                  <a:pt x="158" y="570"/>
                </a:lnTo>
                <a:lnTo>
                  <a:pt x="142" y="576"/>
                </a:lnTo>
                <a:lnTo>
                  <a:pt x="124" y="582"/>
                </a:lnTo>
                <a:lnTo>
                  <a:pt x="104" y="588"/>
                </a:lnTo>
                <a:lnTo>
                  <a:pt x="93" y="590"/>
                </a:lnTo>
                <a:lnTo>
                  <a:pt x="83" y="592"/>
                </a:lnTo>
                <a:lnTo>
                  <a:pt x="72" y="593"/>
                </a:lnTo>
                <a:lnTo>
                  <a:pt x="60" y="594"/>
                </a:lnTo>
                <a:lnTo>
                  <a:pt x="58" y="594"/>
                </a:lnTo>
                <a:lnTo>
                  <a:pt x="56" y="594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8" name="Freeform 10"/>
          <p:cNvSpPr>
            <a:spLocks noEditPoints="1"/>
          </p:cNvSpPr>
          <p:nvPr/>
        </p:nvSpPr>
        <p:spPr bwMode="auto">
          <a:xfrm>
            <a:off x="7920038" y="369888"/>
            <a:ext cx="246062" cy="273050"/>
          </a:xfrm>
          <a:custGeom>
            <a:avLst/>
            <a:gdLst>
              <a:gd name="T0" fmla="*/ 2147483647 w 465"/>
              <a:gd name="T1" fmla="*/ 2147483647 h 516"/>
              <a:gd name="T2" fmla="*/ 2147483647 w 465"/>
              <a:gd name="T3" fmla="*/ 2147483647 h 516"/>
              <a:gd name="T4" fmla="*/ 2147483647 w 465"/>
              <a:gd name="T5" fmla="*/ 2147483647 h 516"/>
              <a:gd name="T6" fmla="*/ 2147483647 w 465"/>
              <a:gd name="T7" fmla="*/ 2147483647 h 516"/>
              <a:gd name="T8" fmla="*/ 2147483647 w 465"/>
              <a:gd name="T9" fmla="*/ 2147483647 h 516"/>
              <a:gd name="T10" fmla="*/ 2147483647 w 465"/>
              <a:gd name="T11" fmla="*/ 2147483647 h 516"/>
              <a:gd name="T12" fmla="*/ 2147483647 w 465"/>
              <a:gd name="T13" fmla="*/ 2147483647 h 516"/>
              <a:gd name="T14" fmla="*/ 2147483647 w 465"/>
              <a:gd name="T15" fmla="*/ 2147483647 h 516"/>
              <a:gd name="T16" fmla="*/ 2147483647 w 465"/>
              <a:gd name="T17" fmla="*/ 2147483647 h 516"/>
              <a:gd name="T18" fmla="*/ 2147483647 w 465"/>
              <a:gd name="T19" fmla="*/ 2147483647 h 516"/>
              <a:gd name="T20" fmla="*/ 2147483647 w 465"/>
              <a:gd name="T21" fmla="*/ 2147483647 h 516"/>
              <a:gd name="T22" fmla="*/ 2147483647 w 465"/>
              <a:gd name="T23" fmla="*/ 2147483647 h 516"/>
              <a:gd name="T24" fmla="*/ 2147483647 w 465"/>
              <a:gd name="T25" fmla="*/ 2147483647 h 516"/>
              <a:gd name="T26" fmla="*/ 2147483647 w 465"/>
              <a:gd name="T27" fmla="*/ 2147483647 h 516"/>
              <a:gd name="T28" fmla="*/ 2147483647 w 465"/>
              <a:gd name="T29" fmla="*/ 2147483647 h 516"/>
              <a:gd name="T30" fmla="*/ 2147483647 w 465"/>
              <a:gd name="T31" fmla="*/ 2147483647 h 516"/>
              <a:gd name="T32" fmla="*/ 2147483647 w 465"/>
              <a:gd name="T33" fmla="*/ 2147483647 h 516"/>
              <a:gd name="T34" fmla="*/ 2147483647 w 465"/>
              <a:gd name="T35" fmla="*/ 2147483647 h 516"/>
              <a:gd name="T36" fmla="*/ 2147483647 w 465"/>
              <a:gd name="T37" fmla="*/ 2147483647 h 516"/>
              <a:gd name="T38" fmla="*/ 2147483647 w 465"/>
              <a:gd name="T39" fmla="*/ 2147483647 h 516"/>
              <a:gd name="T40" fmla="*/ 2147483647 w 465"/>
              <a:gd name="T41" fmla="*/ 2147483647 h 516"/>
              <a:gd name="T42" fmla="*/ 2147483647 w 465"/>
              <a:gd name="T43" fmla="*/ 2147483647 h 516"/>
              <a:gd name="T44" fmla="*/ 2147483647 w 465"/>
              <a:gd name="T45" fmla="*/ 2147483647 h 516"/>
              <a:gd name="T46" fmla="*/ 2147483647 w 465"/>
              <a:gd name="T47" fmla="*/ 2147483647 h 516"/>
              <a:gd name="T48" fmla="*/ 2147483647 w 465"/>
              <a:gd name="T49" fmla="*/ 2147483647 h 516"/>
              <a:gd name="T50" fmla="*/ 2147483647 w 465"/>
              <a:gd name="T51" fmla="*/ 2147483647 h 516"/>
              <a:gd name="T52" fmla="*/ 2147483647 w 465"/>
              <a:gd name="T53" fmla="*/ 2147483647 h 516"/>
              <a:gd name="T54" fmla="*/ 2147483647 w 465"/>
              <a:gd name="T55" fmla="*/ 2147483647 h 516"/>
              <a:gd name="T56" fmla="*/ 2147483647 w 465"/>
              <a:gd name="T57" fmla="*/ 2147483647 h 516"/>
              <a:gd name="T58" fmla="*/ 2147483647 w 465"/>
              <a:gd name="T59" fmla="*/ 2147483647 h 516"/>
              <a:gd name="T60" fmla="*/ 2147483647 w 465"/>
              <a:gd name="T61" fmla="*/ 2147483647 h 516"/>
              <a:gd name="T62" fmla="*/ 2147483647 w 465"/>
              <a:gd name="T63" fmla="*/ 2147483647 h 516"/>
              <a:gd name="T64" fmla="*/ 2147483647 w 465"/>
              <a:gd name="T65" fmla="*/ 2147483647 h 516"/>
              <a:gd name="T66" fmla="*/ 2147483647 w 465"/>
              <a:gd name="T67" fmla="*/ 2147483647 h 516"/>
              <a:gd name="T68" fmla="*/ 2147483647 w 465"/>
              <a:gd name="T69" fmla="*/ 2147483647 h 516"/>
              <a:gd name="T70" fmla="*/ 2147483647 w 465"/>
              <a:gd name="T71" fmla="*/ 2147483647 h 516"/>
              <a:gd name="T72" fmla="*/ 2147483647 w 465"/>
              <a:gd name="T73" fmla="*/ 2147483647 h 516"/>
              <a:gd name="T74" fmla="*/ 2147483647 w 465"/>
              <a:gd name="T75" fmla="*/ 2147483647 h 516"/>
              <a:gd name="T76" fmla="*/ 2147483647 w 465"/>
              <a:gd name="T77" fmla="*/ 2147483647 h 516"/>
              <a:gd name="T78" fmla="*/ 2147483647 w 465"/>
              <a:gd name="T79" fmla="*/ 2147483647 h 516"/>
              <a:gd name="T80" fmla="*/ 2147483647 w 465"/>
              <a:gd name="T81" fmla="*/ 2147483647 h 516"/>
              <a:gd name="T82" fmla="*/ 2147483647 w 465"/>
              <a:gd name="T83" fmla="*/ 2147483647 h 516"/>
              <a:gd name="T84" fmla="*/ 2147483647 w 465"/>
              <a:gd name="T85" fmla="*/ 2147483647 h 516"/>
              <a:gd name="T86" fmla="*/ 2147483647 w 465"/>
              <a:gd name="T87" fmla="*/ 0 h 516"/>
              <a:gd name="T88" fmla="*/ 2147483647 w 465"/>
              <a:gd name="T89" fmla="*/ 2147483647 h 516"/>
              <a:gd name="T90" fmla="*/ 2147483647 w 465"/>
              <a:gd name="T91" fmla="*/ 2147483647 h 516"/>
              <a:gd name="T92" fmla="*/ 2147483647 w 465"/>
              <a:gd name="T93" fmla="*/ 2147483647 h 516"/>
              <a:gd name="T94" fmla="*/ 2147483647 w 465"/>
              <a:gd name="T95" fmla="*/ 2147483647 h 516"/>
              <a:gd name="T96" fmla="*/ 2147483647 w 465"/>
              <a:gd name="T97" fmla="*/ 2147483647 h 516"/>
              <a:gd name="T98" fmla="*/ 2147483647 w 465"/>
              <a:gd name="T99" fmla="*/ 2147483647 h 516"/>
              <a:gd name="T100" fmla="*/ 2147483647 w 465"/>
              <a:gd name="T101" fmla="*/ 2147483647 h 516"/>
              <a:gd name="T102" fmla="*/ 2147483647 w 465"/>
              <a:gd name="T103" fmla="*/ 2147483647 h 516"/>
              <a:gd name="T104" fmla="*/ 2147483647 w 465"/>
              <a:gd name="T105" fmla="*/ 2147483647 h 51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65"/>
              <a:gd name="T160" fmla="*/ 0 h 516"/>
              <a:gd name="T161" fmla="*/ 465 w 465"/>
              <a:gd name="T162" fmla="*/ 516 h 51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65" h="516">
                <a:moveTo>
                  <a:pt x="167" y="72"/>
                </a:moveTo>
                <a:lnTo>
                  <a:pt x="173" y="79"/>
                </a:lnTo>
                <a:lnTo>
                  <a:pt x="178" y="86"/>
                </a:lnTo>
                <a:lnTo>
                  <a:pt x="183" y="94"/>
                </a:lnTo>
                <a:lnTo>
                  <a:pt x="186" y="102"/>
                </a:lnTo>
                <a:lnTo>
                  <a:pt x="189" y="110"/>
                </a:lnTo>
                <a:lnTo>
                  <a:pt x="192" y="118"/>
                </a:lnTo>
                <a:lnTo>
                  <a:pt x="194" y="126"/>
                </a:lnTo>
                <a:lnTo>
                  <a:pt x="195" y="135"/>
                </a:lnTo>
                <a:lnTo>
                  <a:pt x="198" y="169"/>
                </a:lnTo>
                <a:lnTo>
                  <a:pt x="198" y="198"/>
                </a:lnTo>
                <a:lnTo>
                  <a:pt x="199" y="208"/>
                </a:lnTo>
                <a:lnTo>
                  <a:pt x="201" y="217"/>
                </a:lnTo>
                <a:lnTo>
                  <a:pt x="203" y="219"/>
                </a:lnTo>
                <a:lnTo>
                  <a:pt x="206" y="221"/>
                </a:lnTo>
                <a:lnTo>
                  <a:pt x="208" y="223"/>
                </a:lnTo>
                <a:lnTo>
                  <a:pt x="210" y="224"/>
                </a:lnTo>
                <a:lnTo>
                  <a:pt x="212" y="224"/>
                </a:lnTo>
                <a:lnTo>
                  <a:pt x="215" y="224"/>
                </a:lnTo>
                <a:lnTo>
                  <a:pt x="218" y="221"/>
                </a:lnTo>
                <a:lnTo>
                  <a:pt x="221" y="220"/>
                </a:lnTo>
                <a:lnTo>
                  <a:pt x="227" y="215"/>
                </a:lnTo>
                <a:lnTo>
                  <a:pt x="234" y="207"/>
                </a:lnTo>
                <a:lnTo>
                  <a:pt x="240" y="199"/>
                </a:lnTo>
                <a:lnTo>
                  <a:pt x="247" y="190"/>
                </a:lnTo>
                <a:lnTo>
                  <a:pt x="252" y="180"/>
                </a:lnTo>
                <a:lnTo>
                  <a:pt x="256" y="171"/>
                </a:lnTo>
                <a:lnTo>
                  <a:pt x="264" y="149"/>
                </a:lnTo>
                <a:lnTo>
                  <a:pt x="274" y="127"/>
                </a:lnTo>
                <a:lnTo>
                  <a:pt x="280" y="116"/>
                </a:lnTo>
                <a:lnTo>
                  <a:pt x="287" y="105"/>
                </a:lnTo>
                <a:lnTo>
                  <a:pt x="294" y="94"/>
                </a:lnTo>
                <a:lnTo>
                  <a:pt x="302" y="83"/>
                </a:lnTo>
                <a:lnTo>
                  <a:pt x="309" y="73"/>
                </a:lnTo>
                <a:lnTo>
                  <a:pt x="319" y="65"/>
                </a:lnTo>
                <a:lnTo>
                  <a:pt x="329" y="57"/>
                </a:lnTo>
                <a:lnTo>
                  <a:pt x="340" y="51"/>
                </a:lnTo>
                <a:lnTo>
                  <a:pt x="350" y="45"/>
                </a:lnTo>
                <a:lnTo>
                  <a:pt x="362" y="41"/>
                </a:lnTo>
                <a:lnTo>
                  <a:pt x="375" y="39"/>
                </a:lnTo>
                <a:lnTo>
                  <a:pt x="388" y="38"/>
                </a:lnTo>
                <a:lnTo>
                  <a:pt x="398" y="38"/>
                </a:lnTo>
                <a:lnTo>
                  <a:pt x="411" y="40"/>
                </a:lnTo>
                <a:lnTo>
                  <a:pt x="414" y="41"/>
                </a:lnTo>
                <a:lnTo>
                  <a:pt x="416" y="42"/>
                </a:lnTo>
                <a:lnTo>
                  <a:pt x="418" y="45"/>
                </a:lnTo>
                <a:lnTo>
                  <a:pt x="421" y="48"/>
                </a:lnTo>
                <a:lnTo>
                  <a:pt x="423" y="52"/>
                </a:lnTo>
                <a:lnTo>
                  <a:pt x="424" y="56"/>
                </a:lnTo>
                <a:lnTo>
                  <a:pt x="425" y="60"/>
                </a:lnTo>
                <a:lnTo>
                  <a:pt x="425" y="67"/>
                </a:lnTo>
                <a:lnTo>
                  <a:pt x="424" y="73"/>
                </a:lnTo>
                <a:lnTo>
                  <a:pt x="421" y="81"/>
                </a:lnTo>
                <a:lnTo>
                  <a:pt x="417" y="90"/>
                </a:lnTo>
                <a:lnTo>
                  <a:pt x="413" y="98"/>
                </a:lnTo>
                <a:lnTo>
                  <a:pt x="401" y="118"/>
                </a:lnTo>
                <a:lnTo>
                  <a:pt x="387" y="137"/>
                </a:lnTo>
                <a:lnTo>
                  <a:pt x="358" y="177"/>
                </a:lnTo>
                <a:lnTo>
                  <a:pt x="333" y="213"/>
                </a:lnTo>
                <a:lnTo>
                  <a:pt x="324" y="226"/>
                </a:lnTo>
                <a:lnTo>
                  <a:pt x="317" y="235"/>
                </a:lnTo>
                <a:lnTo>
                  <a:pt x="310" y="243"/>
                </a:lnTo>
                <a:lnTo>
                  <a:pt x="302" y="250"/>
                </a:lnTo>
                <a:lnTo>
                  <a:pt x="283" y="258"/>
                </a:lnTo>
                <a:lnTo>
                  <a:pt x="256" y="270"/>
                </a:lnTo>
                <a:lnTo>
                  <a:pt x="249" y="274"/>
                </a:lnTo>
                <a:lnTo>
                  <a:pt x="242" y="280"/>
                </a:lnTo>
                <a:lnTo>
                  <a:pt x="237" y="285"/>
                </a:lnTo>
                <a:lnTo>
                  <a:pt x="233" y="292"/>
                </a:lnTo>
                <a:lnTo>
                  <a:pt x="228" y="299"/>
                </a:lnTo>
                <a:lnTo>
                  <a:pt x="226" y="307"/>
                </a:lnTo>
                <a:lnTo>
                  <a:pt x="224" y="314"/>
                </a:lnTo>
                <a:lnTo>
                  <a:pt x="222" y="322"/>
                </a:lnTo>
                <a:lnTo>
                  <a:pt x="221" y="338"/>
                </a:lnTo>
                <a:lnTo>
                  <a:pt x="221" y="354"/>
                </a:lnTo>
                <a:lnTo>
                  <a:pt x="221" y="369"/>
                </a:lnTo>
                <a:lnTo>
                  <a:pt x="222" y="381"/>
                </a:lnTo>
                <a:lnTo>
                  <a:pt x="223" y="391"/>
                </a:lnTo>
                <a:lnTo>
                  <a:pt x="226" y="400"/>
                </a:lnTo>
                <a:lnTo>
                  <a:pt x="230" y="406"/>
                </a:lnTo>
                <a:lnTo>
                  <a:pt x="236" y="410"/>
                </a:lnTo>
                <a:lnTo>
                  <a:pt x="242" y="415"/>
                </a:lnTo>
                <a:lnTo>
                  <a:pt x="250" y="418"/>
                </a:lnTo>
                <a:lnTo>
                  <a:pt x="257" y="420"/>
                </a:lnTo>
                <a:lnTo>
                  <a:pt x="266" y="422"/>
                </a:lnTo>
                <a:lnTo>
                  <a:pt x="278" y="423"/>
                </a:lnTo>
                <a:lnTo>
                  <a:pt x="296" y="425"/>
                </a:lnTo>
                <a:lnTo>
                  <a:pt x="319" y="427"/>
                </a:lnTo>
                <a:lnTo>
                  <a:pt x="345" y="428"/>
                </a:lnTo>
                <a:lnTo>
                  <a:pt x="372" y="431"/>
                </a:lnTo>
                <a:lnTo>
                  <a:pt x="398" y="435"/>
                </a:lnTo>
                <a:lnTo>
                  <a:pt x="411" y="438"/>
                </a:lnTo>
                <a:lnTo>
                  <a:pt x="422" y="441"/>
                </a:lnTo>
                <a:lnTo>
                  <a:pt x="432" y="444"/>
                </a:lnTo>
                <a:lnTo>
                  <a:pt x="441" y="448"/>
                </a:lnTo>
                <a:lnTo>
                  <a:pt x="449" y="454"/>
                </a:lnTo>
                <a:lnTo>
                  <a:pt x="458" y="461"/>
                </a:lnTo>
                <a:lnTo>
                  <a:pt x="462" y="466"/>
                </a:lnTo>
                <a:lnTo>
                  <a:pt x="465" y="471"/>
                </a:lnTo>
                <a:lnTo>
                  <a:pt x="465" y="475"/>
                </a:lnTo>
                <a:lnTo>
                  <a:pt x="465" y="480"/>
                </a:lnTo>
                <a:lnTo>
                  <a:pt x="462" y="482"/>
                </a:lnTo>
                <a:lnTo>
                  <a:pt x="456" y="483"/>
                </a:lnTo>
                <a:lnTo>
                  <a:pt x="451" y="483"/>
                </a:lnTo>
                <a:lnTo>
                  <a:pt x="443" y="483"/>
                </a:lnTo>
                <a:lnTo>
                  <a:pt x="429" y="482"/>
                </a:lnTo>
                <a:lnTo>
                  <a:pt x="419" y="480"/>
                </a:lnTo>
                <a:lnTo>
                  <a:pt x="381" y="474"/>
                </a:lnTo>
                <a:lnTo>
                  <a:pt x="351" y="471"/>
                </a:lnTo>
                <a:lnTo>
                  <a:pt x="327" y="468"/>
                </a:lnTo>
                <a:lnTo>
                  <a:pt x="304" y="466"/>
                </a:lnTo>
                <a:lnTo>
                  <a:pt x="274" y="463"/>
                </a:lnTo>
                <a:lnTo>
                  <a:pt x="248" y="463"/>
                </a:lnTo>
                <a:lnTo>
                  <a:pt x="226" y="465"/>
                </a:lnTo>
                <a:lnTo>
                  <a:pt x="208" y="467"/>
                </a:lnTo>
                <a:lnTo>
                  <a:pt x="188" y="471"/>
                </a:lnTo>
                <a:lnTo>
                  <a:pt x="170" y="476"/>
                </a:lnTo>
                <a:lnTo>
                  <a:pt x="148" y="483"/>
                </a:lnTo>
                <a:lnTo>
                  <a:pt x="122" y="489"/>
                </a:lnTo>
                <a:lnTo>
                  <a:pt x="98" y="497"/>
                </a:lnTo>
                <a:lnTo>
                  <a:pt x="72" y="506"/>
                </a:lnTo>
                <a:lnTo>
                  <a:pt x="59" y="509"/>
                </a:lnTo>
                <a:lnTo>
                  <a:pt x="46" y="512"/>
                </a:lnTo>
                <a:lnTo>
                  <a:pt x="33" y="514"/>
                </a:lnTo>
                <a:lnTo>
                  <a:pt x="19" y="516"/>
                </a:lnTo>
                <a:lnTo>
                  <a:pt x="11" y="515"/>
                </a:lnTo>
                <a:lnTo>
                  <a:pt x="6" y="515"/>
                </a:lnTo>
                <a:lnTo>
                  <a:pt x="3" y="513"/>
                </a:lnTo>
                <a:lnTo>
                  <a:pt x="0" y="511"/>
                </a:lnTo>
                <a:lnTo>
                  <a:pt x="0" y="509"/>
                </a:lnTo>
                <a:lnTo>
                  <a:pt x="2" y="506"/>
                </a:lnTo>
                <a:lnTo>
                  <a:pt x="3" y="501"/>
                </a:lnTo>
                <a:lnTo>
                  <a:pt x="6" y="498"/>
                </a:lnTo>
                <a:lnTo>
                  <a:pt x="13" y="490"/>
                </a:lnTo>
                <a:lnTo>
                  <a:pt x="22" y="482"/>
                </a:lnTo>
                <a:lnTo>
                  <a:pt x="31" y="475"/>
                </a:lnTo>
                <a:lnTo>
                  <a:pt x="38" y="470"/>
                </a:lnTo>
                <a:lnTo>
                  <a:pt x="51" y="462"/>
                </a:lnTo>
                <a:lnTo>
                  <a:pt x="68" y="455"/>
                </a:lnTo>
                <a:lnTo>
                  <a:pt x="87" y="448"/>
                </a:lnTo>
                <a:lnTo>
                  <a:pt x="105" y="442"/>
                </a:lnTo>
                <a:lnTo>
                  <a:pt x="142" y="431"/>
                </a:lnTo>
                <a:lnTo>
                  <a:pt x="169" y="422"/>
                </a:lnTo>
                <a:lnTo>
                  <a:pt x="173" y="419"/>
                </a:lnTo>
                <a:lnTo>
                  <a:pt x="176" y="416"/>
                </a:lnTo>
                <a:lnTo>
                  <a:pt x="180" y="409"/>
                </a:lnTo>
                <a:lnTo>
                  <a:pt x="183" y="403"/>
                </a:lnTo>
                <a:lnTo>
                  <a:pt x="187" y="387"/>
                </a:lnTo>
                <a:lnTo>
                  <a:pt x="189" y="367"/>
                </a:lnTo>
                <a:lnTo>
                  <a:pt x="191" y="327"/>
                </a:lnTo>
                <a:lnTo>
                  <a:pt x="191" y="296"/>
                </a:lnTo>
                <a:lnTo>
                  <a:pt x="189" y="290"/>
                </a:lnTo>
                <a:lnTo>
                  <a:pt x="186" y="282"/>
                </a:lnTo>
                <a:lnTo>
                  <a:pt x="181" y="272"/>
                </a:lnTo>
                <a:lnTo>
                  <a:pt x="175" y="261"/>
                </a:lnTo>
                <a:lnTo>
                  <a:pt x="158" y="239"/>
                </a:lnTo>
                <a:lnTo>
                  <a:pt x="139" y="211"/>
                </a:lnTo>
                <a:lnTo>
                  <a:pt x="116" y="181"/>
                </a:lnTo>
                <a:lnTo>
                  <a:pt x="92" y="149"/>
                </a:lnTo>
                <a:lnTo>
                  <a:pt x="81" y="132"/>
                </a:lnTo>
                <a:lnTo>
                  <a:pt x="71" y="115"/>
                </a:lnTo>
                <a:lnTo>
                  <a:pt x="60" y="97"/>
                </a:lnTo>
                <a:lnTo>
                  <a:pt x="50" y="80"/>
                </a:lnTo>
                <a:lnTo>
                  <a:pt x="44" y="66"/>
                </a:lnTo>
                <a:lnTo>
                  <a:pt x="36" y="51"/>
                </a:lnTo>
                <a:lnTo>
                  <a:pt x="34" y="43"/>
                </a:lnTo>
                <a:lnTo>
                  <a:pt x="32" y="36"/>
                </a:lnTo>
                <a:lnTo>
                  <a:pt x="30" y="28"/>
                </a:lnTo>
                <a:lnTo>
                  <a:pt x="30" y="21"/>
                </a:lnTo>
                <a:lnTo>
                  <a:pt x="31" y="15"/>
                </a:lnTo>
                <a:lnTo>
                  <a:pt x="32" y="11"/>
                </a:lnTo>
                <a:lnTo>
                  <a:pt x="34" y="6"/>
                </a:lnTo>
                <a:lnTo>
                  <a:pt x="37" y="4"/>
                </a:lnTo>
                <a:lnTo>
                  <a:pt x="40" y="2"/>
                </a:lnTo>
                <a:lnTo>
                  <a:pt x="44" y="1"/>
                </a:lnTo>
                <a:lnTo>
                  <a:pt x="48" y="0"/>
                </a:lnTo>
                <a:lnTo>
                  <a:pt x="52" y="1"/>
                </a:lnTo>
                <a:lnTo>
                  <a:pt x="63" y="3"/>
                </a:lnTo>
                <a:lnTo>
                  <a:pt x="74" y="8"/>
                </a:lnTo>
                <a:lnTo>
                  <a:pt x="87" y="13"/>
                </a:lnTo>
                <a:lnTo>
                  <a:pt x="99" y="21"/>
                </a:lnTo>
                <a:lnTo>
                  <a:pt x="121" y="36"/>
                </a:lnTo>
                <a:lnTo>
                  <a:pt x="142" y="52"/>
                </a:lnTo>
                <a:lnTo>
                  <a:pt x="158" y="65"/>
                </a:lnTo>
                <a:lnTo>
                  <a:pt x="167" y="72"/>
                </a:lnTo>
                <a:close/>
                <a:moveTo>
                  <a:pt x="353" y="71"/>
                </a:moveTo>
                <a:lnTo>
                  <a:pt x="349" y="71"/>
                </a:lnTo>
                <a:lnTo>
                  <a:pt x="346" y="72"/>
                </a:lnTo>
                <a:lnTo>
                  <a:pt x="342" y="75"/>
                </a:lnTo>
                <a:lnTo>
                  <a:pt x="338" y="77"/>
                </a:lnTo>
                <a:lnTo>
                  <a:pt x="331" y="84"/>
                </a:lnTo>
                <a:lnTo>
                  <a:pt x="323" y="93"/>
                </a:lnTo>
                <a:lnTo>
                  <a:pt x="316" y="102"/>
                </a:lnTo>
                <a:lnTo>
                  <a:pt x="310" y="111"/>
                </a:lnTo>
                <a:lnTo>
                  <a:pt x="306" y="119"/>
                </a:lnTo>
                <a:lnTo>
                  <a:pt x="303" y="125"/>
                </a:lnTo>
                <a:lnTo>
                  <a:pt x="303" y="130"/>
                </a:lnTo>
                <a:lnTo>
                  <a:pt x="303" y="132"/>
                </a:lnTo>
                <a:lnTo>
                  <a:pt x="304" y="134"/>
                </a:lnTo>
                <a:lnTo>
                  <a:pt x="305" y="135"/>
                </a:lnTo>
                <a:lnTo>
                  <a:pt x="307" y="134"/>
                </a:lnTo>
                <a:lnTo>
                  <a:pt x="310" y="133"/>
                </a:lnTo>
                <a:lnTo>
                  <a:pt x="315" y="131"/>
                </a:lnTo>
                <a:lnTo>
                  <a:pt x="319" y="127"/>
                </a:lnTo>
                <a:lnTo>
                  <a:pt x="326" y="121"/>
                </a:lnTo>
                <a:lnTo>
                  <a:pt x="333" y="113"/>
                </a:lnTo>
                <a:lnTo>
                  <a:pt x="341" y="105"/>
                </a:lnTo>
                <a:lnTo>
                  <a:pt x="347" y="95"/>
                </a:lnTo>
                <a:lnTo>
                  <a:pt x="353" y="88"/>
                </a:lnTo>
                <a:lnTo>
                  <a:pt x="356" y="80"/>
                </a:lnTo>
                <a:lnTo>
                  <a:pt x="356" y="77"/>
                </a:lnTo>
                <a:lnTo>
                  <a:pt x="356" y="75"/>
                </a:lnTo>
                <a:lnTo>
                  <a:pt x="355" y="72"/>
                </a:lnTo>
                <a:lnTo>
                  <a:pt x="353" y="71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59" name="Freeform 11"/>
          <p:cNvSpPr>
            <a:spLocks/>
          </p:cNvSpPr>
          <p:nvPr/>
        </p:nvSpPr>
        <p:spPr bwMode="auto">
          <a:xfrm>
            <a:off x="8224839" y="381000"/>
            <a:ext cx="320675" cy="254000"/>
          </a:xfrm>
          <a:custGeom>
            <a:avLst/>
            <a:gdLst>
              <a:gd name="T0" fmla="*/ 2147483647 w 606"/>
              <a:gd name="T1" fmla="*/ 2147483647 h 479"/>
              <a:gd name="T2" fmla="*/ 2147483647 w 606"/>
              <a:gd name="T3" fmla="*/ 2147483647 h 479"/>
              <a:gd name="T4" fmla="*/ 2147483647 w 606"/>
              <a:gd name="T5" fmla="*/ 2147483647 h 479"/>
              <a:gd name="T6" fmla="*/ 2147483647 w 606"/>
              <a:gd name="T7" fmla="*/ 2147483647 h 479"/>
              <a:gd name="T8" fmla="*/ 2147483647 w 606"/>
              <a:gd name="T9" fmla="*/ 2147483647 h 479"/>
              <a:gd name="T10" fmla="*/ 2147483647 w 606"/>
              <a:gd name="T11" fmla="*/ 2147483647 h 479"/>
              <a:gd name="T12" fmla="*/ 2147483647 w 606"/>
              <a:gd name="T13" fmla="*/ 2147483647 h 479"/>
              <a:gd name="T14" fmla="*/ 2147483647 w 606"/>
              <a:gd name="T15" fmla="*/ 2147483647 h 479"/>
              <a:gd name="T16" fmla="*/ 2147483647 w 606"/>
              <a:gd name="T17" fmla="*/ 2147483647 h 479"/>
              <a:gd name="T18" fmla="*/ 2147483647 w 606"/>
              <a:gd name="T19" fmla="*/ 2147483647 h 479"/>
              <a:gd name="T20" fmla="*/ 2147483647 w 606"/>
              <a:gd name="T21" fmla="*/ 2147483647 h 479"/>
              <a:gd name="T22" fmla="*/ 2147483647 w 606"/>
              <a:gd name="T23" fmla="*/ 2147483647 h 479"/>
              <a:gd name="T24" fmla="*/ 2147483647 w 606"/>
              <a:gd name="T25" fmla="*/ 2147483647 h 479"/>
              <a:gd name="T26" fmla="*/ 2147483647 w 606"/>
              <a:gd name="T27" fmla="*/ 2147483647 h 479"/>
              <a:gd name="T28" fmla="*/ 2147483647 w 606"/>
              <a:gd name="T29" fmla="*/ 2147483647 h 479"/>
              <a:gd name="T30" fmla="*/ 2147483647 w 606"/>
              <a:gd name="T31" fmla="*/ 2147483647 h 479"/>
              <a:gd name="T32" fmla="*/ 2147483647 w 606"/>
              <a:gd name="T33" fmla="*/ 2147483647 h 479"/>
              <a:gd name="T34" fmla="*/ 2147483647 w 606"/>
              <a:gd name="T35" fmla="*/ 2147483647 h 479"/>
              <a:gd name="T36" fmla="*/ 2147483647 w 606"/>
              <a:gd name="T37" fmla="*/ 2147483647 h 479"/>
              <a:gd name="T38" fmla="*/ 2147483647 w 606"/>
              <a:gd name="T39" fmla="*/ 2147483647 h 479"/>
              <a:gd name="T40" fmla="*/ 2147483647 w 606"/>
              <a:gd name="T41" fmla="*/ 2147483647 h 479"/>
              <a:gd name="T42" fmla="*/ 2147483647 w 606"/>
              <a:gd name="T43" fmla="*/ 2147483647 h 479"/>
              <a:gd name="T44" fmla="*/ 2147483647 w 606"/>
              <a:gd name="T45" fmla="*/ 2147483647 h 479"/>
              <a:gd name="T46" fmla="*/ 2147483647 w 606"/>
              <a:gd name="T47" fmla="*/ 2147483647 h 479"/>
              <a:gd name="T48" fmla="*/ 2147483647 w 606"/>
              <a:gd name="T49" fmla="*/ 2147483647 h 479"/>
              <a:gd name="T50" fmla="*/ 2147483647 w 606"/>
              <a:gd name="T51" fmla="*/ 2147483647 h 479"/>
              <a:gd name="T52" fmla="*/ 2147483647 w 606"/>
              <a:gd name="T53" fmla="*/ 2147483647 h 479"/>
              <a:gd name="T54" fmla="*/ 2147483647 w 606"/>
              <a:gd name="T55" fmla="*/ 2147483647 h 479"/>
              <a:gd name="T56" fmla="*/ 2147483647 w 606"/>
              <a:gd name="T57" fmla="*/ 2147483647 h 479"/>
              <a:gd name="T58" fmla="*/ 2147483647 w 606"/>
              <a:gd name="T59" fmla="*/ 2147483647 h 479"/>
              <a:gd name="T60" fmla="*/ 2147483647 w 606"/>
              <a:gd name="T61" fmla="*/ 2147483647 h 479"/>
              <a:gd name="T62" fmla="*/ 2147483647 w 606"/>
              <a:gd name="T63" fmla="*/ 2147483647 h 479"/>
              <a:gd name="T64" fmla="*/ 2147483647 w 606"/>
              <a:gd name="T65" fmla="*/ 2147483647 h 479"/>
              <a:gd name="T66" fmla="*/ 2147483647 w 606"/>
              <a:gd name="T67" fmla="*/ 2147483647 h 479"/>
              <a:gd name="T68" fmla="*/ 2147483647 w 606"/>
              <a:gd name="T69" fmla="*/ 2147483647 h 479"/>
              <a:gd name="T70" fmla="*/ 2147483647 w 606"/>
              <a:gd name="T71" fmla="*/ 2147483647 h 479"/>
              <a:gd name="T72" fmla="*/ 2147483647 w 606"/>
              <a:gd name="T73" fmla="*/ 2147483647 h 479"/>
              <a:gd name="T74" fmla="*/ 2147483647 w 606"/>
              <a:gd name="T75" fmla="*/ 2147483647 h 479"/>
              <a:gd name="T76" fmla="*/ 2147483647 w 606"/>
              <a:gd name="T77" fmla="*/ 2147483647 h 479"/>
              <a:gd name="T78" fmla="*/ 2147483647 w 606"/>
              <a:gd name="T79" fmla="*/ 2147483647 h 479"/>
              <a:gd name="T80" fmla="*/ 2147483647 w 606"/>
              <a:gd name="T81" fmla="*/ 2147483647 h 479"/>
              <a:gd name="T82" fmla="*/ 2147483647 w 606"/>
              <a:gd name="T83" fmla="*/ 2147483647 h 479"/>
              <a:gd name="T84" fmla="*/ 2147483647 w 606"/>
              <a:gd name="T85" fmla="*/ 2147483647 h 479"/>
              <a:gd name="T86" fmla="*/ 2147483647 w 606"/>
              <a:gd name="T87" fmla="*/ 2147483647 h 479"/>
              <a:gd name="T88" fmla="*/ 2147483647 w 606"/>
              <a:gd name="T89" fmla="*/ 2147483647 h 479"/>
              <a:gd name="T90" fmla="*/ 2147483647 w 606"/>
              <a:gd name="T91" fmla="*/ 2147483647 h 479"/>
              <a:gd name="T92" fmla="*/ 2147483647 w 606"/>
              <a:gd name="T93" fmla="*/ 2147483647 h 479"/>
              <a:gd name="T94" fmla="*/ 2147483647 w 606"/>
              <a:gd name="T95" fmla="*/ 2147483647 h 479"/>
              <a:gd name="T96" fmla="*/ 2147483647 w 606"/>
              <a:gd name="T97" fmla="*/ 2147483647 h 479"/>
              <a:gd name="T98" fmla="*/ 2147483647 w 606"/>
              <a:gd name="T99" fmla="*/ 2147483647 h 47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06"/>
              <a:gd name="T151" fmla="*/ 0 h 479"/>
              <a:gd name="T152" fmla="*/ 606 w 606"/>
              <a:gd name="T153" fmla="*/ 479 h 47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06" h="479">
                <a:moveTo>
                  <a:pt x="169" y="479"/>
                </a:moveTo>
                <a:lnTo>
                  <a:pt x="159" y="478"/>
                </a:lnTo>
                <a:lnTo>
                  <a:pt x="150" y="477"/>
                </a:lnTo>
                <a:lnTo>
                  <a:pt x="144" y="475"/>
                </a:lnTo>
                <a:lnTo>
                  <a:pt x="137" y="472"/>
                </a:lnTo>
                <a:lnTo>
                  <a:pt x="132" y="468"/>
                </a:lnTo>
                <a:lnTo>
                  <a:pt x="126" y="465"/>
                </a:lnTo>
                <a:lnTo>
                  <a:pt x="123" y="461"/>
                </a:lnTo>
                <a:lnTo>
                  <a:pt x="120" y="458"/>
                </a:lnTo>
                <a:lnTo>
                  <a:pt x="116" y="449"/>
                </a:lnTo>
                <a:lnTo>
                  <a:pt x="111" y="438"/>
                </a:lnTo>
                <a:lnTo>
                  <a:pt x="110" y="432"/>
                </a:lnTo>
                <a:lnTo>
                  <a:pt x="110" y="424"/>
                </a:lnTo>
                <a:lnTo>
                  <a:pt x="111" y="417"/>
                </a:lnTo>
                <a:lnTo>
                  <a:pt x="113" y="408"/>
                </a:lnTo>
                <a:lnTo>
                  <a:pt x="116" y="401"/>
                </a:lnTo>
                <a:lnTo>
                  <a:pt x="119" y="397"/>
                </a:lnTo>
                <a:lnTo>
                  <a:pt x="122" y="392"/>
                </a:lnTo>
                <a:lnTo>
                  <a:pt x="125" y="387"/>
                </a:lnTo>
                <a:lnTo>
                  <a:pt x="130" y="384"/>
                </a:lnTo>
                <a:lnTo>
                  <a:pt x="135" y="381"/>
                </a:lnTo>
                <a:lnTo>
                  <a:pt x="140" y="378"/>
                </a:lnTo>
                <a:lnTo>
                  <a:pt x="147" y="374"/>
                </a:lnTo>
                <a:lnTo>
                  <a:pt x="137" y="369"/>
                </a:lnTo>
                <a:lnTo>
                  <a:pt x="129" y="362"/>
                </a:lnTo>
                <a:lnTo>
                  <a:pt x="120" y="355"/>
                </a:lnTo>
                <a:lnTo>
                  <a:pt x="112" y="348"/>
                </a:lnTo>
                <a:lnTo>
                  <a:pt x="107" y="344"/>
                </a:lnTo>
                <a:lnTo>
                  <a:pt x="102" y="338"/>
                </a:lnTo>
                <a:lnTo>
                  <a:pt x="95" y="331"/>
                </a:lnTo>
                <a:lnTo>
                  <a:pt x="91" y="325"/>
                </a:lnTo>
                <a:lnTo>
                  <a:pt x="86" y="318"/>
                </a:lnTo>
                <a:lnTo>
                  <a:pt x="80" y="305"/>
                </a:lnTo>
                <a:lnTo>
                  <a:pt x="75" y="291"/>
                </a:lnTo>
                <a:lnTo>
                  <a:pt x="71" y="277"/>
                </a:lnTo>
                <a:lnTo>
                  <a:pt x="69" y="264"/>
                </a:lnTo>
                <a:lnTo>
                  <a:pt x="68" y="251"/>
                </a:lnTo>
                <a:lnTo>
                  <a:pt x="68" y="239"/>
                </a:lnTo>
                <a:lnTo>
                  <a:pt x="67" y="225"/>
                </a:lnTo>
                <a:lnTo>
                  <a:pt x="65" y="212"/>
                </a:lnTo>
                <a:lnTo>
                  <a:pt x="64" y="200"/>
                </a:lnTo>
                <a:lnTo>
                  <a:pt x="63" y="189"/>
                </a:lnTo>
                <a:lnTo>
                  <a:pt x="61" y="173"/>
                </a:lnTo>
                <a:lnTo>
                  <a:pt x="58" y="159"/>
                </a:lnTo>
                <a:lnTo>
                  <a:pt x="57" y="153"/>
                </a:lnTo>
                <a:lnTo>
                  <a:pt x="55" y="148"/>
                </a:lnTo>
                <a:lnTo>
                  <a:pt x="53" y="142"/>
                </a:lnTo>
                <a:lnTo>
                  <a:pt x="50" y="139"/>
                </a:lnTo>
                <a:lnTo>
                  <a:pt x="41" y="133"/>
                </a:lnTo>
                <a:lnTo>
                  <a:pt x="34" y="130"/>
                </a:lnTo>
                <a:lnTo>
                  <a:pt x="25" y="126"/>
                </a:lnTo>
                <a:lnTo>
                  <a:pt x="17" y="121"/>
                </a:lnTo>
                <a:lnTo>
                  <a:pt x="11" y="115"/>
                </a:lnTo>
                <a:lnTo>
                  <a:pt x="7" y="110"/>
                </a:lnTo>
                <a:lnTo>
                  <a:pt x="3" y="104"/>
                </a:lnTo>
                <a:lnTo>
                  <a:pt x="2" y="98"/>
                </a:lnTo>
                <a:lnTo>
                  <a:pt x="1" y="92"/>
                </a:lnTo>
                <a:lnTo>
                  <a:pt x="0" y="87"/>
                </a:lnTo>
                <a:lnTo>
                  <a:pt x="1" y="77"/>
                </a:lnTo>
                <a:lnTo>
                  <a:pt x="4" y="68"/>
                </a:lnTo>
                <a:lnTo>
                  <a:pt x="10" y="58"/>
                </a:lnTo>
                <a:lnTo>
                  <a:pt x="16" y="48"/>
                </a:lnTo>
                <a:lnTo>
                  <a:pt x="26" y="39"/>
                </a:lnTo>
                <a:lnTo>
                  <a:pt x="37" y="31"/>
                </a:lnTo>
                <a:lnTo>
                  <a:pt x="50" y="22"/>
                </a:lnTo>
                <a:lnTo>
                  <a:pt x="65" y="14"/>
                </a:lnTo>
                <a:lnTo>
                  <a:pt x="80" y="7"/>
                </a:lnTo>
                <a:lnTo>
                  <a:pt x="95" y="3"/>
                </a:lnTo>
                <a:lnTo>
                  <a:pt x="110" y="1"/>
                </a:lnTo>
                <a:lnTo>
                  <a:pt x="125" y="0"/>
                </a:lnTo>
                <a:lnTo>
                  <a:pt x="137" y="0"/>
                </a:lnTo>
                <a:lnTo>
                  <a:pt x="150" y="2"/>
                </a:lnTo>
                <a:lnTo>
                  <a:pt x="158" y="4"/>
                </a:lnTo>
                <a:lnTo>
                  <a:pt x="165" y="6"/>
                </a:lnTo>
                <a:lnTo>
                  <a:pt x="172" y="9"/>
                </a:lnTo>
                <a:lnTo>
                  <a:pt x="178" y="12"/>
                </a:lnTo>
                <a:lnTo>
                  <a:pt x="185" y="16"/>
                </a:lnTo>
                <a:lnTo>
                  <a:pt x="189" y="20"/>
                </a:lnTo>
                <a:lnTo>
                  <a:pt x="194" y="24"/>
                </a:lnTo>
                <a:lnTo>
                  <a:pt x="199" y="30"/>
                </a:lnTo>
                <a:lnTo>
                  <a:pt x="206" y="39"/>
                </a:lnTo>
                <a:lnTo>
                  <a:pt x="214" y="51"/>
                </a:lnTo>
                <a:lnTo>
                  <a:pt x="220" y="64"/>
                </a:lnTo>
                <a:lnTo>
                  <a:pt x="228" y="78"/>
                </a:lnTo>
                <a:lnTo>
                  <a:pt x="233" y="90"/>
                </a:lnTo>
                <a:lnTo>
                  <a:pt x="240" y="103"/>
                </a:lnTo>
                <a:lnTo>
                  <a:pt x="247" y="118"/>
                </a:lnTo>
                <a:lnTo>
                  <a:pt x="256" y="135"/>
                </a:lnTo>
                <a:lnTo>
                  <a:pt x="265" y="150"/>
                </a:lnTo>
                <a:lnTo>
                  <a:pt x="270" y="160"/>
                </a:lnTo>
                <a:lnTo>
                  <a:pt x="275" y="168"/>
                </a:lnTo>
                <a:lnTo>
                  <a:pt x="281" y="173"/>
                </a:lnTo>
                <a:lnTo>
                  <a:pt x="285" y="177"/>
                </a:lnTo>
                <a:lnTo>
                  <a:pt x="292" y="179"/>
                </a:lnTo>
                <a:lnTo>
                  <a:pt x="298" y="179"/>
                </a:lnTo>
                <a:lnTo>
                  <a:pt x="307" y="179"/>
                </a:lnTo>
                <a:lnTo>
                  <a:pt x="314" y="179"/>
                </a:lnTo>
                <a:lnTo>
                  <a:pt x="322" y="179"/>
                </a:lnTo>
                <a:lnTo>
                  <a:pt x="328" y="178"/>
                </a:lnTo>
                <a:lnTo>
                  <a:pt x="334" y="177"/>
                </a:lnTo>
                <a:lnTo>
                  <a:pt x="338" y="176"/>
                </a:lnTo>
                <a:lnTo>
                  <a:pt x="348" y="170"/>
                </a:lnTo>
                <a:lnTo>
                  <a:pt x="359" y="162"/>
                </a:lnTo>
                <a:lnTo>
                  <a:pt x="371" y="152"/>
                </a:lnTo>
                <a:lnTo>
                  <a:pt x="385" y="141"/>
                </a:lnTo>
                <a:lnTo>
                  <a:pt x="391" y="137"/>
                </a:lnTo>
                <a:lnTo>
                  <a:pt x="396" y="132"/>
                </a:lnTo>
                <a:lnTo>
                  <a:pt x="408" y="124"/>
                </a:lnTo>
                <a:lnTo>
                  <a:pt x="420" y="115"/>
                </a:lnTo>
                <a:lnTo>
                  <a:pt x="432" y="108"/>
                </a:lnTo>
                <a:lnTo>
                  <a:pt x="445" y="101"/>
                </a:lnTo>
                <a:lnTo>
                  <a:pt x="455" y="97"/>
                </a:lnTo>
                <a:lnTo>
                  <a:pt x="466" y="96"/>
                </a:lnTo>
                <a:lnTo>
                  <a:pt x="474" y="87"/>
                </a:lnTo>
                <a:lnTo>
                  <a:pt x="485" y="79"/>
                </a:lnTo>
                <a:lnTo>
                  <a:pt x="487" y="78"/>
                </a:lnTo>
                <a:lnTo>
                  <a:pt x="488" y="77"/>
                </a:lnTo>
                <a:lnTo>
                  <a:pt x="496" y="72"/>
                </a:lnTo>
                <a:lnTo>
                  <a:pt x="506" y="67"/>
                </a:lnTo>
                <a:lnTo>
                  <a:pt x="510" y="63"/>
                </a:lnTo>
                <a:lnTo>
                  <a:pt x="515" y="61"/>
                </a:lnTo>
                <a:lnTo>
                  <a:pt x="522" y="60"/>
                </a:lnTo>
                <a:lnTo>
                  <a:pt x="527" y="59"/>
                </a:lnTo>
                <a:lnTo>
                  <a:pt x="530" y="59"/>
                </a:lnTo>
                <a:lnTo>
                  <a:pt x="533" y="59"/>
                </a:lnTo>
                <a:lnTo>
                  <a:pt x="538" y="59"/>
                </a:lnTo>
                <a:lnTo>
                  <a:pt x="544" y="60"/>
                </a:lnTo>
                <a:lnTo>
                  <a:pt x="551" y="62"/>
                </a:lnTo>
                <a:lnTo>
                  <a:pt x="558" y="65"/>
                </a:lnTo>
                <a:lnTo>
                  <a:pt x="565" y="71"/>
                </a:lnTo>
                <a:lnTo>
                  <a:pt x="572" y="77"/>
                </a:lnTo>
                <a:lnTo>
                  <a:pt x="578" y="87"/>
                </a:lnTo>
                <a:lnTo>
                  <a:pt x="582" y="98"/>
                </a:lnTo>
                <a:lnTo>
                  <a:pt x="589" y="103"/>
                </a:lnTo>
                <a:lnTo>
                  <a:pt x="594" y="109"/>
                </a:lnTo>
                <a:lnTo>
                  <a:pt x="598" y="115"/>
                </a:lnTo>
                <a:lnTo>
                  <a:pt x="602" y="121"/>
                </a:lnTo>
                <a:lnTo>
                  <a:pt x="605" y="131"/>
                </a:lnTo>
                <a:lnTo>
                  <a:pt x="606" y="140"/>
                </a:lnTo>
                <a:lnTo>
                  <a:pt x="606" y="145"/>
                </a:lnTo>
                <a:lnTo>
                  <a:pt x="606" y="151"/>
                </a:lnTo>
                <a:lnTo>
                  <a:pt x="605" y="155"/>
                </a:lnTo>
                <a:lnTo>
                  <a:pt x="603" y="159"/>
                </a:lnTo>
                <a:lnTo>
                  <a:pt x="598" y="168"/>
                </a:lnTo>
                <a:lnTo>
                  <a:pt x="593" y="176"/>
                </a:lnTo>
                <a:lnTo>
                  <a:pt x="587" y="182"/>
                </a:lnTo>
                <a:lnTo>
                  <a:pt x="579" y="187"/>
                </a:lnTo>
                <a:lnTo>
                  <a:pt x="572" y="193"/>
                </a:lnTo>
                <a:lnTo>
                  <a:pt x="566" y="196"/>
                </a:lnTo>
                <a:lnTo>
                  <a:pt x="564" y="198"/>
                </a:lnTo>
                <a:lnTo>
                  <a:pt x="548" y="210"/>
                </a:lnTo>
                <a:lnTo>
                  <a:pt x="533" y="222"/>
                </a:lnTo>
                <a:lnTo>
                  <a:pt x="518" y="234"/>
                </a:lnTo>
                <a:lnTo>
                  <a:pt x="504" y="246"/>
                </a:lnTo>
                <a:lnTo>
                  <a:pt x="491" y="260"/>
                </a:lnTo>
                <a:lnTo>
                  <a:pt x="479" y="277"/>
                </a:lnTo>
                <a:lnTo>
                  <a:pt x="472" y="286"/>
                </a:lnTo>
                <a:lnTo>
                  <a:pt x="464" y="294"/>
                </a:lnTo>
                <a:lnTo>
                  <a:pt x="460" y="301"/>
                </a:lnTo>
                <a:lnTo>
                  <a:pt x="455" y="310"/>
                </a:lnTo>
                <a:lnTo>
                  <a:pt x="442" y="329"/>
                </a:lnTo>
                <a:lnTo>
                  <a:pt x="427" y="350"/>
                </a:lnTo>
                <a:lnTo>
                  <a:pt x="419" y="359"/>
                </a:lnTo>
                <a:lnTo>
                  <a:pt x="409" y="368"/>
                </a:lnTo>
                <a:lnTo>
                  <a:pt x="401" y="375"/>
                </a:lnTo>
                <a:lnTo>
                  <a:pt x="390" y="382"/>
                </a:lnTo>
                <a:lnTo>
                  <a:pt x="396" y="389"/>
                </a:lnTo>
                <a:lnTo>
                  <a:pt x="401" y="398"/>
                </a:lnTo>
                <a:lnTo>
                  <a:pt x="405" y="407"/>
                </a:lnTo>
                <a:lnTo>
                  <a:pt x="407" y="417"/>
                </a:lnTo>
                <a:lnTo>
                  <a:pt x="407" y="422"/>
                </a:lnTo>
                <a:lnTo>
                  <a:pt x="407" y="428"/>
                </a:lnTo>
                <a:lnTo>
                  <a:pt x="406" y="434"/>
                </a:lnTo>
                <a:lnTo>
                  <a:pt x="404" y="439"/>
                </a:lnTo>
                <a:lnTo>
                  <a:pt x="402" y="445"/>
                </a:lnTo>
                <a:lnTo>
                  <a:pt x="400" y="450"/>
                </a:lnTo>
                <a:lnTo>
                  <a:pt x="396" y="455"/>
                </a:lnTo>
                <a:lnTo>
                  <a:pt x="392" y="460"/>
                </a:lnTo>
                <a:lnTo>
                  <a:pt x="386" y="465"/>
                </a:lnTo>
                <a:lnTo>
                  <a:pt x="377" y="471"/>
                </a:lnTo>
                <a:lnTo>
                  <a:pt x="372" y="473"/>
                </a:lnTo>
                <a:lnTo>
                  <a:pt x="365" y="475"/>
                </a:lnTo>
                <a:lnTo>
                  <a:pt x="358" y="476"/>
                </a:lnTo>
                <a:lnTo>
                  <a:pt x="350" y="476"/>
                </a:lnTo>
                <a:lnTo>
                  <a:pt x="334" y="475"/>
                </a:lnTo>
                <a:lnTo>
                  <a:pt x="319" y="472"/>
                </a:lnTo>
                <a:lnTo>
                  <a:pt x="314" y="472"/>
                </a:lnTo>
                <a:lnTo>
                  <a:pt x="311" y="471"/>
                </a:lnTo>
                <a:lnTo>
                  <a:pt x="302" y="469"/>
                </a:lnTo>
                <a:lnTo>
                  <a:pt x="292" y="468"/>
                </a:lnTo>
                <a:lnTo>
                  <a:pt x="278" y="468"/>
                </a:lnTo>
                <a:lnTo>
                  <a:pt x="261" y="467"/>
                </a:lnTo>
                <a:lnTo>
                  <a:pt x="245" y="468"/>
                </a:lnTo>
                <a:lnTo>
                  <a:pt x="230" y="469"/>
                </a:lnTo>
                <a:lnTo>
                  <a:pt x="216" y="471"/>
                </a:lnTo>
                <a:lnTo>
                  <a:pt x="205" y="474"/>
                </a:lnTo>
                <a:lnTo>
                  <a:pt x="196" y="476"/>
                </a:lnTo>
                <a:lnTo>
                  <a:pt x="186" y="478"/>
                </a:lnTo>
                <a:lnTo>
                  <a:pt x="177" y="478"/>
                </a:lnTo>
                <a:lnTo>
                  <a:pt x="169" y="479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0" name="Freeform 12"/>
          <p:cNvSpPr>
            <a:spLocks noEditPoints="1"/>
          </p:cNvSpPr>
          <p:nvPr/>
        </p:nvSpPr>
        <p:spPr bwMode="auto">
          <a:xfrm>
            <a:off x="8247063" y="401639"/>
            <a:ext cx="277812" cy="212725"/>
          </a:xfrm>
          <a:custGeom>
            <a:avLst/>
            <a:gdLst>
              <a:gd name="T0" fmla="*/ 2147483647 w 527"/>
              <a:gd name="T1" fmla="*/ 2147483647 h 401"/>
              <a:gd name="T2" fmla="*/ 2147483647 w 527"/>
              <a:gd name="T3" fmla="*/ 2147483647 h 401"/>
              <a:gd name="T4" fmla="*/ 2147483647 w 527"/>
              <a:gd name="T5" fmla="*/ 2147483647 h 401"/>
              <a:gd name="T6" fmla="*/ 2147483647 w 527"/>
              <a:gd name="T7" fmla="*/ 2147483647 h 401"/>
              <a:gd name="T8" fmla="*/ 2147483647 w 527"/>
              <a:gd name="T9" fmla="*/ 2147483647 h 401"/>
              <a:gd name="T10" fmla="*/ 2147483647 w 527"/>
              <a:gd name="T11" fmla="*/ 2147483647 h 401"/>
              <a:gd name="T12" fmla="*/ 2147483647 w 527"/>
              <a:gd name="T13" fmla="*/ 2147483647 h 401"/>
              <a:gd name="T14" fmla="*/ 2147483647 w 527"/>
              <a:gd name="T15" fmla="*/ 2147483647 h 401"/>
              <a:gd name="T16" fmla="*/ 2147483647 w 527"/>
              <a:gd name="T17" fmla="*/ 2147483647 h 401"/>
              <a:gd name="T18" fmla="*/ 2147483647 w 527"/>
              <a:gd name="T19" fmla="*/ 2147483647 h 401"/>
              <a:gd name="T20" fmla="*/ 2147483647 w 527"/>
              <a:gd name="T21" fmla="*/ 2147483647 h 401"/>
              <a:gd name="T22" fmla="*/ 2147483647 w 527"/>
              <a:gd name="T23" fmla="*/ 2147483647 h 401"/>
              <a:gd name="T24" fmla="*/ 2147483647 w 527"/>
              <a:gd name="T25" fmla="*/ 2147483647 h 401"/>
              <a:gd name="T26" fmla="*/ 2147483647 w 527"/>
              <a:gd name="T27" fmla="*/ 2147483647 h 401"/>
              <a:gd name="T28" fmla="*/ 2147483647 w 527"/>
              <a:gd name="T29" fmla="*/ 2147483647 h 401"/>
              <a:gd name="T30" fmla="*/ 2147483647 w 527"/>
              <a:gd name="T31" fmla="*/ 2147483647 h 401"/>
              <a:gd name="T32" fmla="*/ 2147483647 w 527"/>
              <a:gd name="T33" fmla="*/ 2147483647 h 401"/>
              <a:gd name="T34" fmla="*/ 2147483647 w 527"/>
              <a:gd name="T35" fmla="*/ 2147483647 h 401"/>
              <a:gd name="T36" fmla="*/ 2147483647 w 527"/>
              <a:gd name="T37" fmla="*/ 2147483647 h 401"/>
              <a:gd name="T38" fmla="*/ 2147483647 w 527"/>
              <a:gd name="T39" fmla="*/ 2147483647 h 401"/>
              <a:gd name="T40" fmla="*/ 2147483647 w 527"/>
              <a:gd name="T41" fmla="*/ 2147483647 h 401"/>
              <a:gd name="T42" fmla="*/ 2147483647 w 527"/>
              <a:gd name="T43" fmla="*/ 2147483647 h 401"/>
              <a:gd name="T44" fmla="*/ 2147483647 w 527"/>
              <a:gd name="T45" fmla="*/ 2147483647 h 401"/>
              <a:gd name="T46" fmla="*/ 2147483647 w 527"/>
              <a:gd name="T47" fmla="*/ 2147483647 h 401"/>
              <a:gd name="T48" fmla="*/ 2147483647 w 527"/>
              <a:gd name="T49" fmla="*/ 2147483647 h 401"/>
              <a:gd name="T50" fmla="*/ 2147483647 w 527"/>
              <a:gd name="T51" fmla="*/ 2147483647 h 401"/>
              <a:gd name="T52" fmla="*/ 2147483647 w 527"/>
              <a:gd name="T53" fmla="*/ 2147483647 h 401"/>
              <a:gd name="T54" fmla="*/ 2147483647 w 527"/>
              <a:gd name="T55" fmla="*/ 2147483647 h 401"/>
              <a:gd name="T56" fmla="*/ 2147483647 w 527"/>
              <a:gd name="T57" fmla="*/ 2147483647 h 401"/>
              <a:gd name="T58" fmla="*/ 2147483647 w 527"/>
              <a:gd name="T59" fmla="*/ 2147483647 h 401"/>
              <a:gd name="T60" fmla="*/ 2147483647 w 527"/>
              <a:gd name="T61" fmla="*/ 2147483647 h 401"/>
              <a:gd name="T62" fmla="*/ 2147483647 w 527"/>
              <a:gd name="T63" fmla="*/ 2147483647 h 401"/>
              <a:gd name="T64" fmla="*/ 2147483647 w 527"/>
              <a:gd name="T65" fmla="*/ 2147483647 h 401"/>
              <a:gd name="T66" fmla="*/ 2147483647 w 527"/>
              <a:gd name="T67" fmla="*/ 2147483647 h 401"/>
              <a:gd name="T68" fmla="*/ 2147483647 w 527"/>
              <a:gd name="T69" fmla="*/ 2147483647 h 401"/>
              <a:gd name="T70" fmla="*/ 2147483647 w 527"/>
              <a:gd name="T71" fmla="*/ 2147483647 h 401"/>
              <a:gd name="T72" fmla="*/ 2147483647 w 527"/>
              <a:gd name="T73" fmla="*/ 2147483647 h 401"/>
              <a:gd name="T74" fmla="*/ 2147483647 w 527"/>
              <a:gd name="T75" fmla="*/ 2147483647 h 401"/>
              <a:gd name="T76" fmla="*/ 2147483647 w 527"/>
              <a:gd name="T77" fmla="*/ 2147483647 h 401"/>
              <a:gd name="T78" fmla="*/ 2147483647 w 527"/>
              <a:gd name="T79" fmla="*/ 2147483647 h 401"/>
              <a:gd name="T80" fmla="*/ 2147483647 w 527"/>
              <a:gd name="T81" fmla="*/ 2147483647 h 401"/>
              <a:gd name="T82" fmla="*/ 2147483647 w 527"/>
              <a:gd name="T83" fmla="*/ 2147483647 h 401"/>
              <a:gd name="T84" fmla="*/ 2147483647 w 527"/>
              <a:gd name="T85" fmla="*/ 2147483647 h 401"/>
              <a:gd name="T86" fmla="*/ 2147483647 w 527"/>
              <a:gd name="T87" fmla="*/ 2147483647 h 401"/>
              <a:gd name="T88" fmla="*/ 2147483647 w 527"/>
              <a:gd name="T89" fmla="*/ 2147483647 h 401"/>
              <a:gd name="T90" fmla="*/ 2147483647 w 527"/>
              <a:gd name="T91" fmla="*/ 2147483647 h 401"/>
              <a:gd name="T92" fmla="*/ 2147483647 w 527"/>
              <a:gd name="T93" fmla="*/ 2147483647 h 401"/>
              <a:gd name="T94" fmla="*/ 2147483647 w 527"/>
              <a:gd name="T95" fmla="*/ 2147483647 h 401"/>
              <a:gd name="T96" fmla="*/ 2147483647 w 527"/>
              <a:gd name="T97" fmla="*/ 2147483647 h 401"/>
              <a:gd name="T98" fmla="*/ 2147483647 w 527"/>
              <a:gd name="T99" fmla="*/ 2147483647 h 401"/>
              <a:gd name="T100" fmla="*/ 2147483647 w 527"/>
              <a:gd name="T101" fmla="*/ 2147483647 h 401"/>
              <a:gd name="T102" fmla="*/ 2147483647 w 527"/>
              <a:gd name="T103" fmla="*/ 2147483647 h 401"/>
              <a:gd name="T104" fmla="*/ 2147483647 w 527"/>
              <a:gd name="T105" fmla="*/ 2147483647 h 401"/>
              <a:gd name="T106" fmla="*/ 2147483647 w 527"/>
              <a:gd name="T107" fmla="*/ 0 h 401"/>
              <a:gd name="T108" fmla="*/ 2147483647 w 527"/>
              <a:gd name="T109" fmla="*/ 2147483647 h 401"/>
              <a:gd name="T110" fmla="*/ 2147483647 w 527"/>
              <a:gd name="T111" fmla="*/ 2147483647 h 401"/>
              <a:gd name="T112" fmla="*/ 2147483647 w 527"/>
              <a:gd name="T113" fmla="*/ 2147483647 h 401"/>
              <a:gd name="T114" fmla="*/ 2147483647 w 527"/>
              <a:gd name="T115" fmla="*/ 2147483647 h 401"/>
              <a:gd name="T116" fmla="*/ 2147483647 w 527"/>
              <a:gd name="T117" fmla="*/ 2147483647 h 40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27"/>
              <a:gd name="T178" fmla="*/ 0 h 401"/>
              <a:gd name="T179" fmla="*/ 527 w 527"/>
              <a:gd name="T180" fmla="*/ 401 h 401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27" h="401">
                <a:moveTo>
                  <a:pt x="102" y="3"/>
                </a:moveTo>
                <a:lnTo>
                  <a:pt x="108" y="4"/>
                </a:lnTo>
                <a:lnTo>
                  <a:pt x="113" y="6"/>
                </a:lnTo>
                <a:lnTo>
                  <a:pt x="119" y="9"/>
                </a:lnTo>
                <a:lnTo>
                  <a:pt x="123" y="11"/>
                </a:lnTo>
                <a:lnTo>
                  <a:pt x="127" y="16"/>
                </a:lnTo>
                <a:lnTo>
                  <a:pt x="132" y="20"/>
                </a:lnTo>
                <a:lnTo>
                  <a:pt x="135" y="24"/>
                </a:lnTo>
                <a:lnTo>
                  <a:pt x="138" y="31"/>
                </a:lnTo>
                <a:lnTo>
                  <a:pt x="154" y="64"/>
                </a:lnTo>
                <a:lnTo>
                  <a:pt x="181" y="116"/>
                </a:lnTo>
                <a:lnTo>
                  <a:pt x="192" y="134"/>
                </a:lnTo>
                <a:lnTo>
                  <a:pt x="201" y="149"/>
                </a:lnTo>
                <a:lnTo>
                  <a:pt x="205" y="156"/>
                </a:lnTo>
                <a:lnTo>
                  <a:pt x="210" y="161"/>
                </a:lnTo>
                <a:lnTo>
                  <a:pt x="214" y="166"/>
                </a:lnTo>
                <a:lnTo>
                  <a:pt x="218" y="170"/>
                </a:lnTo>
                <a:lnTo>
                  <a:pt x="224" y="173"/>
                </a:lnTo>
                <a:lnTo>
                  <a:pt x="228" y="175"/>
                </a:lnTo>
                <a:lnTo>
                  <a:pt x="234" y="178"/>
                </a:lnTo>
                <a:lnTo>
                  <a:pt x="241" y="179"/>
                </a:lnTo>
                <a:lnTo>
                  <a:pt x="256" y="180"/>
                </a:lnTo>
                <a:lnTo>
                  <a:pt x="275" y="181"/>
                </a:lnTo>
                <a:lnTo>
                  <a:pt x="292" y="180"/>
                </a:lnTo>
                <a:lnTo>
                  <a:pt x="305" y="178"/>
                </a:lnTo>
                <a:lnTo>
                  <a:pt x="315" y="173"/>
                </a:lnTo>
                <a:lnTo>
                  <a:pt x="324" y="168"/>
                </a:lnTo>
                <a:lnTo>
                  <a:pt x="343" y="154"/>
                </a:lnTo>
                <a:lnTo>
                  <a:pt x="368" y="135"/>
                </a:lnTo>
                <a:lnTo>
                  <a:pt x="380" y="126"/>
                </a:lnTo>
                <a:lnTo>
                  <a:pt x="394" y="116"/>
                </a:lnTo>
                <a:lnTo>
                  <a:pt x="408" y="106"/>
                </a:lnTo>
                <a:lnTo>
                  <a:pt x="421" y="99"/>
                </a:lnTo>
                <a:lnTo>
                  <a:pt x="424" y="98"/>
                </a:lnTo>
                <a:lnTo>
                  <a:pt x="428" y="97"/>
                </a:lnTo>
                <a:lnTo>
                  <a:pt x="431" y="98"/>
                </a:lnTo>
                <a:lnTo>
                  <a:pt x="434" y="100"/>
                </a:lnTo>
                <a:lnTo>
                  <a:pt x="432" y="107"/>
                </a:lnTo>
                <a:lnTo>
                  <a:pt x="429" y="114"/>
                </a:lnTo>
                <a:lnTo>
                  <a:pt x="429" y="118"/>
                </a:lnTo>
                <a:lnTo>
                  <a:pt x="431" y="120"/>
                </a:lnTo>
                <a:lnTo>
                  <a:pt x="433" y="122"/>
                </a:lnTo>
                <a:lnTo>
                  <a:pt x="436" y="124"/>
                </a:lnTo>
                <a:lnTo>
                  <a:pt x="440" y="124"/>
                </a:lnTo>
                <a:lnTo>
                  <a:pt x="443" y="124"/>
                </a:lnTo>
                <a:lnTo>
                  <a:pt x="446" y="122"/>
                </a:lnTo>
                <a:lnTo>
                  <a:pt x="449" y="120"/>
                </a:lnTo>
                <a:lnTo>
                  <a:pt x="453" y="118"/>
                </a:lnTo>
                <a:lnTo>
                  <a:pt x="456" y="116"/>
                </a:lnTo>
                <a:lnTo>
                  <a:pt x="457" y="113"/>
                </a:lnTo>
                <a:lnTo>
                  <a:pt x="458" y="110"/>
                </a:lnTo>
                <a:lnTo>
                  <a:pt x="458" y="107"/>
                </a:lnTo>
                <a:lnTo>
                  <a:pt x="458" y="104"/>
                </a:lnTo>
                <a:lnTo>
                  <a:pt x="457" y="101"/>
                </a:lnTo>
                <a:lnTo>
                  <a:pt x="456" y="98"/>
                </a:lnTo>
                <a:lnTo>
                  <a:pt x="454" y="93"/>
                </a:lnTo>
                <a:lnTo>
                  <a:pt x="453" y="89"/>
                </a:lnTo>
                <a:lnTo>
                  <a:pt x="454" y="87"/>
                </a:lnTo>
                <a:lnTo>
                  <a:pt x="455" y="84"/>
                </a:lnTo>
                <a:lnTo>
                  <a:pt x="459" y="79"/>
                </a:lnTo>
                <a:lnTo>
                  <a:pt x="467" y="75"/>
                </a:lnTo>
                <a:lnTo>
                  <a:pt x="472" y="71"/>
                </a:lnTo>
                <a:lnTo>
                  <a:pt x="477" y="66"/>
                </a:lnTo>
                <a:lnTo>
                  <a:pt x="484" y="62"/>
                </a:lnTo>
                <a:lnTo>
                  <a:pt x="490" y="61"/>
                </a:lnTo>
                <a:lnTo>
                  <a:pt x="493" y="61"/>
                </a:lnTo>
                <a:lnTo>
                  <a:pt x="496" y="61"/>
                </a:lnTo>
                <a:lnTo>
                  <a:pt x="498" y="62"/>
                </a:lnTo>
                <a:lnTo>
                  <a:pt x="501" y="64"/>
                </a:lnTo>
                <a:lnTo>
                  <a:pt x="503" y="67"/>
                </a:lnTo>
                <a:lnTo>
                  <a:pt x="505" y="72"/>
                </a:lnTo>
                <a:lnTo>
                  <a:pt x="507" y="78"/>
                </a:lnTo>
                <a:lnTo>
                  <a:pt x="508" y="87"/>
                </a:lnTo>
                <a:lnTo>
                  <a:pt x="509" y="89"/>
                </a:lnTo>
                <a:lnTo>
                  <a:pt x="511" y="90"/>
                </a:lnTo>
                <a:lnTo>
                  <a:pt x="513" y="91"/>
                </a:lnTo>
                <a:lnTo>
                  <a:pt x="517" y="91"/>
                </a:lnTo>
                <a:lnTo>
                  <a:pt x="521" y="92"/>
                </a:lnTo>
                <a:lnTo>
                  <a:pt x="524" y="94"/>
                </a:lnTo>
                <a:lnTo>
                  <a:pt x="526" y="99"/>
                </a:lnTo>
                <a:lnTo>
                  <a:pt x="527" y="105"/>
                </a:lnTo>
                <a:lnTo>
                  <a:pt x="526" y="107"/>
                </a:lnTo>
                <a:lnTo>
                  <a:pt x="524" y="111"/>
                </a:lnTo>
                <a:lnTo>
                  <a:pt x="521" y="115"/>
                </a:lnTo>
                <a:lnTo>
                  <a:pt x="516" y="118"/>
                </a:lnTo>
                <a:lnTo>
                  <a:pt x="507" y="125"/>
                </a:lnTo>
                <a:lnTo>
                  <a:pt x="500" y="129"/>
                </a:lnTo>
                <a:lnTo>
                  <a:pt x="484" y="141"/>
                </a:lnTo>
                <a:lnTo>
                  <a:pt x="469" y="153"/>
                </a:lnTo>
                <a:lnTo>
                  <a:pt x="454" y="166"/>
                </a:lnTo>
                <a:lnTo>
                  <a:pt x="439" y="179"/>
                </a:lnTo>
                <a:lnTo>
                  <a:pt x="427" y="189"/>
                </a:lnTo>
                <a:lnTo>
                  <a:pt x="416" y="204"/>
                </a:lnTo>
                <a:lnTo>
                  <a:pt x="405" y="218"/>
                </a:lnTo>
                <a:lnTo>
                  <a:pt x="394" y="231"/>
                </a:lnTo>
                <a:lnTo>
                  <a:pt x="382" y="249"/>
                </a:lnTo>
                <a:lnTo>
                  <a:pt x="366" y="273"/>
                </a:lnTo>
                <a:lnTo>
                  <a:pt x="358" y="286"/>
                </a:lnTo>
                <a:lnTo>
                  <a:pt x="348" y="296"/>
                </a:lnTo>
                <a:lnTo>
                  <a:pt x="342" y="302"/>
                </a:lnTo>
                <a:lnTo>
                  <a:pt x="337" y="306"/>
                </a:lnTo>
                <a:lnTo>
                  <a:pt x="332" y="309"/>
                </a:lnTo>
                <a:lnTo>
                  <a:pt x="326" y="312"/>
                </a:lnTo>
                <a:lnTo>
                  <a:pt x="315" y="317"/>
                </a:lnTo>
                <a:lnTo>
                  <a:pt x="310" y="319"/>
                </a:lnTo>
                <a:lnTo>
                  <a:pt x="304" y="321"/>
                </a:lnTo>
                <a:lnTo>
                  <a:pt x="293" y="324"/>
                </a:lnTo>
                <a:lnTo>
                  <a:pt x="287" y="326"/>
                </a:lnTo>
                <a:lnTo>
                  <a:pt x="283" y="328"/>
                </a:lnTo>
                <a:lnTo>
                  <a:pt x="279" y="331"/>
                </a:lnTo>
                <a:lnTo>
                  <a:pt x="275" y="335"/>
                </a:lnTo>
                <a:lnTo>
                  <a:pt x="272" y="339"/>
                </a:lnTo>
                <a:lnTo>
                  <a:pt x="271" y="344"/>
                </a:lnTo>
                <a:lnTo>
                  <a:pt x="271" y="348"/>
                </a:lnTo>
                <a:lnTo>
                  <a:pt x="273" y="354"/>
                </a:lnTo>
                <a:lnTo>
                  <a:pt x="277" y="357"/>
                </a:lnTo>
                <a:lnTo>
                  <a:pt x="281" y="359"/>
                </a:lnTo>
                <a:lnTo>
                  <a:pt x="287" y="361"/>
                </a:lnTo>
                <a:lnTo>
                  <a:pt x="294" y="362"/>
                </a:lnTo>
                <a:lnTo>
                  <a:pt x="308" y="366"/>
                </a:lnTo>
                <a:lnTo>
                  <a:pt x="318" y="369"/>
                </a:lnTo>
                <a:lnTo>
                  <a:pt x="321" y="371"/>
                </a:lnTo>
                <a:lnTo>
                  <a:pt x="324" y="374"/>
                </a:lnTo>
                <a:lnTo>
                  <a:pt x="326" y="377"/>
                </a:lnTo>
                <a:lnTo>
                  <a:pt x="327" y="381"/>
                </a:lnTo>
                <a:lnTo>
                  <a:pt x="327" y="384"/>
                </a:lnTo>
                <a:lnTo>
                  <a:pt x="327" y="388"/>
                </a:lnTo>
                <a:lnTo>
                  <a:pt x="326" y="391"/>
                </a:lnTo>
                <a:lnTo>
                  <a:pt x="323" y="395"/>
                </a:lnTo>
                <a:lnTo>
                  <a:pt x="320" y="398"/>
                </a:lnTo>
                <a:lnTo>
                  <a:pt x="314" y="399"/>
                </a:lnTo>
                <a:lnTo>
                  <a:pt x="308" y="399"/>
                </a:lnTo>
                <a:lnTo>
                  <a:pt x="301" y="398"/>
                </a:lnTo>
                <a:lnTo>
                  <a:pt x="287" y="396"/>
                </a:lnTo>
                <a:lnTo>
                  <a:pt x="275" y="394"/>
                </a:lnTo>
                <a:lnTo>
                  <a:pt x="257" y="391"/>
                </a:lnTo>
                <a:lnTo>
                  <a:pt x="226" y="390"/>
                </a:lnTo>
                <a:lnTo>
                  <a:pt x="207" y="390"/>
                </a:lnTo>
                <a:lnTo>
                  <a:pt x="189" y="391"/>
                </a:lnTo>
                <a:lnTo>
                  <a:pt x="172" y="394"/>
                </a:lnTo>
                <a:lnTo>
                  <a:pt x="154" y="397"/>
                </a:lnTo>
                <a:lnTo>
                  <a:pt x="147" y="399"/>
                </a:lnTo>
                <a:lnTo>
                  <a:pt x="138" y="401"/>
                </a:lnTo>
                <a:lnTo>
                  <a:pt x="131" y="401"/>
                </a:lnTo>
                <a:lnTo>
                  <a:pt x="123" y="401"/>
                </a:lnTo>
                <a:lnTo>
                  <a:pt x="119" y="400"/>
                </a:lnTo>
                <a:lnTo>
                  <a:pt x="117" y="399"/>
                </a:lnTo>
                <a:lnTo>
                  <a:pt x="113" y="398"/>
                </a:lnTo>
                <a:lnTo>
                  <a:pt x="111" y="396"/>
                </a:lnTo>
                <a:lnTo>
                  <a:pt x="110" y="394"/>
                </a:lnTo>
                <a:lnTo>
                  <a:pt x="110" y="390"/>
                </a:lnTo>
                <a:lnTo>
                  <a:pt x="110" y="386"/>
                </a:lnTo>
                <a:lnTo>
                  <a:pt x="111" y="382"/>
                </a:lnTo>
                <a:lnTo>
                  <a:pt x="112" y="379"/>
                </a:lnTo>
                <a:lnTo>
                  <a:pt x="115" y="376"/>
                </a:lnTo>
                <a:lnTo>
                  <a:pt x="118" y="375"/>
                </a:lnTo>
                <a:lnTo>
                  <a:pt x="121" y="373"/>
                </a:lnTo>
                <a:lnTo>
                  <a:pt x="127" y="372"/>
                </a:lnTo>
                <a:lnTo>
                  <a:pt x="133" y="371"/>
                </a:lnTo>
                <a:lnTo>
                  <a:pt x="144" y="369"/>
                </a:lnTo>
                <a:lnTo>
                  <a:pt x="156" y="366"/>
                </a:lnTo>
                <a:lnTo>
                  <a:pt x="167" y="362"/>
                </a:lnTo>
                <a:lnTo>
                  <a:pt x="175" y="360"/>
                </a:lnTo>
                <a:lnTo>
                  <a:pt x="178" y="357"/>
                </a:lnTo>
                <a:lnTo>
                  <a:pt x="180" y="354"/>
                </a:lnTo>
                <a:lnTo>
                  <a:pt x="183" y="349"/>
                </a:lnTo>
                <a:lnTo>
                  <a:pt x="185" y="346"/>
                </a:lnTo>
                <a:lnTo>
                  <a:pt x="185" y="342"/>
                </a:lnTo>
                <a:lnTo>
                  <a:pt x="185" y="337"/>
                </a:lnTo>
                <a:lnTo>
                  <a:pt x="185" y="333"/>
                </a:lnTo>
                <a:lnTo>
                  <a:pt x="183" y="329"/>
                </a:lnTo>
                <a:lnTo>
                  <a:pt x="176" y="323"/>
                </a:lnTo>
                <a:lnTo>
                  <a:pt x="169" y="319"/>
                </a:lnTo>
                <a:lnTo>
                  <a:pt x="159" y="315"/>
                </a:lnTo>
                <a:lnTo>
                  <a:pt x="151" y="313"/>
                </a:lnTo>
                <a:lnTo>
                  <a:pt x="139" y="308"/>
                </a:lnTo>
                <a:lnTo>
                  <a:pt x="129" y="304"/>
                </a:lnTo>
                <a:lnTo>
                  <a:pt x="119" y="299"/>
                </a:lnTo>
                <a:lnTo>
                  <a:pt x="110" y="291"/>
                </a:lnTo>
                <a:lnTo>
                  <a:pt x="102" y="285"/>
                </a:lnTo>
                <a:lnTo>
                  <a:pt x="94" y="277"/>
                </a:lnTo>
                <a:lnTo>
                  <a:pt x="89" y="270"/>
                </a:lnTo>
                <a:lnTo>
                  <a:pt x="83" y="265"/>
                </a:lnTo>
                <a:lnTo>
                  <a:pt x="80" y="259"/>
                </a:lnTo>
                <a:lnTo>
                  <a:pt x="77" y="253"/>
                </a:lnTo>
                <a:lnTo>
                  <a:pt x="72" y="239"/>
                </a:lnTo>
                <a:lnTo>
                  <a:pt x="69" y="226"/>
                </a:lnTo>
                <a:lnTo>
                  <a:pt x="67" y="197"/>
                </a:lnTo>
                <a:lnTo>
                  <a:pt x="65" y="168"/>
                </a:lnTo>
                <a:lnTo>
                  <a:pt x="62" y="143"/>
                </a:lnTo>
                <a:lnTo>
                  <a:pt x="57" y="116"/>
                </a:lnTo>
                <a:lnTo>
                  <a:pt x="55" y="103"/>
                </a:lnTo>
                <a:lnTo>
                  <a:pt x="51" y="91"/>
                </a:lnTo>
                <a:lnTo>
                  <a:pt x="48" y="86"/>
                </a:lnTo>
                <a:lnTo>
                  <a:pt x="44" y="80"/>
                </a:lnTo>
                <a:lnTo>
                  <a:pt x="40" y="76"/>
                </a:lnTo>
                <a:lnTo>
                  <a:pt x="36" y="72"/>
                </a:lnTo>
                <a:lnTo>
                  <a:pt x="28" y="65"/>
                </a:lnTo>
                <a:lnTo>
                  <a:pt x="22" y="61"/>
                </a:lnTo>
                <a:lnTo>
                  <a:pt x="15" y="58"/>
                </a:lnTo>
                <a:lnTo>
                  <a:pt x="11" y="56"/>
                </a:lnTo>
                <a:lnTo>
                  <a:pt x="7" y="54"/>
                </a:lnTo>
                <a:lnTo>
                  <a:pt x="2" y="52"/>
                </a:lnTo>
                <a:lnTo>
                  <a:pt x="1" y="51"/>
                </a:lnTo>
                <a:lnTo>
                  <a:pt x="0" y="49"/>
                </a:lnTo>
                <a:lnTo>
                  <a:pt x="1" y="44"/>
                </a:lnTo>
                <a:lnTo>
                  <a:pt x="5" y="37"/>
                </a:lnTo>
                <a:lnTo>
                  <a:pt x="11" y="32"/>
                </a:lnTo>
                <a:lnTo>
                  <a:pt x="17" y="26"/>
                </a:lnTo>
                <a:lnTo>
                  <a:pt x="31" y="17"/>
                </a:lnTo>
                <a:lnTo>
                  <a:pt x="42" y="11"/>
                </a:lnTo>
                <a:lnTo>
                  <a:pt x="50" y="8"/>
                </a:lnTo>
                <a:lnTo>
                  <a:pt x="56" y="6"/>
                </a:lnTo>
                <a:lnTo>
                  <a:pt x="64" y="4"/>
                </a:lnTo>
                <a:lnTo>
                  <a:pt x="71" y="1"/>
                </a:lnTo>
                <a:lnTo>
                  <a:pt x="79" y="0"/>
                </a:lnTo>
                <a:lnTo>
                  <a:pt x="86" y="0"/>
                </a:lnTo>
                <a:lnTo>
                  <a:pt x="94" y="1"/>
                </a:lnTo>
                <a:lnTo>
                  <a:pt x="102" y="3"/>
                </a:lnTo>
                <a:close/>
                <a:moveTo>
                  <a:pt x="48" y="46"/>
                </a:moveTo>
                <a:lnTo>
                  <a:pt x="49" y="50"/>
                </a:lnTo>
                <a:lnTo>
                  <a:pt x="52" y="54"/>
                </a:lnTo>
                <a:lnTo>
                  <a:pt x="56" y="58"/>
                </a:lnTo>
                <a:lnTo>
                  <a:pt x="62" y="58"/>
                </a:lnTo>
                <a:lnTo>
                  <a:pt x="67" y="58"/>
                </a:lnTo>
                <a:lnTo>
                  <a:pt x="71" y="54"/>
                </a:lnTo>
                <a:lnTo>
                  <a:pt x="75" y="50"/>
                </a:lnTo>
                <a:lnTo>
                  <a:pt x="76" y="46"/>
                </a:lnTo>
                <a:lnTo>
                  <a:pt x="75" y="41"/>
                </a:lnTo>
                <a:lnTo>
                  <a:pt x="71" y="37"/>
                </a:lnTo>
                <a:lnTo>
                  <a:pt x="67" y="35"/>
                </a:lnTo>
                <a:lnTo>
                  <a:pt x="62" y="34"/>
                </a:lnTo>
                <a:lnTo>
                  <a:pt x="56" y="35"/>
                </a:lnTo>
                <a:lnTo>
                  <a:pt x="52" y="37"/>
                </a:lnTo>
                <a:lnTo>
                  <a:pt x="49" y="41"/>
                </a:lnTo>
                <a:lnTo>
                  <a:pt x="48" y="46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1" name="Freeform 13"/>
          <p:cNvSpPr>
            <a:spLocks noEditPoints="1"/>
          </p:cNvSpPr>
          <p:nvPr/>
        </p:nvSpPr>
        <p:spPr bwMode="auto">
          <a:xfrm>
            <a:off x="9674226" y="392114"/>
            <a:ext cx="328613" cy="244475"/>
          </a:xfrm>
          <a:custGeom>
            <a:avLst/>
            <a:gdLst>
              <a:gd name="T0" fmla="*/ 2147483647 w 621"/>
              <a:gd name="T1" fmla="*/ 2147483647 h 460"/>
              <a:gd name="T2" fmla="*/ 2147483647 w 621"/>
              <a:gd name="T3" fmla="*/ 2147483647 h 460"/>
              <a:gd name="T4" fmla="*/ 2147483647 w 621"/>
              <a:gd name="T5" fmla="*/ 2147483647 h 460"/>
              <a:gd name="T6" fmla="*/ 2147483647 w 621"/>
              <a:gd name="T7" fmla="*/ 2147483647 h 460"/>
              <a:gd name="T8" fmla="*/ 2147483647 w 621"/>
              <a:gd name="T9" fmla="*/ 2147483647 h 460"/>
              <a:gd name="T10" fmla="*/ 2147483647 w 621"/>
              <a:gd name="T11" fmla="*/ 2147483647 h 460"/>
              <a:gd name="T12" fmla="*/ 2147483647 w 621"/>
              <a:gd name="T13" fmla="*/ 2147483647 h 460"/>
              <a:gd name="T14" fmla="*/ 2147483647 w 621"/>
              <a:gd name="T15" fmla="*/ 2147483647 h 460"/>
              <a:gd name="T16" fmla="*/ 2147483647 w 621"/>
              <a:gd name="T17" fmla="*/ 2147483647 h 460"/>
              <a:gd name="T18" fmla="*/ 2147483647 w 621"/>
              <a:gd name="T19" fmla="*/ 2147483647 h 460"/>
              <a:gd name="T20" fmla="*/ 2147483647 w 621"/>
              <a:gd name="T21" fmla="*/ 2147483647 h 460"/>
              <a:gd name="T22" fmla="*/ 2147483647 w 621"/>
              <a:gd name="T23" fmla="*/ 2147483647 h 460"/>
              <a:gd name="T24" fmla="*/ 2147483647 w 621"/>
              <a:gd name="T25" fmla="*/ 2147483647 h 460"/>
              <a:gd name="T26" fmla="*/ 2147483647 w 621"/>
              <a:gd name="T27" fmla="*/ 2147483647 h 460"/>
              <a:gd name="T28" fmla="*/ 2147483647 w 621"/>
              <a:gd name="T29" fmla="*/ 2147483647 h 460"/>
              <a:gd name="T30" fmla="*/ 2147483647 w 621"/>
              <a:gd name="T31" fmla="*/ 2147483647 h 460"/>
              <a:gd name="T32" fmla="*/ 2147483647 w 621"/>
              <a:gd name="T33" fmla="*/ 2147483647 h 460"/>
              <a:gd name="T34" fmla="*/ 2147483647 w 621"/>
              <a:gd name="T35" fmla="*/ 2147483647 h 460"/>
              <a:gd name="T36" fmla="*/ 2147483647 w 621"/>
              <a:gd name="T37" fmla="*/ 2147483647 h 460"/>
              <a:gd name="T38" fmla="*/ 2147483647 w 621"/>
              <a:gd name="T39" fmla="*/ 0 h 460"/>
              <a:gd name="T40" fmla="*/ 2147483647 w 621"/>
              <a:gd name="T41" fmla="*/ 2147483647 h 460"/>
              <a:gd name="T42" fmla="*/ 2147483647 w 621"/>
              <a:gd name="T43" fmla="*/ 2147483647 h 460"/>
              <a:gd name="T44" fmla="*/ 2147483647 w 621"/>
              <a:gd name="T45" fmla="*/ 2147483647 h 460"/>
              <a:gd name="T46" fmla="*/ 2147483647 w 621"/>
              <a:gd name="T47" fmla="*/ 2147483647 h 460"/>
              <a:gd name="T48" fmla="*/ 2147483647 w 621"/>
              <a:gd name="T49" fmla="*/ 2147483647 h 460"/>
              <a:gd name="T50" fmla="*/ 2147483647 w 621"/>
              <a:gd name="T51" fmla="*/ 2147483647 h 460"/>
              <a:gd name="T52" fmla="*/ 2147483647 w 621"/>
              <a:gd name="T53" fmla="*/ 2147483647 h 460"/>
              <a:gd name="T54" fmla="*/ 2147483647 w 621"/>
              <a:gd name="T55" fmla="*/ 2147483647 h 460"/>
              <a:gd name="T56" fmla="*/ 2147483647 w 621"/>
              <a:gd name="T57" fmla="*/ 2147483647 h 460"/>
              <a:gd name="T58" fmla="*/ 2147483647 w 621"/>
              <a:gd name="T59" fmla="*/ 2147483647 h 460"/>
              <a:gd name="T60" fmla="*/ 2147483647 w 621"/>
              <a:gd name="T61" fmla="*/ 2147483647 h 460"/>
              <a:gd name="T62" fmla="*/ 2147483647 w 621"/>
              <a:gd name="T63" fmla="*/ 2147483647 h 460"/>
              <a:gd name="T64" fmla="*/ 2147483647 w 621"/>
              <a:gd name="T65" fmla="*/ 2147483647 h 460"/>
              <a:gd name="T66" fmla="*/ 2147483647 w 621"/>
              <a:gd name="T67" fmla="*/ 2147483647 h 460"/>
              <a:gd name="T68" fmla="*/ 2147483647 w 621"/>
              <a:gd name="T69" fmla="*/ 2147483647 h 460"/>
              <a:gd name="T70" fmla="*/ 2147483647 w 621"/>
              <a:gd name="T71" fmla="*/ 2147483647 h 460"/>
              <a:gd name="T72" fmla="*/ 2147483647 w 621"/>
              <a:gd name="T73" fmla="*/ 2147483647 h 460"/>
              <a:gd name="T74" fmla="*/ 2147483647 w 621"/>
              <a:gd name="T75" fmla="*/ 2147483647 h 460"/>
              <a:gd name="T76" fmla="*/ 2147483647 w 621"/>
              <a:gd name="T77" fmla="*/ 2147483647 h 460"/>
              <a:gd name="T78" fmla="*/ 2147483647 w 621"/>
              <a:gd name="T79" fmla="*/ 2147483647 h 460"/>
              <a:gd name="T80" fmla="*/ 2147483647 w 621"/>
              <a:gd name="T81" fmla="*/ 2147483647 h 460"/>
              <a:gd name="T82" fmla="*/ 2147483647 w 621"/>
              <a:gd name="T83" fmla="*/ 2147483647 h 460"/>
              <a:gd name="T84" fmla="*/ 2147483647 w 621"/>
              <a:gd name="T85" fmla="*/ 2147483647 h 460"/>
              <a:gd name="T86" fmla="*/ 2147483647 w 621"/>
              <a:gd name="T87" fmla="*/ 2147483647 h 460"/>
              <a:gd name="T88" fmla="*/ 2147483647 w 621"/>
              <a:gd name="T89" fmla="*/ 2147483647 h 460"/>
              <a:gd name="T90" fmla="*/ 2147483647 w 621"/>
              <a:gd name="T91" fmla="*/ 2147483647 h 460"/>
              <a:gd name="T92" fmla="*/ 2147483647 w 621"/>
              <a:gd name="T93" fmla="*/ 2147483647 h 460"/>
              <a:gd name="T94" fmla="*/ 2147483647 w 621"/>
              <a:gd name="T95" fmla="*/ 2147483647 h 4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21"/>
              <a:gd name="T145" fmla="*/ 0 h 460"/>
              <a:gd name="T146" fmla="*/ 621 w 621"/>
              <a:gd name="T147" fmla="*/ 460 h 46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21" h="460">
                <a:moveTo>
                  <a:pt x="330" y="460"/>
                </a:moveTo>
                <a:lnTo>
                  <a:pt x="319" y="460"/>
                </a:lnTo>
                <a:lnTo>
                  <a:pt x="307" y="458"/>
                </a:lnTo>
                <a:lnTo>
                  <a:pt x="297" y="456"/>
                </a:lnTo>
                <a:lnTo>
                  <a:pt x="286" y="453"/>
                </a:lnTo>
                <a:lnTo>
                  <a:pt x="276" y="448"/>
                </a:lnTo>
                <a:lnTo>
                  <a:pt x="268" y="443"/>
                </a:lnTo>
                <a:lnTo>
                  <a:pt x="260" y="438"/>
                </a:lnTo>
                <a:lnTo>
                  <a:pt x="253" y="431"/>
                </a:lnTo>
                <a:lnTo>
                  <a:pt x="246" y="424"/>
                </a:lnTo>
                <a:lnTo>
                  <a:pt x="240" y="415"/>
                </a:lnTo>
                <a:lnTo>
                  <a:pt x="235" y="406"/>
                </a:lnTo>
                <a:lnTo>
                  <a:pt x="231" y="398"/>
                </a:lnTo>
                <a:lnTo>
                  <a:pt x="225" y="407"/>
                </a:lnTo>
                <a:lnTo>
                  <a:pt x="217" y="416"/>
                </a:lnTo>
                <a:lnTo>
                  <a:pt x="209" y="424"/>
                </a:lnTo>
                <a:lnTo>
                  <a:pt x="202" y="430"/>
                </a:lnTo>
                <a:lnTo>
                  <a:pt x="192" y="437"/>
                </a:lnTo>
                <a:lnTo>
                  <a:pt x="182" y="442"/>
                </a:lnTo>
                <a:lnTo>
                  <a:pt x="173" y="446"/>
                </a:lnTo>
                <a:lnTo>
                  <a:pt x="161" y="450"/>
                </a:lnTo>
                <a:lnTo>
                  <a:pt x="150" y="452"/>
                </a:lnTo>
                <a:lnTo>
                  <a:pt x="139" y="454"/>
                </a:lnTo>
                <a:lnTo>
                  <a:pt x="128" y="455"/>
                </a:lnTo>
                <a:lnTo>
                  <a:pt x="118" y="455"/>
                </a:lnTo>
                <a:lnTo>
                  <a:pt x="106" y="455"/>
                </a:lnTo>
                <a:lnTo>
                  <a:pt x="93" y="453"/>
                </a:lnTo>
                <a:lnTo>
                  <a:pt x="81" y="451"/>
                </a:lnTo>
                <a:lnTo>
                  <a:pt x="70" y="447"/>
                </a:lnTo>
                <a:lnTo>
                  <a:pt x="58" y="443"/>
                </a:lnTo>
                <a:lnTo>
                  <a:pt x="47" y="437"/>
                </a:lnTo>
                <a:lnTo>
                  <a:pt x="38" y="429"/>
                </a:lnTo>
                <a:lnTo>
                  <a:pt x="28" y="420"/>
                </a:lnTo>
                <a:lnTo>
                  <a:pt x="20" y="411"/>
                </a:lnTo>
                <a:lnTo>
                  <a:pt x="14" y="400"/>
                </a:lnTo>
                <a:lnTo>
                  <a:pt x="9" y="388"/>
                </a:lnTo>
                <a:lnTo>
                  <a:pt x="4" y="376"/>
                </a:lnTo>
                <a:lnTo>
                  <a:pt x="1" y="362"/>
                </a:lnTo>
                <a:lnTo>
                  <a:pt x="0" y="348"/>
                </a:lnTo>
                <a:lnTo>
                  <a:pt x="1" y="333"/>
                </a:lnTo>
                <a:lnTo>
                  <a:pt x="3" y="319"/>
                </a:lnTo>
                <a:lnTo>
                  <a:pt x="8" y="305"/>
                </a:lnTo>
                <a:lnTo>
                  <a:pt x="14" y="292"/>
                </a:lnTo>
                <a:lnTo>
                  <a:pt x="22" y="278"/>
                </a:lnTo>
                <a:lnTo>
                  <a:pt x="31" y="265"/>
                </a:lnTo>
                <a:lnTo>
                  <a:pt x="38" y="257"/>
                </a:lnTo>
                <a:lnTo>
                  <a:pt x="46" y="251"/>
                </a:lnTo>
                <a:lnTo>
                  <a:pt x="55" y="244"/>
                </a:lnTo>
                <a:lnTo>
                  <a:pt x="64" y="240"/>
                </a:lnTo>
                <a:lnTo>
                  <a:pt x="73" y="236"/>
                </a:lnTo>
                <a:lnTo>
                  <a:pt x="84" y="233"/>
                </a:lnTo>
                <a:lnTo>
                  <a:pt x="95" y="231"/>
                </a:lnTo>
                <a:lnTo>
                  <a:pt x="106" y="231"/>
                </a:lnTo>
                <a:lnTo>
                  <a:pt x="118" y="231"/>
                </a:lnTo>
                <a:lnTo>
                  <a:pt x="128" y="233"/>
                </a:lnTo>
                <a:lnTo>
                  <a:pt x="139" y="237"/>
                </a:lnTo>
                <a:lnTo>
                  <a:pt x="150" y="241"/>
                </a:lnTo>
                <a:lnTo>
                  <a:pt x="150" y="237"/>
                </a:lnTo>
                <a:lnTo>
                  <a:pt x="151" y="232"/>
                </a:lnTo>
                <a:lnTo>
                  <a:pt x="153" y="202"/>
                </a:lnTo>
                <a:lnTo>
                  <a:pt x="155" y="174"/>
                </a:lnTo>
                <a:lnTo>
                  <a:pt x="158" y="148"/>
                </a:lnTo>
                <a:lnTo>
                  <a:pt x="160" y="125"/>
                </a:lnTo>
                <a:lnTo>
                  <a:pt x="163" y="105"/>
                </a:lnTo>
                <a:lnTo>
                  <a:pt x="166" y="88"/>
                </a:lnTo>
                <a:lnTo>
                  <a:pt x="170" y="74"/>
                </a:lnTo>
                <a:lnTo>
                  <a:pt x="175" y="62"/>
                </a:lnTo>
                <a:lnTo>
                  <a:pt x="178" y="54"/>
                </a:lnTo>
                <a:lnTo>
                  <a:pt x="184" y="47"/>
                </a:lnTo>
                <a:lnTo>
                  <a:pt x="189" y="39"/>
                </a:lnTo>
                <a:lnTo>
                  <a:pt x="194" y="34"/>
                </a:lnTo>
                <a:lnTo>
                  <a:pt x="205" y="23"/>
                </a:lnTo>
                <a:lnTo>
                  <a:pt x="216" y="15"/>
                </a:lnTo>
                <a:lnTo>
                  <a:pt x="227" y="10"/>
                </a:lnTo>
                <a:lnTo>
                  <a:pt x="236" y="6"/>
                </a:lnTo>
                <a:lnTo>
                  <a:pt x="244" y="3"/>
                </a:lnTo>
                <a:lnTo>
                  <a:pt x="249" y="2"/>
                </a:lnTo>
                <a:lnTo>
                  <a:pt x="260" y="1"/>
                </a:lnTo>
                <a:lnTo>
                  <a:pt x="271" y="0"/>
                </a:lnTo>
                <a:lnTo>
                  <a:pt x="279" y="0"/>
                </a:lnTo>
                <a:lnTo>
                  <a:pt x="286" y="1"/>
                </a:lnTo>
                <a:lnTo>
                  <a:pt x="295" y="3"/>
                </a:lnTo>
                <a:lnTo>
                  <a:pt x="301" y="4"/>
                </a:lnTo>
                <a:lnTo>
                  <a:pt x="316" y="10"/>
                </a:lnTo>
                <a:lnTo>
                  <a:pt x="329" y="16"/>
                </a:lnTo>
                <a:lnTo>
                  <a:pt x="342" y="24"/>
                </a:lnTo>
                <a:lnTo>
                  <a:pt x="354" y="33"/>
                </a:lnTo>
                <a:lnTo>
                  <a:pt x="365" y="40"/>
                </a:lnTo>
                <a:lnTo>
                  <a:pt x="375" y="49"/>
                </a:lnTo>
                <a:lnTo>
                  <a:pt x="381" y="53"/>
                </a:lnTo>
                <a:lnTo>
                  <a:pt x="388" y="58"/>
                </a:lnTo>
                <a:lnTo>
                  <a:pt x="393" y="60"/>
                </a:lnTo>
                <a:lnTo>
                  <a:pt x="403" y="61"/>
                </a:lnTo>
                <a:lnTo>
                  <a:pt x="413" y="61"/>
                </a:lnTo>
                <a:lnTo>
                  <a:pt x="422" y="58"/>
                </a:lnTo>
                <a:lnTo>
                  <a:pt x="434" y="56"/>
                </a:lnTo>
                <a:lnTo>
                  <a:pt x="445" y="53"/>
                </a:lnTo>
                <a:lnTo>
                  <a:pt x="458" y="49"/>
                </a:lnTo>
                <a:lnTo>
                  <a:pt x="470" y="43"/>
                </a:lnTo>
                <a:lnTo>
                  <a:pt x="483" y="37"/>
                </a:lnTo>
                <a:lnTo>
                  <a:pt x="497" y="30"/>
                </a:lnTo>
                <a:lnTo>
                  <a:pt x="505" y="26"/>
                </a:lnTo>
                <a:lnTo>
                  <a:pt x="515" y="23"/>
                </a:lnTo>
                <a:lnTo>
                  <a:pt x="526" y="21"/>
                </a:lnTo>
                <a:lnTo>
                  <a:pt x="537" y="20"/>
                </a:lnTo>
                <a:lnTo>
                  <a:pt x="546" y="21"/>
                </a:lnTo>
                <a:lnTo>
                  <a:pt x="555" y="22"/>
                </a:lnTo>
                <a:lnTo>
                  <a:pt x="564" y="24"/>
                </a:lnTo>
                <a:lnTo>
                  <a:pt x="572" y="27"/>
                </a:lnTo>
                <a:lnTo>
                  <a:pt x="580" y="31"/>
                </a:lnTo>
                <a:lnTo>
                  <a:pt x="587" y="36"/>
                </a:lnTo>
                <a:lnTo>
                  <a:pt x="594" y="42"/>
                </a:lnTo>
                <a:lnTo>
                  <a:pt x="600" y="48"/>
                </a:lnTo>
                <a:lnTo>
                  <a:pt x="608" y="58"/>
                </a:lnTo>
                <a:lnTo>
                  <a:pt x="613" y="69"/>
                </a:lnTo>
                <a:lnTo>
                  <a:pt x="618" y="80"/>
                </a:lnTo>
                <a:lnTo>
                  <a:pt x="620" y="92"/>
                </a:lnTo>
                <a:lnTo>
                  <a:pt x="621" y="103"/>
                </a:lnTo>
                <a:lnTo>
                  <a:pt x="620" y="115"/>
                </a:lnTo>
                <a:lnTo>
                  <a:pt x="618" y="125"/>
                </a:lnTo>
                <a:lnTo>
                  <a:pt x="614" y="137"/>
                </a:lnTo>
                <a:lnTo>
                  <a:pt x="610" y="148"/>
                </a:lnTo>
                <a:lnTo>
                  <a:pt x="606" y="159"/>
                </a:lnTo>
                <a:lnTo>
                  <a:pt x="599" y="170"/>
                </a:lnTo>
                <a:lnTo>
                  <a:pt x="592" y="181"/>
                </a:lnTo>
                <a:lnTo>
                  <a:pt x="584" y="191"/>
                </a:lnTo>
                <a:lnTo>
                  <a:pt x="576" y="200"/>
                </a:lnTo>
                <a:lnTo>
                  <a:pt x="567" y="210"/>
                </a:lnTo>
                <a:lnTo>
                  <a:pt x="557" y="218"/>
                </a:lnTo>
                <a:lnTo>
                  <a:pt x="552" y="223"/>
                </a:lnTo>
                <a:lnTo>
                  <a:pt x="541" y="232"/>
                </a:lnTo>
                <a:lnTo>
                  <a:pt x="529" y="241"/>
                </a:lnTo>
                <a:lnTo>
                  <a:pt x="517" y="251"/>
                </a:lnTo>
                <a:lnTo>
                  <a:pt x="505" y="259"/>
                </a:lnTo>
                <a:lnTo>
                  <a:pt x="495" y="269"/>
                </a:lnTo>
                <a:lnTo>
                  <a:pt x="484" y="282"/>
                </a:lnTo>
                <a:lnTo>
                  <a:pt x="473" y="297"/>
                </a:lnTo>
                <a:lnTo>
                  <a:pt x="462" y="314"/>
                </a:lnTo>
                <a:lnTo>
                  <a:pt x="452" y="332"/>
                </a:lnTo>
                <a:lnTo>
                  <a:pt x="444" y="350"/>
                </a:lnTo>
                <a:lnTo>
                  <a:pt x="435" y="366"/>
                </a:lnTo>
                <a:lnTo>
                  <a:pt x="430" y="381"/>
                </a:lnTo>
                <a:lnTo>
                  <a:pt x="425" y="390"/>
                </a:lnTo>
                <a:lnTo>
                  <a:pt x="420" y="402"/>
                </a:lnTo>
                <a:lnTo>
                  <a:pt x="411" y="415"/>
                </a:lnTo>
                <a:lnTo>
                  <a:pt x="402" y="428"/>
                </a:lnTo>
                <a:lnTo>
                  <a:pt x="395" y="434"/>
                </a:lnTo>
                <a:lnTo>
                  <a:pt x="389" y="441"/>
                </a:lnTo>
                <a:lnTo>
                  <a:pt x="381" y="446"/>
                </a:lnTo>
                <a:lnTo>
                  <a:pt x="373" y="451"/>
                </a:lnTo>
                <a:lnTo>
                  <a:pt x="363" y="455"/>
                </a:lnTo>
                <a:lnTo>
                  <a:pt x="353" y="458"/>
                </a:lnTo>
                <a:lnTo>
                  <a:pt x="342" y="460"/>
                </a:lnTo>
                <a:lnTo>
                  <a:pt x="330" y="460"/>
                </a:lnTo>
                <a:close/>
                <a:moveTo>
                  <a:pt x="263" y="198"/>
                </a:moveTo>
                <a:lnTo>
                  <a:pt x="261" y="210"/>
                </a:lnTo>
                <a:lnTo>
                  <a:pt x="259" y="228"/>
                </a:lnTo>
                <a:lnTo>
                  <a:pt x="258" y="250"/>
                </a:lnTo>
                <a:lnTo>
                  <a:pt x="257" y="269"/>
                </a:lnTo>
                <a:lnTo>
                  <a:pt x="262" y="264"/>
                </a:lnTo>
                <a:lnTo>
                  <a:pt x="269" y="259"/>
                </a:lnTo>
                <a:lnTo>
                  <a:pt x="276" y="256"/>
                </a:lnTo>
                <a:lnTo>
                  <a:pt x="283" y="253"/>
                </a:lnTo>
                <a:lnTo>
                  <a:pt x="290" y="250"/>
                </a:lnTo>
                <a:lnTo>
                  <a:pt x="299" y="249"/>
                </a:lnTo>
                <a:lnTo>
                  <a:pt x="307" y="248"/>
                </a:lnTo>
                <a:lnTo>
                  <a:pt x="315" y="246"/>
                </a:lnTo>
                <a:lnTo>
                  <a:pt x="324" y="248"/>
                </a:lnTo>
                <a:lnTo>
                  <a:pt x="334" y="249"/>
                </a:lnTo>
                <a:lnTo>
                  <a:pt x="342" y="251"/>
                </a:lnTo>
                <a:lnTo>
                  <a:pt x="351" y="253"/>
                </a:lnTo>
                <a:lnTo>
                  <a:pt x="359" y="256"/>
                </a:lnTo>
                <a:lnTo>
                  <a:pt x="365" y="259"/>
                </a:lnTo>
                <a:lnTo>
                  <a:pt x="374" y="246"/>
                </a:lnTo>
                <a:lnTo>
                  <a:pt x="382" y="233"/>
                </a:lnTo>
                <a:lnTo>
                  <a:pt x="392" y="222"/>
                </a:lnTo>
                <a:lnTo>
                  <a:pt x="402" y="210"/>
                </a:lnTo>
                <a:lnTo>
                  <a:pt x="400" y="210"/>
                </a:lnTo>
                <a:lnTo>
                  <a:pt x="397" y="210"/>
                </a:lnTo>
                <a:lnTo>
                  <a:pt x="380" y="209"/>
                </a:lnTo>
                <a:lnTo>
                  <a:pt x="363" y="205"/>
                </a:lnTo>
                <a:lnTo>
                  <a:pt x="347" y="200"/>
                </a:lnTo>
                <a:lnTo>
                  <a:pt x="332" y="196"/>
                </a:lnTo>
                <a:lnTo>
                  <a:pt x="323" y="192"/>
                </a:lnTo>
                <a:lnTo>
                  <a:pt x="315" y="189"/>
                </a:lnTo>
                <a:lnTo>
                  <a:pt x="307" y="187"/>
                </a:lnTo>
                <a:lnTo>
                  <a:pt x="299" y="186"/>
                </a:lnTo>
                <a:lnTo>
                  <a:pt x="296" y="185"/>
                </a:lnTo>
                <a:lnTo>
                  <a:pt x="293" y="185"/>
                </a:lnTo>
                <a:lnTo>
                  <a:pt x="287" y="186"/>
                </a:lnTo>
                <a:lnTo>
                  <a:pt x="282" y="187"/>
                </a:lnTo>
                <a:lnTo>
                  <a:pt x="278" y="188"/>
                </a:lnTo>
                <a:lnTo>
                  <a:pt x="273" y="190"/>
                </a:lnTo>
                <a:lnTo>
                  <a:pt x="267" y="195"/>
                </a:lnTo>
                <a:lnTo>
                  <a:pt x="263" y="19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2" name="Freeform 14"/>
          <p:cNvSpPr>
            <a:spLocks noEditPoints="1"/>
          </p:cNvSpPr>
          <p:nvPr/>
        </p:nvSpPr>
        <p:spPr bwMode="auto">
          <a:xfrm>
            <a:off x="9694864" y="414338"/>
            <a:ext cx="287337" cy="201612"/>
          </a:xfrm>
          <a:custGeom>
            <a:avLst/>
            <a:gdLst>
              <a:gd name="T0" fmla="*/ 2147483647 w 542"/>
              <a:gd name="T1" fmla="*/ 2147483647 h 381"/>
              <a:gd name="T2" fmla="*/ 2147483647 w 542"/>
              <a:gd name="T3" fmla="*/ 2147483647 h 381"/>
              <a:gd name="T4" fmla="*/ 2147483647 w 542"/>
              <a:gd name="T5" fmla="*/ 2147483647 h 381"/>
              <a:gd name="T6" fmla="*/ 2147483647 w 542"/>
              <a:gd name="T7" fmla="*/ 2147483647 h 381"/>
              <a:gd name="T8" fmla="*/ 2147483647 w 542"/>
              <a:gd name="T9" fmla="*/ 2147483647 h 381"/>
              <a:gd name="T10" fmla="*/ 2147483647 w 542"/>
              <a:gd name="T11" fmla="*/ 2147483647 h 381"/>
              <a:gd name="T12" fmla="*/ 2147483647 w 542"/>
              <a:gd name="T13" fmla="*/ 2147483647 h 381"/>
              <a:gd name="T14" fmla="*/ 2147483647 w 542"/>
              <a:gd name="T15" fmla="*/ 2147483647 h 381"/>
              <a:gd name="T16" fmla="*/ 2147483647 w 542"/>
              <a:gd name="T17" fmla="*/ 2147483647 h 381"/>
              <a:gd name="T18" fmla="*/ 2147483647 w 542"/>
              <a:gd name="T19" fmla="*/ 2147483647 h 381"/>
              <a:gd name="T20" fmla="*/ 2147483647 w 542"/>
              <a:gd name="T21" fmla="*/ 2147483647 h 381"/>
              <a:gd name="T22" fmla="*/ 2147483647 w 542"/>
              <a:gd name="T23" fmla="*/ 2147483647 h 381"/>
              <a:gd name="T24" fmla="*/ 2147483647 w 542"/>
              <a:gd name="T25" fmla="*/ 2147483647 h 381"/>
              <a:gd name="T26" fmla="*/ 2147483647 w 542"/>
              <a:gd name="T27" fmla="*/ 2147483647 h 381"/>
              <a:gd name="T28" fmla="*/ 2147483647 w 542"/>
              <a:gd name="T29" fmla="*/ 2147483647 h 381"/>
              <a:gd name="T30" fmla="*/ 2147483647 w 542"/>
              <a:gd name="T31" fmla="*/ 2147483647 h 381"/>
              <a:gd name="T32" fmla="*/ 2147483647 w 542"/>
              <a:gd name="T33" fmla="*/ 2147483647 h 381"/>
              <a:gd name="T34" fmla="*/ 2147483647 w 542"/>
              <a:gd name="T35" fmla="*/ 2147483647 h 381"/>
              <a:gd name="T36" fmla="*/ 2147483647 w 542"/>
              <a:gd name="T37" fmla="*/ 2147483647 h 381"/>
              <a:gd name="T38" fmla="*/ 2147483647 w 542"/>
              <a:gd name="T39" fmla="*/ 2147483647 h 381"/>
              <a:gd name="T40" fmla="*/ 2147483647 w 542"/>
              <a:gd name="T41" fmla="*/ 2147483647 h 381"/>
              <a:gd name="T42" fmla="*/ 2147483647 w 542"/>
              <a:gd name="T43" fmla="*/ 2147483647 h 381"/>
              <a:gd name="T44" fmla="*/ 2147483647 w 542"/>
              <a:gd name="T45" fmla="*/ 2147483647 h 381"/>
              <a:gd name="T46" fmla="*/ 2147483647 w 542"/>
              <a:gd name="T47" fmla="*/ 2147483647 h 381"/>
              <a:gd name="T48" fmla="*/ 2147483647 w 542"/>
              <a:gd name="T49" fmla="*/ 2147483647 h 381"/>
              <a:gd name="T50" fmla="*/ 2147483647 w 542"/>
              <a:gd name="T51" fmla="*/ 2147483647 h 381"/>
              <a:gd name="T52" fmla="*/ 2147483647 w 542"/>
              <a:gd name="T53" fmla="*/ 2147483647 h 381"/>
              <a:gd name="T54" fmla="*/ 2147483647 w 542"/>
              <a:gd name="T55" fmla="*/ 2147483647 h 381"/>
              <a:gd name="T56" fmla="*/ 2147483647 w 542"/>
              <a:gd name="T57" fmla="*/ 2147483647 h 381"/>
              <a:gd name="T58" fmla="*/ 2147483647 w 542"/>
              <a:gd name="T59" fmla="*/ 2147483647 h 381"/>
              <a:gd name="T60" fmla="*/ 2147483647 w 542"/>
              <a:gd name="T61" fmla="*/ 2147483647 h 381"/>
              <a:gd name="T62" fmla="*/ 2147483647 w 542"/>
              <a:gd name="T63" fmla="*/ 2147483647 h 381"/>
              <a:gd name="T64" fmla="*/ 2147483647 w 542"/>
              <a:gd name="T65" fmla="*/ 2147483647 h 381"/>
              <a:gd name="T66" fmla="*/ 2147483647 w 542"/>
              <a:gd name="T67" fmla="*/ 2147483647 h 381"/>
              <a:gd name="T68" fmla="*/ 2147483647 w 542"/>
              <a:gd name="T69" fmla="*/ 2147483647 h 381"/>
              <a:gd name="T70" fmla="*/ 2147483647 w 542"/>
              <a:gd name="T71" fmla="*/ 2147483647 h 381"/>
              <a:gd name="T72" fmla="*/ 2147483647 w 542"/>
              <a:gd name="T73" fmla="*/ 2147483647 h 381"/>
              <a:gd name="T74" fmla="*/ 2147483647 w 542"/>
              <a:gd name="T75" fmla="*/ 2147483647 h 381"/>
              <a:gd name="T76" fmla="*/ 2147483647 w 542"/>
              <a:gd name="T77" fmla="*/ 2147483647 h 381"/>
              <a:gd name="T78" fmla="*/ 2147483647 w 542"/>
              <a:gd name="T79" fmla="*/ 2147483647 h 381"/>
              <a:gd name="T80" fmla="*/ 2147483647 w 542"/>
              <a:gd name="T81" fmla="*/ 2147483647 h 381"/>
              <a:gd name="T82" fmla="*/ 2147483647 w 542"/>
              <a:gd name="T83" fmla="*/ 2147483647 h 381"/>
              <a:gd name="T84" fmla="*/ 2147483647 w 542"/>
              <a:gd name="T85" fmla="*/ 2147483647 h 381"/>
              <a:gd name="T86" fmla="*/ 2147483647 w 542"/>
              <a:gd name="T87" fmla="*/ 2147483647 h 381"/>
              <a:gd name="T88" fmla="*/ 2147483647 w 542"/>
              <a:gd name="T89" fmla="*/ 0 h 381"/>
              <a:gd name="T90" fmla="*/ 2147483647 w 542"/>
              <a:gd name="T91" fmla="*/ 2147483647 h 381"/>
              <a:gd name="T92" fmla="*/ 2147483647 w 542"/>
              <a:gd name="T93" fmla="*/ 2147483647 h 381"/>
              <a:gd name="T94" fmla="*/ 2147483647 w 542"/>
              <a:gd name="T95" fmla="*/ 2147483647 h 381"/>
              <a:gd name="T96" fmla="*/ 2147483647 w 542"/>
              <a:gd name="T97" fmla="*/ 2147483647 h 381"/>
              <a:gd name="T98" fmla="*/ 2147483647 w 542"/>
              <a:gd name="T99" fmla="*/ 2147483647 h 381"/>
              <a:gd name="T100" fmla="*/ 2147483647 w 542"/>
              <a:gd name="T101" fmla="*/ 2147483647 h 38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542"/>
              <a:gd name="T154" fmla="*/ 0 h 381"/>
              <a:gd name="T155" fmla="*/ 542 w 542"/>
              <a:gd name="T156" fmla="*/ 381 h 38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542" h="381">
                <a:moveTo>
                  <a:pt x="326" y="50"/>
                </a:moveTo>
                <a:lnTo>
                  <a:pt x="331" y="53"/>
                </a:lnTo>
                <a:lnTo>
                  <a:pt x="338" y="56"/>
                </a:lnTo>
                <a:lnTo>
                  <a:pt x="344" y="58"/>
                </a:lnTo>
                <a:lnTo>
                  <a:pt x="352" y="60"/>
                </a:lnTo>
                <a:lnTo>
                  <a:pt x="359" y="61"/>
                </a:lnTo>
                <a:lnTo>
                  <a:pt x="368" y="61"/>
                </a:lnTo>
                <a:lnTo>
                  <a:pt x="378" y="60"/>
                </a:lnTo>
                <a:lnTo>
                  <a:pt x="388" y="58"/>
                </a:lnTo>
                <a:lnTo>
                  <a:pt x="408" y="54"/>
                </a:lnTo>
                <a:lnTo>
                  <a:pt x="430" y="47"/>
                </a:lnTo>
                <a:lnTo>
                  <a:pt x="452" y="37"/>
                </a:lnTo>
                <a:lnTo>
                  <a:pt x="476" y="24"/>
                </a:lnTo>
                <a:lnTo>
                  <a:pt x="483" y="22"/>
                </a:lnTo>
                <a:lnTo>
                  <a:pt x="489" y="20"/>
                </a:lnTo>
                <a:lnTo>
                  <a:pt x="497" y="20"/>
                </a:lnTo>
                <a:lnTo>
                  <a:pt x="504" y="20"/>
                </a:lnTo>
                <a:lnTo>
                  <a:pt x="511" y="21"/>
                </a:lnTo>
                <a:lnTo>
                  <a:pt x="518" y="24"/>
                </a:lnTo>
                <a:lnTo>
                  <a:pt x="525" y="28"/>
                </a:lnTo>
                <a:lnTo>
                  <a:pt x="531" y="34"/>
                </a:lnTo>
                <a:lnTo>
                  <a:pt x="536" y="40"/>
                </a:lnTo>
                <a:lnTo>
                  <a:pt x="539" y="49"/>
                </a:lnTo>
                <a:lnTo>
                  <a:pt x="541" y="56"/>
                </a:lnTo>
                <a:lnTo>
                  <a:pt x="542" y="64"/>
                </a:lnTo>
                <a:lnTo>
                  <a:pt x="541" y="72"/>
                </a:lnTo>
                <a:lnTo>
                  <a:pt x="540" y="80"/>
                </a:lnTo>
                <a:lnTo>
                  <a:pt x="538" y="89"/>
                </a:lnTo>
                <a:lnTo>
                  <a:pt x="534" y="96"/>
                </a:lnTo>
                <a:lnTo>
                  <a:pt x="526" y="111"/>
                </a:lnTo>
                <a:lnTo>
                  <a:pt x="515" y="125"/>
                </a:lnTo>
                <a:lnTo>
                  <a:pt x="504" y="138"/>
                </a:lnTo>
                <a:lnTo>
                  <a:pt x="493" y="148"/>
                </a:lnTo>
                <a:lnTo>
                  <a:pt x="480" y="158"/>
                </a:lnTo>
                <a:lnTo>
                  <a:pt x="469" y="169"/>
                </a:lnTo>
                <a:lnTo>
                  <a:pt x="457" y="178"/>
                </a:lnTo>
                <a:lnTo>
                  <a:pt x="444" y="188"/>
                </a:lnTo>
                <a:lnTo>
                  <a:pt x="436" y="195"/>
                </a:lnTo>
                <a:lnTo>
                  <a:pt x="429" y="201"/>
                </a:lnTo>
                <a:lnTo>
                  <a:pt x="421" y="210"/>
                </a:lnTo>
                <a:lnTo>
                  <a:pt x="413" y="218"/>
                </a:lnTo>
                <a:lnTo>
                  <a:pt x="399" y="238"/>
                </a:lnTo>
                <a:lnTo>
                  <a:pt x="386" y="258"/>
                </a:lnTo>
                <a:lnTo>
                  <a:pt x="376" y="279"/>
                </a:lnTo>
                <a:lnTo>
                  <a:pt x="366" y="298"/>
                </a:lnTo>
                <a:lnTo>
                  <a:pt x="358" y="314"/>
                </a:lnTo>
                <a:lnTo>
                  <a:pt x="354" y="326"/>
                </a:lnTo>
                <a:lnTo>
                  <a:pt x="347" y="341"/>
                </a:lnTo>
                <a:lnTo>
                  <a:pt x="339" y="354"/>
                </a:lnTo>
                <a:lnTo>
                  <a:pt x="336" y="360"/>
                </a:lnTo>
                <a:lnTo>
                  <a:pt x="331" y="364"/>
                </a:lnTo>
                <a:lnTo>
                  <a:pt x="327" y="368"/>
                </a:lnTo>
                <a:lnTo>
                  <a:pt x="323" y="372"/>
                </a:lnTo>
                <a:lnTo>
                  <a:pt x="317" y="375"/>
                </a:lnTo>
                <a:lnTo>
                  <a:pt x="312" y="377"/>
                </a:lnTo>
                <a:lnTo>
                  <a:pt x="307" y="379"/>
                </a:lnTo>
                <a:lnTo>
                  <a:pt x="301" y="380"/>
                </a:lnTo>
                <a:lnTo>
                  <a:pt x="296" y="381"/>
                </a:lnTo>
                <a:lnTo>
                  <a:pt x="289" y="381"/>
                </a:lnTo>
                <a:lnTo>
                  <a:pt x="283" y="380"/>
                </a:lnTo>
                <a:lnTo>
                  <a:pt x="275" y="379"/>
                </a:lnTo>
                <a:lnTo>
                  <a:pt x="267" y="377"/>
                </a:lnTo>
                <a:lnTo>
                  <a:pt x="259" y="375"/>
                </a:lnTo>
                <a:lnTo>
                  <a:pt x="251" y="371"/>
                </a:lnTo>
                <a:lnTo>
                  <a:pt x="246" y="366"/>
                </a:lnTo>
                <a:lnTo>
                  <a:pt x="241" y="362"/>
                </a:lnTo>
                <a:lnTo>
                  <a:pt x="236" y="357"/>
                </a:lnTo>
                <a:lnTo>
                  <a:pt x="232" y="350"/>
                </a:lnTo>
                <a:lnTo>
                  <a:pt x="230" y="345"/>
                </a:lnTo>
                <a:lnTo>
                  <a:pt x="227" y="338"/>
                </a:lnTo>
                <a:lnTo>
                  <a:pt x="226" y="331"/>
                </a:lnTo>
                <a:lnTo>
                  <a:pt x="224" y="324"/>
                </a:lnTo>
                <a:lnTo>
                  <a:pt x="224" y="317"/>
                </a:lnTo>
                <a:lnTo>
                  <a:pt x="226" y="301"/>
                </a:lnTo>
                <a:lnTo>
                  <a:pt x="228" y="287"/>
                </a:lnTo>
                <a:lnTo>
                  <a:pt x="230" y="281"/>
                </a:lnTo>
                <a:lnTo>
                  <a:pt x="232" y="274"/>
                </a:lnTo>
                <a:lnTo>
                  <a:pt x="235" y="269"/>
                </a:lnTo>
                <a:lnTo>
                  <a:pt x="239" y="265"/>
                </a:lnTo>
                <a:lnTo>
                  <a:pt x="242" y="260"/>
                </a:lnTo>
                <a:lnTo>
                  <a:pt x="245" y="257"/>
                </a:lnTo>
                <a:lnTo>
                  <a:pt x="249" y="254"/>
                </a:lnTo>
                <a:lnTo>
                  <a:pt x="253" y="252"/>
                </a:lnTo>
                <a:lnTo>
                  <a:pt x="261" y="249"/>
                </a:lnTo>
                <a:lnTo>
                  <a:pt x="270" y="246"/>
                </a:lnTo>
                <a:lnTo>
                  <a:pt x="278" y="246"/>
                </a:lnTo>
                <a:lnTo>
                  <a:pt x="287" y="247"/>
                </a:lnTo>
                <a:lnTo>
                  <a:pt x="294" y="249"/>
                </a:lnTo>
                <a:lnTo>
                  <a:pt x="300" y="251"/>
                </a:lnTo>
                <a:lnTo>
                  <a:pt x="305" y="253"/>
                </a:lnTo>
                <a:lnTo>
                  <a:pt x="311" y="256"/>
                </a:lnTo>
                <a:lnTo>
                  <a:pt x="318" y="262"/>
                </a:lnTo>
                <a:lnTo>
                  <a:pt x="325" y="267"/>
                </a:lnTo>
                <a:lnTo>
                  <a:pt x="330" y="271"/>
                </a:lnTo>
                <a:lnTo>
                  <a:pt x="334" y="276"/>
                </a:lnTo>
                <a:lnTo>
                  <a:pt x="336" y="276"/>
                </a:lnTo>
                <a:lnTo>
                  <a:pt x="338" y="277"/>
                </a:lnTo>
                <a:lnTo>
                  <a:pt x="339" y="276"/>
                </a:lnTo>
                <a:lnTo>
                  <a:pt x="341" y="274"/>
                </a:lnTo>
                <a:lnTo>
                  <a:pt x="350" y="257"/>
                </a:lnTo>
                <a:lnTo>
                  <a:pt x="359" y="240"/>
                </a:lnTo>
                <a:lnTo>
                  <a:pt x="370" y="224"/>
                </a:lnTo>
                <a:lnTo>
                  <a:pt x="382" y="209"/>
                </a:lnTo>
                <a:lnTo>
                  <a:pt x="394" y="193"/>
                </a:lnTo>
                <a:lnTo>
                  <a:pt x="406" y="181"/>
                </a:lnTo>
                <a:lnTo>
                  <a:pt x="418" y="169"/>
                </a:lnTo>
                <a:lnTo>
                  <a:pt x="430" y="158"/>
                </a:lnTo>
                <a:lnTo>
                  <a:pt x="443" y="148"/>
                </a:lnTo>
                <a:lnTo>
                  <a:pt x="453" y="138"/>
                </a:lnTo>
                <a:lnTo>
                  <a:pt x="458" y="133"/>
                </a:lnTo>
                <a:lnTo>
                  <a:pt x="463" y="129"/>
                </a:lnTo>
                <a:lnTo>
                  <a:pt x="467" y="122"/>
                </a:lnTo>
                <a:lnTo>
                  <a:pt x="472" y="116"/>
                </a:lnTo>
                <a:lnTo>
                  <a:pt x="475" y="109"/>
                </a:lnTo>
                <a:lnTo>
                  <a:pt x="477" y="101"/>
                </a:lnTo>
                <a:lnTo>
                  <a:pt x="477" y="96"/>
                </a:lnTo>
                <a:lnTo>
                  <a:pt x="476" y="93"/>
                </a:lnTo>
                <a:lnTo>
                  <a:pt x="474" y="91"/>
                </a:lnTo>
                <a:lnTo>
                  <a:pt x="469" y="90"/>
                </a:lnTo>
                <a:lnTo>
                  <a:pt x="461" y="90"/>
                </a:lnTo>
                <a:lnTo>
                  <a:pt x="456" y="92"/>
                </a:lnTo>
                <a:lnTo>
                  <a:pt x="449" y="95"/>
                </a:lnTo>
                <a:lnTo>
                  <a:pt x="443" y="99"/>
                </a:lnTo>
                <a:lnTo>
                  <a:pt x="428" y="107"/>
                </a:lnTo>
                <a:lnTo>
                  <a:pt x="411" y="115"/>
                </a:lnTo>
                <a:lnTo>
                  <a:pt x="395" y="121"/>
                </a:lnTo>
                <a:lnTo>
                  <a:pt x="379" y="128"/>
                </a:lnTo>
                <a:lnTo>
                  <a:pt x="371" y="129"/>
                </a:lnTo>
                <a:lnTo>
                  <a:pt x="365" y="130"/>
                </a:lnTo>
                <a:lnTo>
                  <a:pt x="358" y="131"/>
                </a:lnTo>
                <a:lnTo>
                  <a:pt x="351" y="130"/>
                </a:lnTo>
                <a:lnTo>
                  <a:pt x="338" y="128"/>
                </a:lnTo>
                <a:lnTo>
                  <a:pt x="324" y="124"/>
                </a:lnTo>
                <a:lnTo>
                  <a:pt x="296" y="115"/>
                </a:lnTo>
                <a:lnTo>
                  <a:pt x="267" y="107"/>
                </a:lnTo>
                <a:lnTo>
                  <a:pt x="260" y="106"/>
                </a:lnTo>
                <a:lnTo>
                  <a:pt x="253" y="106"/>
                </a:lnTo>
                <a:lnTo>
                  <a:pt x="246" y="106"/>
                </a:lnTo>
                <a:lnTo>
                  <a:pt x="239" y="107"/>
                </a:lnTo>
                <a:lnTo>
                  <a:pt x="227" y="110"/>
                </a:lnTo>
                <a:lnTo>
                  <a:pt x="215" y="116"/>
                </a:lnTo>
                <a:lnTo>
                  <a:pt x="205" y="122"/>
                </a:lnTo>
                <a:lnTo>
                  <a:pt x="197" y="130"/>
                </a:lnTo>
                <a:lnTo>
                  <a:pt x="191" y="136"/>
                </a:lnTo>
                <a:lnTo>
                  <a:pt x="188" y="144"/>
                </a:lnTo>
                <a:lnTo>
                  <a:pt x="185" y="155"/>
                </a:lnTo>
                <a:lnTo>
                  <a:pt x="183" y="170"/>
                </a:lnTo>
                <a:lnTo>
                  <a:pt x="181" y="188"/>
                </a:lnTo>
                <a:lnTo>
                  <a:pt x="179" y="211"/>
                </a:lnTo>
                <a:lnTo>
                  <a:pt x="176" y="256"/>
                </a:lnTo>
                <a:lnTo>
                  <a:pt x="173" y="297"/>
                </a:lnTo>
                <a:lnTo>
                  <a:pt x="170" y="308"/>
                </a:lnTo>
                <a:lnTo>
                  <a:pt x="167" y="318"/>
                </a:lnTo>
                <a:lnTo>
                  <a:pt x="164" y="327"/>
                </a:lnTo>
                <a:lnTo>
                  <a:pt x="160" y="335"/>
                </a:lnTo>
                <a:lnTo>
                  <a:pt x="155" y="341"/>
                </a:lnTo>
                <a:lnTo>
                  <a:pt x="149" y="348"/>
                </a:lnTo>
                <a:lnTo>
                  <a:pt x="143" y="354"/>
                </a:lnTo>
                <a:lnTo>
                  <a:pt x="137" y="360"/>
                </a:lnTo>
                <a:lnTo>
                  <a:pt x="131" y="365"/>
                </a:lnTo>
                <a:lnTo>
                  <a:pt x="121" y="368"/>
                </a:lnTo>
                <a:lnTo>
                  <a:pt x="110" y="372"/>
                </a:lnTo>
                <a:lnTo>
                  <a:pt x="98" y="374"/>
                </a:lnTo>
                <a:lnTo>
                  <a:pt x="84" y="376"/>
                </a:lnTo>
                <a:lnTo>
                  <a:pt x="71" y="376"/>
                </a:lnTo>
                <a:lnTo>
                  <a:pt x="57" y="374"/>
                </a:lnTo>
                <a:lnTo>
                  <a:pt x="44" y="371"/>
                </a:lnTo>
                <a:lnTo>
                  <a:pt x="37" y="367"/>
                </a:lnTo>
                <a:lnTo>
                  <a:pt x="30" y="363"/>
                </a:lnTo>
                <a:lnTo>
                  <a:pt x="24" y="358"/>
                </a:lnTo>
                <a:lnTo>
                  <a:pt x="17" y="352"/>
                </a:lnTo>
                <a:lnTo>
                  <a:pt x="13" y="346"/>
                </a:lnTo>
                <a:lnTo>
                  <a:pt x="8" y="339"/>
                </a:lnTo>
                <a:lnTo>
                  <a:pt x="5" y="332"/>
                </a:lnTo>
                <a:lnTo>
                  <a:pt x="2" y="323"/>
                </a:lnTo>
                <a:lnTo>
                  <a:pt x="1" y="314"/>
                </a:lnTo>
                <a:lnTo>
                  <a:pt x="0" y="306"/>
                </a:lnTo>
                <a:lnTo>
                  <a:pt x="1" y="297"/>
                </a:lnTo>
                <a:lnTo>
                  <a:pt x="3" y="287"/>
                </a:lnTo>
                <a:lnTo>
                  <a:pt x="5" y="279"/>
                </a:lnTo>
                <a:lnTo>
                  <a:pt x="10" y="269"/>
                </a:lnTo>
                <a:lnTo>
                  <a:pt x="15" y="259"/>
                </a:lnTo>
                <a:lnTo>
                  <a:pt x="23" y="251"/>
                </a:lnTo>
                <a:lnTo>
                  <a:pt x="28" y="244"/>
                </a:lnTo>
                <a:lnTo>
                  <a:pt x="34" y="240"/>
                </a:lnTo>
                <a:lnTo>
                  <a:pt x="41" y="237"/>
                </a:lnTo>
                <a:lnTo>
                  <a:pt x="47" y="233"/>
                </a:lnTo>
                <a:lnTo>
                  <a:pt x="55" y="231"/>
                </a:lnTo>
                <a:lnTo>
                  <a:pt x="62" y="230"/>
                </a:lnTo>
                <a:lnTo>
                  <a:pt x="70" y="230"/>
                </a:lnTo>
                <a:lnTo>
                  <a:pt x="78" y="231"/>
                </a:lnTo>
                <a:lnTo>
                  <a:pt x="85" y="233"/>
                </a:lnTo>
                <a:lnTo>
                  <a:pt x="93" y="236"/>
                </a:lnTo>
                <a:lnTo>
                  <a:pt x="99" y="239"/>
                </a:lnTo>
                <a:lnTo>
                  <a:pt x="107" y="243"/>
                </a:lnTo>
                <a:lnTo>
                  <a:pt x="112" y="249"/>
                </a:lnTo>
                <a:lnTo>
                  <a:pt x="119" y="255"/>
                </a:lnTo>
                <a:lnTo>
                  <a:pt x="124" y="262"/>
                </a:lnTo>
                <a:lnTo>
                  <a:pt x="128" y="269"/>
                </a:lnTo>
                <a:lnTo>
                  <a:pt x="131" y="272"/>
                </a:lnTo>
                <a:lnTo>
                  <a:pt x="133" y="274"/>
                </a:lnTo>
                <a:lnTo>
                  <a:pt x="136" y="276"/>
                </a:lnTo>
                <a:lnTo>
                  <a:pt x="138" y="274"/>
                </a:lnTo>
                <a:lnTo>
                  <a:pt x="141" y="273"/>
                </a:lnTo>
                <a:lnTo>
                  <a:pt x="142" y="271"/>
                </a:lnTo>
                <a:lnTo>
                  <a:pt x="145" y="268"/>
                </a:lnTo>
                <a:lnTo>
                  <a:pt x="146" y="265"/>
                </a:lnTo>
                <a:lnTo>
                  <a:pt x="148" y="243"/>
                </a:lnTo>
                <a:lnTo>
                  <a:pt x="150" y="215"/>
                </a:lnTo>
                <a:lnTo>
                  <a:pt x="152" y="182"/>
                </a:lnTo>
                <a:lnTo>
                  <a:pt x="154" y="147"/>
                </a:lnTo>
                <a:lnTo>
                  <a:pt x="158" y="112"/>
                </a:lnTo>
                <a:lnTo>
                  <a:pt x="162" y="81"/>
                </a:lnTo>
                <a:lnTo>
                  <a:pt x="164" y="68"/>
                </a:lnTo>
                <a:lnTo>
                  <a:pt x="166" y="56"/>
                </a:lnTo>
                <a:lnTo>
                  <a:pt x="168" y="47"/>
                </a:lnTo>
                <a:lnTo>
                  <a:pt x="172" y="39"/>
                </a:lnTo>
                <a:lnTo>
                  <a:pt x="177" y="28"/>
                </a:lnTo>
                <a:lnTo>
                  <a:pt x="185" y="20"/>
                </a:lnTo>
                <a:lnTo>
                  <a:pt x="192" y="13"/>
                </a:lnTo>
                <a:lnTo>
                  <a:pt x="201" y="8"/>
                </a:lnTo>
                <a:lnTo>
                  <a:pt x="213" y="2"/>
                </a:lnTo>
                <a:lnTo>
                  <a:pt x="218" y="1"/>
                </a:lnTo>
                <a:lnTo>
                  <a:pt x="226" y="0"/>
                </a:lnTo>
                <a:lnTo>
                  <a:pt x="234" y="0"/>
                </a:lnTo>
                <a:lnTo>
                  <a:pt x="242" y="0"/>
                </a:lnTo>
                <a:lnTo>
                  <a:pt x="248" y="2"/>
                </a:lnTo>
                <a:lnTo>
                  <a:pt x="256" y="4"/>
                </a:lnTo>
                <a:lnTo>
                  <a:pt x="263" y="7"/>
                </a:lnTo>
                <a:lnTo>
                  <a:pt x="270" y="11"/>
                </a:lnTo>
                <a:lnTo>
                  <a:pt x="277" y="14"/>
                </a:lnTo>
                <a:lnTo>
                  <a:pt x="303" y="33"/>
                </a:lnTo>
                <a:lnTo>
                  <a:pt x="326" y="50"/>
                </a:lnTo>
                <a:close/>
                <a:moveTo>
                  <a:pt x="28" y="268"/>
                </a:moveTo>
                <a:lnTo>
                  <a:pt x="25" y="277"/>
                </a:lnTo>
                <a:lnTo>
                  <a:pt x="24" y="284"/>
                </a:lnTo>
                <a:lnTo>
                  <a:pt x="24" y="286"/>
                </a:lnTo>
                <a:lnTo>
                  <a:pt x="25" y="290"/>
                </a:lnTo>
                <a:lnTo>
                  <a:pt x="26" y="292"/>
                </a:lnTo>
                <a:lnTo>
                  <a:pt x="28" y="293"/>
                </a:lnTo>
                <a:lnTo>
                  <a:pt x="30" y="294"/>
                </a:lnTo>
                <a:lnTo>
                  <a:pt x="32" y="293"/>
                </a:lnTo>
                <a:lnTo>
                  <a:pt x="34" y="292"/>
                </a:lnTo>
                <a:lnTo>
                  <a:pt x="38" y="291"/>
                </a:lnTo>
                <a:lnTo>
                  <a:pt x="43" y="285"/>
                </a:lnTo>
                <a:lnTo>
                  <a:pt x="47" y="278"/>
                </a:lnTo>
                <a:lnTo>
                  <a:pt x="51" y="270"/>
                </a:lnTo>
                <a:lnTo>
                  <a:pt x="52" y="263"/>
                </a:lnTo>
                <a:lnTo>
                  <a:pt x="51" y="259"/>
                </a:lnTo>
                <a:lnTo>
                  <a:pt x="51" y="257"/>
                </a:lnTo>
                <a:lnTo>
                  <a:pt x="50" y="255"/>
                </a:lnTo>
                <a:lnTo>
                  <a:pt x="47" y="254"/>
                </a:lnTo>
                <a:lnTo>
                  <a:pt x="45" y="253"/>
                </a:lnTo>
                <a:lnTo>
                  <a:pt x="43" y="253"/>
                </a:lnTo>
                <a:lnTo>
                  <a:pt x="40" y="254"/>
                </a:lnTo>
                <a:lnTo>
                  <a:pt x="38" y="256"/>
                </a:lnTo>
                <a:lnTo>
                  <a:pt x="32" y="262"/>
                </a:lnTo>
                <a:lnTo>
                  <a:pt x="28" y="26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3" name="Freeform 15"/>
          <p:cNvSpPr>
            <a:spLocks/>
          </p:cNvSpPr>
          <p:nvPr/>
        </p:nvSpPr>
        <p:spPr bwMode="auto">
          <a:xfrm>
            <a:off x="8574089" y="374651"/>
            <a:ext cx="414337" cy="257175"/>
          </a:xfrm>
          <a:custGeom>
            <a:avLst/>
            <a:gdLst>
              <a:gd name="T0" fmla="*/ 2147483647 w 784"/>
              <a:gd name="T1" fmla="*/ 2147483647 h 485"/>
              <a:gd name="T2" fmla="*/ 2147483647 w 784"/>
              <a:gd name="T3" fmla="*/ 2147483647 h 485"/>
              <a:gd name="T4" fmla="*/ 2147483647 w 784"/>
              <a:gd name="T5" fmla="*/ 2147483647 h 485"/>
              <a:gd name="T6" fmla="*/ 2147483647 w 784"/>
              <a:gd name="T7" fmla="*/ 2147483647 h 485"/>
              <a:gd name="T8" fmla="*/ 2147483647 w 784"/>
              <a:gd name="T9" fmla="*/ 2147483647 h 485"/>
              <a:gd name="T10" fmla="*/ 2147483647 w 784"/>
              <a:gd name="T11" fmla="*/ 2147483647 h 485"/>
              <a:gd name="T12" fmla="*/ 2147483647 w 784"/>
              <a:gd name="T13" fmla="*/ 2147483647 h 485"/>
              <a:gd name="T14" fmla="*/ 2147483647 w 784"/>
              <a:gd name="T15" fmla="*/ 2147483647 h 485"/>
              <a:gd name="T16" fmla="*/ 2147483647 w 784"/>
              <a:gd name="T17" fmla="*/ 2147483647 h 485"/>
              <a:gd name="T18" fmla="*/ 2147483647 w 784"/>
              <a:gd name="T19" fmla="*/ 2147483647 h 485"/>
              <a:gd name="T20" fmla="*/ 2147483647 w 784"/>
              <a:gd name="T21" fmla="*/ 2147483647 h 485"/>
              <a:gd name="T22" fmla="*/ 2147483647 w 784"/>
              <a:gd name="T23" fmla="*/ 2147483647 h 485"/>
              <a:gd name="T24" fmla="*/ 2147483647 w 784"/>
              <a:gd name="T25" fmla="*/ 2147483647 h 485"/>
              <a:gd name="T26" fmla="*/ 2147483647 w 784"/>
              <a:gd name="T27" fmla="*/ 2147483647 h 485"/>
              <a:gd name="T28" fmla="*/ 2147483647 w 784"/>
              <a:gd name="T29" fmla="*/ 2147483647 h 485"/>
              <a:gd name="T30" fmla="*/ 2147483647 w 784"/>
              <a:gd name="T31" fmla="*/ 2147483647 h 485"/>
              <a:gd name="T32" fmla="*/ 2147483647 w 784"/>
              <a:gd name="T33" fmla="*/ 2147483647 h 485"/>
              <a:gd name="T34" fmla="*/ 2147483647 w 784"/>
              <a:gd name="T35" fmla="*/ 2147483647 h 485"/>
              <a:gd name="T36" fmla="*/ 0 w 784"/>
              <a:gd name="T37" fmla="*/ 2147483647 h 485"/>
              <a:gd name="T38" fmla="*/ 2147483647 w 784"/>
              <a:gd name="T39" fmla="*/ 2147483647 h 485"/>
              <a:gd name="T40" fmla="*/ 2147483647 w 784"/>
              <a:gd name="T41" fmla="*/ 2147483647 h 485"/>
              <a:gd name="T42" fmla="*/ 2147483647 w 784"/>
              <a:gd name="T43" fmla="*/ 2147483647 h 485"/>
              <a:gd name="T44" fmla="*/ 2147483647 w 784"/>
              <a:gd name="T45" fmla="*/ 2147483647 h 485"/>
              <a:gd name="T46" fmla="*/ 2147483647 w 784"/>
              <a:gd name="T47" fmla="*/ 2147483647 h 485"/>
              <a:gd name="T48" fmla="*/ 2147483647 w 784"/>
              <a:gd name="T49" fmla="*/ 2147483647 h 485"/>
              <a:gd name="T50" fmla="*/ 2147483647 w 784"/>
              <a:gd name="T51" fmla="*/ 2147483647 h 485"/>
              <a:gd name="T52" fmla="*/ 2147483647 w 784"/>
              <a:gd name="T53" fmla="*/ 0 h 485"/>
              <a:gd name="T54" fmla="*/ 2147483647 w 784"/>
              <a:gd name="T55" fmla="*/ 2147483647 h 485"/>
              <a:gd name="T56" fmla="*/ 2147483647 w 784"/>
              <a:gd name="T57" fmla="*/ 2147483647 h 485"/>
              <a:gd name="T58" fmla="*/ 2147483647 w 784"/>
              <a:gd name="T59" fmla="*/ 2147483647 h 485"/>
              <a:gd name="T60" fmla="*/ 2147483647 w 784"/>
              <a:gd name="T61" fmla="*/ 2147483647 h 485"/>
              <a:gd name="T62" fmla="*/ 2147483647 w 784"/>
              <a:gd name="T63" fmla="*/ 2147483647 h 485"/>
              <a:gd name="T64" fmla="*/ 2147483647 w 784"/>
              <a:gd name="T65" fmla="*/ 2147483647 h 485"/>
              <a:gd name="T66" fmla="*/ 2147483647 w 784"/>
              <a:gd name="T67" fmla="*/ 2147483647 h 485"/>
              <a:gd name="T68" fmla="*/ 2147483647 w 784"/>
              <a:gd name="T69" fmla="*/ 2147483647 h 485"/>
              <a:gd name="T70" fmla="*/ 2147483647 w 784"/>
              <a:gd name="T71" fmla="*/ 2147483647 h 485"/>
              <a:gd name="T72" fmla="*/ 2147483647 w 784"/>
              <a:gd name="T73" fmla="*/ 2147483647 h 485"/>
              <a:gd name="T74" fmla="*/ 2147483647 w 784"/>
              <a:gd name="T75" fmla="*/ 2147483647 h 485"/>
              <a:gd name="T76" fmla="*/ 2147483647 w 784"/>
              <a:gd name="T77" fmla="*/ 2147483647 h 485"/>
              <a:gd name="T78" fmla="*/ 2147483647 w 784"/>
              <a:gd name="T79" fmla="*/ 2147483647 h 485"/>
              <a:gd name="T80" fmla="*/ 2147483647 w 784"/>
              <a:gd name="T81" fmla="*/ 2147483647 h 485"/>
              <a:gd name="T82" fmla="*/ 2147483647 w 784"/>
              <a:gd name="T83" fmla="*/ 2147483647 h 485"/>
              <a:gd name="T84" fmla="*/ 2147483647 w 784"/>
              <a:gd name="T85" fmla="*/ 2147483647 h 485"/>
              <a:gd name="T86" fmla="*/ 2147483647 w 784"/>
              <a:gd name="T87" fmla="*/ 2147483647 h 485"/>
              <a:gd name="T88" fmla="*/ 2147483647 w 784"/>
              <a:gd name="T89" fmla="*/ 2147483647 h 485"/>
              <a:gd name="T90" fmla="*/ 2147483647 w 784"/>
              <a:gd name="T91" fmla="*/ 2147483647 h 485"/>
              <a:gd name="T92" fmla="*/ 2147483647 w 784"/>
              <a:gd name="T93" fmla="*/ 2147483647 h 485"/>
              <a:gd name="T94" fmla="*/ 2147483647 w 784"/>
              <a:gd name="T95" fmla="*/ 2147483647 h 485"/>
              <a:gd name="T96" fmla="*/ 2147483647 w 784"/>
              <a:gd name="T97" fmla="*/ 2147483647 h 485"/>
              <a:gd name="T98" fmla="*/ 2147483647 w 784"/>
              <a:gd name="T99" fmla="*/ 2147483647 h 485"/>
              <a:gd name="T100" fmla="*/ 2147483647 w 784"/>
              <a:gd name="T101" fmla="*/ 2147483647 h 485"/>
              <a:gd name="T102" fmla="*/ 2147483647 w 784"/>
              <a:gd name="T103" fmla="*/ 2147483647 h 48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84"/>
              <a:gd name="T157" fmla="*/ 0 h 485"/>
              <a:gd name="T158" fmla="*/ 784 w 784"/>
              <a:gd name="T159" fmla="*/ 485 h 48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84" h="485">
                <a:moveTo>
                  <a:pt x="638" y="485"/>
                </a:moveTo>
                <a:lnTo>
                  <a:pt x="629" y="485"/>
                </a:lnTo>
                <a:lnTo>
                  <a:pt x="620" y="482"/>
                </a:lnTo>
                <a:lnTo>
                  <a:pt x="611" y="480"/>
                </a:lnTo>
                <a:lnTo>
                  <a:pt x="601" y="477"/>
                </a:lnTo>
                <a:lnTo>
                  <a:pt x="594" y="474"/>
                </a:lnTo>
                <a:lnTo>
                  <a:pt x="585" y="468"/>
                </a:lnTo>
                <a:lnTo>
                  <a:pt x="578" y="463"/>
                </a:lnTo>
                <a:lnTo>
                  <a:pt x="571" y="458"/>
                </a:lnTo>
                <a:lnTo>
                  <a:pt x="552" y="455"/>
                </a:lnTo>
                <a:lnTo>
                  <a:pt x="532" y="452"/>
                </a:lnTo>
                <a:lnTo>
                  <a:pt x="512" y="449"/>
                </a:lnTo>
                <a:lnTo>
                  <a:pt x="491" y="446"/>
                </a:lnTo>
                <a:lnTo>
                  <a:pt x="488" y="449"/>
                </a:lnTo>
                <a:lnTo>
                  <a:pt x="484" y="452"/>
                </a:lnTo>
                <a:lnTo>
                  <a:pt x="480" y="455"/>
                </a:lnTo>
                <a:lnTo>
                  <a:pt x="476" y="458"/>
                </a:lnTo>
                <a:lnTo>
                  <a:pt x="457" y="465"/>
                </a:lnTo>
                <a:lnTo>
                  <a:pt x="437" y="472"/>
                </a:lnTo>
                <a:lnTo>
                  <a:pt x="417" y="476"/>
                </a:lnTo>
                <a:lnTo>
                  <a:pt x="396" y="478"/>
                </a:lnTo>
                <a:lnTo>
                  <a:pt x="388" y="479"/>
                </a:lnTo>
                <a:lnTo>
                  <a:pt x="378" y="479"/>
                </a:lnTo>
                <a:lnTo>
                  <a:pt x="359" y="478"/>
                </a:lnTo>
                <a:lnTo>
                  <a:pt x="341" y="476"/>
                </a:lnTo>
                <a:lnTo>
                  <a:pt x="323" y="473"/>
                </a:lnTo>
                <a:lnTo>
                  <a:pt x="305" y="467"/>
                </a:lnTo>
                <a:lnTo>
                  <a:pt x="288" y="461"/>
                </a:lnTo>
                <a:lnTo>
                  <a:pt x="272" y="453"/>
                </a:lnTo>
                <a:lnTo>
                  <a:pt x="257" y="445"/>
                </a:lnTo>
                <a:lnTo>
                  <a:pt x="242" y="434"/>
                </a:lnTo>
                <a:lnTo>
                  <a:pt x="228" y="423"/>
                </a:lnTo>
                <a:lnTo>
                  <a:pt x="215" y="410"/>
                </a:lnTo>
                <a:lnTo>
                  <a:pt x="203" y="397"/>
                </a:lnTo>
                <a:lnTo>
                  <a:pt x="192" y="383"/>
                </a:lnTo>
                <a:lnTo>
                  <a:pt x="182" y="367"/>
                </a:lnTo>
                <a:lnTo>
                  <a:pt x="174" y="351"/>
                </a:lnTo>
                <a:lnTo>
                  <a:pt x="166" y="334"/>
                </a:lnTo>
                <a:lnTo>
                  <a:pt x="161" y="316"/>
                </a:lnTo>
                <a:lnTo>
                  <a:pt x="143" y="305"/>
                </a:lnTo>
                <a:lnTo>
                  <a:pt x="128" y="296"/>
                </a:lnTo>
                <a:lnTo>
                  <a:pt x="113" y="285"/>
                </a:lnTo>
                <a:lnTo>
                  <a:pt x="99" y="274"/>
                </a:lnTo>
                <a:lnTo>
                  <a:pt x="86" y="262"/>
                </a:lnTo>
                <a:lnTo>
                  <a:pt x="73" y="251"/>
                </a:lnTo>
                <a:lnTo>
                  <a:pt x="61" y="240"/>
                </a:lnTo>
                <a:lnTo>
                  <a:pt x="52" y="230"/>
                </a:lnTo>
                <a:lnTo>
                  <a:pt x="42" y="219"/>
                </a:lnTo>
                <a:lnTo>
                  <a:pt x="33" y="208"/>
                </a:lnTo>
                <a:lnTo>
                  <a:pt x="26" y="197"/>
                </a:lnTo>
                <a:lnTo>
                  <a:pt x="18" y="186"/>
                </a:lnTo>
                <a:lnTo>
                  <a:pt x="13" y="176"/>
                </a:lnTo>
                <a:lnTo>
                  <a:pt x="8" y="165"/>
                </a:lnTo>
                <a:lnTo>
                  <a:pt x="4" y="154"/>
                </a:lnTo>
                <a:lnTo>
                  <a:pt x="2" y="144"/>
                </a:lnTo>
                <a:lnTo>
                  <a:pt x="0" y="135"/>
                </a:lnTo>
                <a:lnTo>
                  <a:pt x="0" y="125"/>
                </a:lnTo>
                <a:lnTo>
                  <a:pt x="0" y="115"/>
                </a:lnTo>
                <a:lnTo>
                  <a:pt x="1" y="105"/>
                </a:lnTo>
                <a:lnTo>
                  <a:pt x="3" y="97"/>
                </a:lnTo>
                <a:lnTo>
                  <a:pt x="6" y="88"/>
                </a:lnTo>
                <a:lnTo>
                  <a:pt x="11" y="80"/>
                </a:lnTo>
                <a:lnTo>
                  <a:pt x="16" y="72"/>
                </a:lnTo>
                <a:lnTo>
                  <a:pt x="21" y="65"/>
                </a:lnTo>
                <a:lnTo>
                  <a:pt x="27" y="60"/>
                </a:lnTo>
                <a:lnTo>
                  <a:pt x="33" y="54"/>
                </a:lnTo>
                <a:lnTo>
                  <a:pt x="40" y="48"/>
                </a:lnTo>
                <a:lnTo>
                  <a:pt x="48" y="44"/>
                </a:lnTo>
                <a:lnTo>
                  <a:pt x="56" y="40"/>
                </a:lnTo>
                <a:lnTo>
                  <a:pt x="65" y="35"/>
                </a:lnTo>
                <a:lnTo>
                  <a:pt x="74" y="32"/>
                </a:lnTo>
                <a:lnTo>
                  <a:pt x="80" y="25"/>
                </a:lnTo>
                <a:lnTo>
                  <a:pt x="85" y="19"/>
                </a:lnTo>
                <a:lnTo>
                  <a:pt x="92" y="15"/>
                </a:lnTo>
                <a:lnTo>
                  <a:pt x="98" y="10"/>
                </a:lnTo>
                <a:lnTo>
                  <a:pt x="106" y="6"/>
                </a:lnTo>
                <a:lnTo>
                  <a:pt x="113" y="4"/>
                </a:lnTo>
                <a:lnTo>
                  <a:pt x="121" y="2"/>
                </a:lnTo>
                <a:lnTo>
                  <a:pt x="129" y="1"/>
                </a:lnTo>
                <a:lnTo>
                  <a:pt x="133" y="0"/>
                </a:lnTo>
                <a:lnTo>
                  <a:pt x="136" y="0"/>
                </a:lnTo>
                <a:lnTo>
                  <a:pt x="142" y="1"/>
                </a:lnTo>
                <a:lnTo>
                  <a:pt x="149" y="2"/>
                </a:lnTo>
                <a:lnTo>
                  <a:pt x="155" y="3"/>
                </a:lnTo>
                <a:lnTo>
                  <a:pt x="162" y="5"/>
                </a:lnTo>
                <a:lnTo>
                  <a:pt x="168" y="7"/>
                </a:lnTo>
                <a:lnTo>
                  <a:pt x="174" y="10"/>
                </a:lnTo>
                <a:lnTo>
                  <a:pt x="179" y="15"/>
                </a:lnTo>
                <a:lnTo>
                  <a:pt x="184" y="18"/>
                </a:lnTo>
                <a:lnTo>
                  <a:pt x="215" y="20"/>
                </a:lnTo>
                <a:lnTo>
                  <a:pt x="246" y="23"/>
                </a:lnTo>
                <a:lnTo>
                  <a:pt x="278" y="29"/>
                </a:lnTo>
                <a:lnTo>
                  <a:pt x="313" y="35"/>
                </a:lnTo>
                <a:lnTo>
                  <a:pt x="324" y="32"/>
                </a:lnTo>
                <a:lnTo>
                  <a:pt x="336" y="30"/>
                </a:lnTo>
                <a:lnTo>
                  <a:pt x="349" y="28"/>
                </a:lnTo>
                <a:lnTo>
                  <a:pt x="361" y="25"/>
                </a:lnTo>
                <a:lnTo>
                  <a:pt x="369" y="25"/>
                </a:lnTo>
                <a:lnTo>
                  <a:pt x="379" y="25"/>
                </a:lnTo>
                <a:lnTo>
                  <a:pt x="393" y="25"/>
                </a:lnTo>
                <a:lnTo>
                  <a:pt x="407" y="27"/>
                </a:lnTo>
                <a:lnTo>
                  <a:pt x="421" y="29"/>
                </a:lnTo>
                <a:lnTo>
                  <a:pt x="435" y="32"/>
                </a:lnTo>
                <a:lnTo>
                  <a:pt x="448" y="36"/>
                </a:lnTo>
                <a:lnTo>
                  <a:pt x="461" y="41"/>
                </a:lnTo>
                <a:lnTo>
                  <a:pt x="474" y="46"/>
                </a:lnTo>
                <a:lnTo>
                  <a:pt x="487" y="52"/>
                </a:lnTo>
                <a:lnTo>
                  <a:pt x="499" y="60"/>
                </a:lnTo>
                <a:lnTo>
                  <a:pt x="510" y="68"/>
                </a:lnTo>
                <a:lnTo>
                  <a:pt x="521" y="76"/>
                </a:lnTo>
                <a:lnTo>
                  <a:pt x="531" y="85"/>
                </a:lnTo>
                <a:lnTo>
                  <a:pt x="542" y="95"/>
                </a:lnTo>
                <a:lnTo>
                  <a:pt x="552" y="105"/>
                </a:lnTo>
                <a:lnTo>
                  <a:pt x="560" y="116"/>
                </a:lnTo>
                <a:lnTo>
                  <a:pt x="568" y="128"/>
                </a:lnTo>
                <a:lnTo>
                  <a:pt x="594" y="142"/>
                </a:lnTo>
                <a:lnTo>
                  <a:pt x="623" y="159"/>
                </a:lnTo>
                <a:lnTo>
                  <a:pt x="638" y="169"/>
                </a:lnTo>
                <a:lnTo>
                  <a:pt x="654" y="180"/>
                </a:lnTo>
                <a:lnTo>
                  <a:pt x="670" y="191"/>
                </a:lnTo>
                <a:lnTo>
                  <a:pt x="686" y="203"/>
                </a:lnTo>
                <a:lnTo>
                  <a:pt x="702" y="216"/>
                </a:lnTo>
                <a:lnTo>
                  <a:pt x="717" y="230"/>
                </a:lnTo>
                <a:lnTo>
                  <a:pt x="731" y="243"/>
                </a:lnTo>
                <a:lnTo>
                  <a:pt x="744" y="258"/>
                </a:lnTo>
                <a:lnTo>
                  <a:pt x="755" y="272"/>
                </a:lnTo>
                <a:lnTo>
                  <a:pt x="766" y="287"/>
                </a:lnTo>
                <a:lnTo>
                  <a:pt x="773" y="303"/>
                </a:lnTo>
                <a:lnTo>
                  <a:pt x="780" y="318"/>
                </a:lnTo>
                <a:lnTo>
                  <a:pt x="782" y="329"/>
                </a:lnTo>
                <a:lnTo>
                  <a:pt x="784" y="339"/>
                </a:lnTo>
                <a:lnTo>
                  <a:pt x="784" y="348"/>
                </a:lnTo>
                <a:lnTo>
                  <a:pt x="784" y="358"/>
                </a:lnTo>
                <a:lnTo>
                  <a:pt x="783" y="367"/>
                </a:lnTo>
                <a:lnTo>
                  <a:pt x="781" y="377"/>
                </a:lnTo>
                <a:lnTo>
                  <a:pt x="777" y="385"/>
                </a:lnTo>
                <a:lnTo>
                  <a:pt x="774" y="394"/>
                </a:lnTo>
                <a:lnTo>
                  <a:pt x="769" y="401"/>
                </a:lnTo>
                <a:lnTo>
                  <a:pt x="764" y="408"/>
                </a:lnTo>
                <a:lnTo>
                  <a:pt x="758" y="414"/>
                </a:lnTo>
                <a:lnTo>
                  <a:pt x="751" y="421"/>
                </a:lnTo>
                <a:lnTo>
                  <a:pt x="745" y="426"/>
                </a:lnTo>
                <a:lnTo>
                  <a:pt x="737" y="432"/>
                </a:lnTo>
                <a:lnTo>
                  <a:pt x="729" y="437"/>
                </a:lnTo>
                <a:lnTo>
                  <a:pt x="719" y="441"/>
                </a:lnTo>
                <a:lnTo>
                  <a:pt x="713" y="450"/>
                </a:lnTo>
                <a:lnTo>
                  <a:pt x="705" y="458"/>
                </a:lnTo>
                <a:lnTo>
                  <a:pt x="697" y="465"/>
                </a:lnTo>
                <a:lnTo>
                  <a:pt x="688" y="471"/>
                </a:lnTo>
                <a:lnTo>
                  <a:pt x="678" y="476"/>
                </a:lnTo>
                <a:lnTo>
                  <a:pt x="668" y="480"/>
                </a:lnTo>
                <a:lnTo>
                  <a:pt x="658" y="482"/>
                </a:lnTo>
                <a:lnTo>
                  <a:pt x="647" y="485"/>
                </a:lnTo>
                <a:lnTo>
                  <a:pt x="642" y="485"/>
                </a:lnTo>
                <a:lnTo>
                  <a:pt x="638" y="485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4" name="Freeform 16"/>
          <p:cNvSpPr>
            <a:spLocks noEditPoints="1"/>
          </p:cNvSpPr>
          <p:nvPr/>
        </p:nvSpPr>
        <p:spPr bwMode="auto">
          <a:xfrm>
            <a:off x="8594726" y="395288"/>
            <a:ext cx="373063" cy="215900"/>
          </a:xfrm>
          <a:custGeom>
            <a:avLst/>
            <a:gdLst>
              <a:gd name="T0" fmla="*/ 2147483647 w 706"/>
              <a:gd name="T1" fmla="*/ 2147483647 h 406"/>
              <a:gd name="T2" fmla="*/ 2147483647 w 706"/>
              <a:gd name="T3" fmla="*/ 2147483647 h 406"/>
              <a:gd name="T4" fmla="*/ 2147483647 w 706"/>
              <a:gd name="T5" fmla="*/ 2147483647 h 406"/>
              <a:gd name="T6" fmla="*/ 2147483647 w 706"/>
              <a:gd name="T7" fmla="*/ 2147483647 h 406"/>
              <a:gd name="T8" fmla="*/ 2147483647 w 706"/>
              <a:gd name="T9" fmla="*/ 2147483647 h 406"/>
              <a:gd name="T10" fmla="*/ 2147483647 w 706"/>
              <a:gd name="T11" fmla="*/ 2147483647 h 406"/>
              <a:gd name="T12" fmla="*/ 2147483647 w 706"/>
              <a:gd name="T13" fmla="*/ 2147483647 h 406"/>
              <a:gd name="T14" fmla="*/ 2147483647 w 706"/>
              <a:gd name="T15" fmla="*/ 2147483647 h 406"/>
              <a:gd name="T16" fmla="*/ 2147483647 w 706"/>
              <a:gd name="T17" fmla="*/ 2147483647 h 406"/>
              <a:gd name="T18" fmla="*/ 2147483647 w 706"/>
              <a:gd name="T19" fmla="*/ 2147483647 h 406"/>
              <a:gd name="T20" fmla="*/ 2147483647 w 706"/>
              <a:gd name="T21" fmla="*/ 2147483647 h 406"/>
              <a:gd name="T22" fmla="*/ 2147483647 w 706"/>
              <a:gd name="T23" fmla="*/ 2147483647 h 406"/>
              <a:gd name="T24" fmla="*/ 2147483647 w 706"/>
              <a:gd name="T25" fmla="*/ 2147483647 h 406"/>
              <a:gd name="T26" fmla="*/ 2147483647 w 706"/>
              <a:gd name="T27" fmla="*/ 2147483647 h 406"/>
              <a:gd name="T28" fmla="*/ 2147483647 w 706"/>
              <a:gd name="T29" fmla="*/ 2147483647 h 406"/>
              <a:gd name="T30" fmla="*/ 2147483647 w 706"/>
              <a:gd name="T31" fmla="*/ 2147483647 h 406"/>
              <a:gd name="T32" fmla="*/ 2147483647 w 706"/>
              <a:gd name="T33" fmla="*/ 2147483647 h 406"/>
              <a:gd name="T34" fmla="*/ 2147483647 w 706"/>
              <a:gd name="T35" fmla="*/ 2147483647 h 406"/>
              <a:gd name="T36" fmla="*/ 2147483647 w 706"/>
              <a:gd name="T37" fmla="*/ 2147483647 h 406"/>
              <a:gd name="T38" fmla="*/ 2147483647 w 706"/>
              <a:gd name="T39" fmla="*/ 2147483647 h 406"/>
              <a:gd name="T40" fmla="*/ 2147483647 w 706"/>
              <a:gd name="T41" fmla="*/ 2147483647 h 406"/>
              <a:gd name="T42" fmla="*/ 2147483647 w 706"/>
              <a:gd name="T43" fmla="*/ 2147483647 h 406"/>
              <a:gd name="T44" fmla="*/ 2147483647 w 706"/>
              <a:gd name="T45" fmla="*/ 2147483647 h 406"/>
              <a:gd name="T46" fmla="*/ 2147483647 w 706"/>
              <a:gd name="T47" fmla="*/ 2147483647 h 406"/>
              <a:gd name="T48" fmla="*/ 2147483647 w 706"/>
              <a:gd name="T49" fmla="*/ 2147483647 h 406"/>
              <a:gd name="T50" fmla="*/ 2147483647 w 706"/>
              <a:gd name="T51" fmla="*/ 2147483647 h 406"/>
              <a:gd name="T52" fmla="*/ 2147483647 w 706"/>
              <a:gd name="T53" fmla="*/ 2147483647 h 406"/>
              <a:gd name="T54" fmla="*/ 2147483647 w 706"/>
              <a:gd name="T55" fmla="*/ 2147483647 h 406"/>
              <a:gd name="T56" fmla="*/ 2147483647 w 706"/>
              <a:gd name="T57" fmla="*/ 2147483647 h 406"/>
              <a:gd name="T58" fmla="*/ 2147483647 w 706"/>
              <a:gd name="T59" fmla="*/ 2147483647 h 406"/>
              <a:gd name="T60" fmla="*/ 2147483647 w 706"/>
              <a:gd name="T61" fmla="*/ 2147483647 h 406"/>
              <a:gd name="T62" fmla="*/ 2147483647 w 706"/>
              <a:gd name="T63" fmla="*/ 2147483647 h 406"/>
              <a:gd name="T64" fmla="*/ 2147483647 w 706"/>
              <a:gd name="T65" fmla="*/ 2147483647 h 406"/>
              <a:gd name="T66" fmla="*/ 2147483647 w 706"/>
              <a:gd name="T67" fmla="*/ 2147483647 h 406"/>
              <a:gd name="T68" fmla="*/ 2147483647 w 706"/>
              <a:gd name="T69" fmla="*/ 2147483647 h 406"/>
              <a:gd name="T70" fmla="*/ 2147483647 w 706"/>
              <a:gd name="T71" fmla="*/ 2147483647 h 406"/>
              <a:gd name="T72" fmla="*/ 2147483647 w 706"/>
              <a:gd name="T73" fmla="*/ 2147483647 h 406"/>
              <a:gd name="T74" fmla="*/ 2147483647 w 706"/>
              <a:gd name="T75" fmla="*/ 2147483647 h 406"/>
              <a:gd name="T76" fmla="*/ 2147483647 w 706"/>
              <a:gd name="T77" fmla="*/ 2147483647 h 406"/>
              <a:gd name="T78" fmla="*/ 2147483647 w 706"/>
              <a:gd name="T79" fmla="*/ 2147483647 h 406"/>
              <a:gd name="T80" fmla="*/ 2147483647 w 706"/>
              <a:gd name="T81" fmla="*/ 2147483647 h 406"/>
              <a:gd name="T82" fmla="*/ 2147483647 w 706"/>
              <a:gd name="T83" fmla="*/ 2147483647 h 406"/>
              <a:gd name="T84" fmla="*/ 2147483647 w 706"/>
              <a:gd name="T85" fmla="*/ 2147483647 h 406"/>
              <a:gd name="T86" fmla="*/ 2147483647 w 706"/>
              <a:gd name="T87" fmla="*/ 2147483647 h 406"/>
              <a:gd name="T88" fmla="*/ 2147483647 w 706"/>
              <a:gd name="T89" fmla="*/ 2147483647 h 406"/>
              <a:gd name="T90" fmla="*/ 2147483647 w 706"/>
              <a:gd name="T91" fmla="*/ 2147483647 h 406"/>
              <a:gd name="T92" fmla="*/ 2147483647 w 706"/>
              <a:gd name="T93" fmla="*/ 2147483647 h 406"/>
              <a:gd name="T94" fmla="*/ 2147483647 w 706"/>
              <a:gd name="T95" fmla="*/ 2147483647 h 406"/>
              <a:gd name="T96" fmla="*/ 2147483647 w 706"/>
              <a:gd name="T97" fmla="*/ 2147483647 h 406"/>
              <a:gd name="T98" fmla="*/ 2147483647 w 706"/>
              <a:gd name="T99" fmla="*/ 2147483647 h 406"/>
              <a:gd name="T100" fmla="*/ 2147483647 w 706"/>
              <a:gd name="T101" fmla="*/ 2147483647 h 406"/>
              <a:gd name="T102" fmla="*/ 2147483647 w 706"/>
              <a:gd name="T103" fmla="*/ 2147483647 h 406"/>
              <a:gd name="T104" fmla="*/ 2147483647 w 706"/>
              <a:gd name="T105" fmla="*/ 2147483647 h 406"/>
              <a:gd name="T106" fmla="*/ 2147483647 w 706"/>
              <a:gd name="T107" fmla="*/ 2147483647 h 406"/>
              <a:gd name="T108" fmla="*/ 2147483647 w 706"/>
              <a:gd name="T109" fmla="*/ 2147483647 h 406"/>
              <a:gd name="T110" fmla="*/ 2147483647 w 706"/>
              <a:gd name="T111" fmla="*/ 2147483647 h 406"/>
              <a:gd name="T112" fmla="*/ 2147483647 w 706"/>
              <a:gd name="T113" fmla="*/ 2147483647 h 406"/>
              <a:gd name="T114" fmla="*/ 2147483647 w 706"/>
              <a:gd name="T115" fmla="*/ 2147483647 h 406"/>
              <a:gd name="T116" fmla="*/ 2147483647 w 706"/>
              <a:gd name="T117" fmla="*/ 2147483647 h 406"/>
              <a:gd name="T118" fmla="*/ 2147483647 w 706"/>
              <a:gd name="T119" fmla="*/ 2147483647 h 406"/>
              <a:gd name="T120" fmla="*/ 2147483647 w 706"/>
              <a:gd name="T121" fmla="*/ 2147483647 h 406"/>
              <a:gd name="T122" fmla="*/ 2147483647 w 706"/>
              <a:gd name="T123" fmla="*/ 2147483647 h 406"/>
              <a:gd name="T124" fmla="*/ 2147483647 w 706"/>
              <a:gd name="T125" fmla="*/ 2147483647 h 40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706"/>
              <a:gd name="T190" fmla="*/ 0 h 406"/>
              <a:gd name="T191" fmla="*/ 706 w 706"/>
              <a:gd name="T192" fmla="*/ 406 h 40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706" h="406">
                <a:moveTo>
                  <a:pt x="506" y="121"/>
                </a:moveTo>
                <a:lnTo>
                  <a:pt x="502" y="117"/>
                </a:lnTo>
                <a:lnTo>
                  <a:pt x="499" y="113"/>
                </a:lnTo>
                <a:lnTo>
                  <a:pt x="491" y="102"/>
                </a:lnTo>
                <a:lnTo>
                  <a:pt x="484" y="92"/>
                </a:lnTo>
                <a:lnTo>
                  <a:pt x="475" y="83"/>
                </a:lnTo>
                <a:lnTo>
                  <a:pt x="466" y="74"/>
                </a:lnTo>
                <a:lnTo>
                  <a:pt x="457" y="65"/>
                </a:lnTo>
                <a:lnTo>
                  <a:pt x="447" y="58"/>
                </a:lnTo>
                <a:lnTo>
                  <a:pt x="436" y="51"/>
                </a:lnTo>
                <a:lnTo>
                  <a:pt x="425" y="45"/>
                </a:lnTo>
                <a:lnTo>
                  <a:pt x="413" y="40"/>
                </a:lnTo>
                <a:lnTo>
                  <a:pt x="401" y="35"/>
                </a:lnTo>
                <a:lnTo>
                  <a:pt x="390" y="32"/>
                </a:lnTo>
                <a:lnTo>
                  <a:pt x="377" y="29"/>
                </a:lnTo>
                <a:lnTo>
                  <a:pt x="364" y="27"/>
                </a:lnTo>
                <a:lnTo>
                  <a:pt x="351" y="25"/>
                </a:lnTo>
                <a:lnTo>
                  <a:pt x="338" y="24"/>
                </a:lnTo>
                <a:lnTo>
                  <a:pt x="325" y="25"/>
                </a:lnTo>
                <a:lnTo>
                  <a:pt x="313" y="27"/>
                </a:lnTo>
                <a:lnTo>
                  <a:pt x="302" y="29"/>
                </a:lnTo>
                <a:lnTo>
                  <a:pt x="292" y="31"/>
                </a:lnTo>
                <a:lnTo>
                  <a:pt x="282" y="34"/>
                </a:lnTo>
                <a:lnTo>
                  <a:pt x="275" y="34"/>
                </a:lnTo>
                <a:lnTo>
                  <a:pt x="270" y="34"/>
                </a:lnTo>
                <a:lnTo>
                  <a:pt x="231" y="27"/>
                </a:lnTo>
                <a:lnTo>
                  <a:pt x="194" y="21"/>
                </a:lnTo>
                <a:lnTo>
                  <a:pt x="160" y="18"/>
                </a:lnTo>
                <a:lnTo>
                  <a:pt x="127" y="18"/>
                </a:lnTo>
                <a:lnTo>
                  <a:pt x="125" y="14"/>
                </a:lnTo>
                <a:lnTo>
                  <a:pt x="122" y="9"/>
                </a:lnTo>
                <a:lnTo>
                  <a:pt x="117" y="6"/>
                </a:lnTo>
                <a:lnTo>
                  <a:pt x="113" y="4"/>
                </a:lnTo>
                <a:lnTo>
                  <a:pt x="109" y="2"/>
                </a:lnTo>
                <a:lnTo>
                  <a:pt x="104" y="1"/>
                </a:lnTo>
                <a:lnTo>
                  <a:pt x="99" y="0"/>
                </a:lnTo>
                <a:lnTo>
                  <a:pt x="94" y="0"/>
                </a:lnTo>
                <a:lnTo>
                  <a:pt x="88" y="1"/>
                </a:lnTo>
                <a:lnTo>
                  <a:pt x="83" y="2"/>
                </a:lnTo>
                <a:lnTo>
                  <a:pt x="79" y="5"/>
                </a:lnTo>
                <a:lnTo>
                  <a:pt x="74" y="7"/>
                </a:lnTo>
                <a:lnTo>
                  <a:pt x="71" y="11"/>
                </a:lnTo>
                <a:lnTo>
                  <a:pt x="68" y="15"/>
                </a:lnTo>
                <a:lnTo>
                  <a:pt x="64" y="20"/>
                </a:lnTo>
                <a:lnTo>
                  <a:pt x="63" y="24"/>
                </a:lnTo>
                <a:lnTo>
                  <a:pt x="54" y="28"/>
                </a:lnTo>
                <a:lnTo>
                  <a:pt x="45" y="30"/>
                </a:lnTo>
                <a:lnTo>
                  <a:pt x="37" y="33"/>
                </a:lnTo>
                <a:lnTo>
                  <a:pt x="30" y="37"/>
                </a:lnTo>
                <a:lnTo>
                  <a:pt x="23" y="41"/>
                </a:lnTo>
                <a:lnTo>
                  <a:pt x="18" y="45"/>
                </a:lnTo>
                <a:lnTo>
                  <a:pt x="13" y="50"/>
                </a:lnTo>
                <a:lnTo>
                  <a:pt x="9" y="55"/>
                </a:lnTo>
                <a:lnTo>
                  <a:pt x="4" y="64"/>
                </a:lnTo>
                <a:lnTo>
                  <a:pt x="1" y="73"/>
                </a:lnTo>
                <a:lnTo>
                  <a:pt x="0" y="84"/>
                </a:lnTo>
                <a:lnTo>
                  <a:pt x="1" y="95"/>
                </a:lnTo>
                <a:lnTo>
                  <a:pt x="4" y="105"/>
                </a:lnTo>
                <a:lnTo>
                  <a:pt x="8" y="117"/>
                </a:lnTo>
                <a:lnTo>
                  <a:pt x="16" y="129"/>
                </a:lnTo>
                <a:lnTo>
                  <a:pt x="23" y="142"/>
                </a:lnTo>
                <a:lnTo>
                  <a:pt x="34" y="155"/>
                </a:lnTo>
                <a:lnTo>
                  <a:pt x="46" y="168"/>
                </a:lnTo>
                <a:lnTo>
                  <a:pt x="60" y="182"/>
                </a:lnTo>
                <a:lnTo>
                  <a:pt x="75" y="195"/>
                </a:lnTo>
                <a:lnTo>
                  <a:pt x="93" y="209"/>
                </a:lnTo>
                <a:lnTo>
                  <a:pt x="111" y="222"/>
                </a:lnTo>
                <a:lnTo>
                  <a:pt x="131" y="236"/>
                </a:lnTo>
                <a:lnTo>
                  <a:pt x="153" y="249"/>
                </a:lnTo>
                <a:lnTo>
                  <a:pt x="155" y="252"/>
                </a:lnTo>
                <a:lnTo>
                  <a:pt x="157" y="256"/>
                </a:lnTo>
                <a:lnTo>
                  <a:pt x="162" y="272"/>
                </a:lnTo>
                <a:lnTo>
                  <a:pt x="168" y="288"/>
                </a:lnTo>
                <a:lnTo>
                  <a:pt x="175" y="303"/>
                </a:lnTo>
                <a:lnTo>
                  <a:pt x="183" y="317"/>
                </a:lnTo>
                <a:lnTo>
                  <a:pt x="193" y="330"/>
                </a:lnTo>
                <a:lnTo>
                  <a:pt x="204" y="342"/>
                </a:lnTo>
                <a:lnTo>
                  <a:pt x="216" y="354"/>
                </a:lnTo>
                <a:lnTo>
                  <a:pt x="229" y="364"/>
                </a:lnTo>
                <a:lnTo>
                  <a:pt x="242" y="372"/>
                </a:lnTo>
                <a:lnTo>
                  <a:pt x="257" y="381"/>
                </a:lnTo>
                <a:lnTo>
                  <a:pt x="272" y="387"/>
                </a:lnTo>
                <a:lnTo>
                  <a:pt x="287" y="393"/>
                </a:lnTo>
                <a:lnTo>
                  <a:pt x="303" y="396"/>
                </a:lnTo>
                <a:lnTo>
                  <a:pt x="319" y="399"/>
                </a:lnTo>
                <a:lnTo>
                  <a:pt x="337" y="400"/>
                </a:lnTo>
                <a:lnTo>
                  <a:pt x="354" y="399"/>
                </a:lnTo>
                <a:lnTo>
                  <a:pt x="371" y="397"/>
                </a:lnTo>
                <a:lnTo>
                  <a:pt x="388" y="394"/>
                </a:lnTo>
                <a:lnTo>
                  <a:pt x="405" y="388"/>
                </a:lnTo>
                <a:lnTo>
                  <a:pt x="420" y="382"/>
                </a:lnTo>
                <a:lnTo>
                  <a:pt x="422" y="380"/>
                </a:lnTo>
                <a:lnTo>
                  <a:pt x="422" y="378"/>
                </a:lnTo>
                <a:lnTo>
                  <a:pt x="422" y="375"/>
                </a:lnTo>
                <a:lnTo>
                  <a:pt x="420" y="374"/>
                </a:lnTo>
                <a:lnTo>
                  <a:pt x="400" y="369"/>
                </a:lnTo>
                <a:lnTo>
                  <a:pt x="381" y="364"/>
                </a:lnTo>
                <a:lnTo>
                  <a:pt x="361" y="358"/>
                </a:lnTo>
                <a:lnTo>
                  <a:pt x="341" y="351"/>
                </a:lnTo>
                <a:lnTo>
                  <a:pt x="320" y="342"/>
                </a:lnTo>
                <a:lnTo>
                  <a:pt x="299" y="333"/>
                </a:lnTo>
                <a:lnTo>
                  <a:pt x="278" y="323"/>
                </a:lnTo>
                <a:lnTo>
                  <a:pt x="257" y="311"/>
                </a:lnTo>
                <a:lnTo>
                  <a:pt x="255" y="310"/>
                </a:lnTo>
                <a:lnTo>
                  <a:pt x="252" y="307"/>
                </a:lnTo>
                <a:lnTo>
                  <a:pt x="251" y="305"/>
                </a:lnTo>
                <a:lnTo>
                  <a:pt x="251" y="304"/>
                </a:lnTo>
                <a:lnTo>
                  <a:pt x="252" y="303"/>
                </a:lnTo>
                <a:lnTo>
                  <a:pt x="253" y="302"/>
                </a:lnTo>
                <a:lnTo>
                  <a:pt x="256" y="302"/>
                </a:lnTo>
                <a:lnTo>
                  <a:pt x="259" y="303"/>
                </a:lnTo>
                <a:lnTo>
                  <a:pt x="297" y="319"/>
                </a:lnTo>
                <a:lnTo>
                  <a:pt x="336" y="333"/>
                </a:lnTo>
                <a:lnTo>
                  <a:pt x="374" y="345"/>
                </a:lnTo>
                <a:lnTo>
                  <a:pt x="412" y="356"/>
                </a:lnTo>
                <a:lnTo>
                  <a:pt x="449" y="365"/>
                </a:lnTo>
                <a:lnTo>
                  <a:pt x="485" y="371"/>
                </a:lnTo>
                <a:lnTo>
                  <a:pt x="519" y="377"/>
                </a:lnTo>
                <a:lnTo>
                  <a:pt x="552" y="379"/>
                </a:lnTo>
                <a:lnTo>
                  <a:pt x="556" y="385"/>
                </a:lnTo>
                <a:lnTo>
                  <a:pt x="561" y="391"/>
                </a:lnTo>
                <a:lnTo>
                  <a:pt x="567" y="395"/>
                </a:lnTo>
                <a:lnTo>
                  <a:pt x="574" y="399"/>
                </a:lnTo>
                <a:lnTo>
                  <a:pt x="581" y="402"/>
                </a:lnTo>
                <a:lnTo>
                  <a:pt x="588" y="405"/>
                </a:lnTo>
                <a:lnTo>
                  <a:pt x="596" y="406"/>
                </a:lnTo>
                <a:lnTo>
                  <a:pt x="604" y="405"/>
                </a:lnTo>
                <a:lnTo>
                  <a:pt x="612" y="404"/>
                </a:lnTo>
                <a:lnTo>
                  <a:pt x="621" y="401"/>
                </a:lnTo>
                <a:lnTo>
                  <a:pt x="627" y="398"/>
                </a:lnTo>
                <a:lnTo>
                  <a:pt x="634" y="394"/>
                </a:lnTo>
                <a:lnTo>
                  <a:pt x="640" y="388"/>
                </a:lnTo>
                <a:lnTo>
                  <a:pt x="646" y="383"/>
                </a:lnTo>
                <a:lnTo>
                  <a:pt x="650" y="377"/>
                </a:lnTo>
                <a:lnTo>
                  <a:pt x="653" y="369"/>
                </a:lnTo>
                <a:lnTo>
                  <a:pt x="661" y="367"/>
                </a:lnTo>
                <a:lnTo>
                  <a:pt x="668" y="364"/>
                </a:lnTo>
                <a:lnTo>
                  <a:pt x="676" y="359"/>
                </a:lnTo>
                <a:lnTo>
                  <a:pt x="681" y="356"/>
                </a:lnTo>
                <a:lnTo>
                  <a:pt x="688" y="351"/>
                </a:lnTo>
                <a:lnTo>
                  <a:pt x="692" y="346"/>
                </a:lnTo>
                <a:lnTo>
                  <a:pt x="696" y="341"/>
                </a:lnTo>
                <a:lnTo>
                  <a:pt x="700" y="335"/>
                </a:lnTo>
                <a:lnTo>
                  <a:pt x="703" y="330"/>
                </a:lnTo>
                <a:lnTo>
                  <a:pt x="704" y="324"/>
                </a:lnTo>
                <a:lnTo>
                  <a:pt x="706" y="318"/>
                </a:lnTo>
                <a:lnTo>
                  <a:pt x="706" y="313"/>
                </a:lnTo>
                <a:lnTo>
                  <a:pt x="706" y="306"/>
                </a:lnTo>
                <a:lnTo>
                  <a:pt x="705" y="300"/>
                </a:lnTo>
                <a:lnTo>
                  <a:pt x="704" y="293"/>
                </a:lnTo>
                <a:lnTo>
                  <a:pt x="702" y="287"/>
                </a:lnTo>
                <a:lnTo>
                  <a:pt x="696" y="274"/>
                </a:lnTo>
                <a:lnTo>
                  <a:pt x="688" y="260"/>
                </a:lnTo>
                <a:lnTo>
                  <a:pt x="678" y="247"/>
                </a:lnTo>
                <a:lnTo>
                  <a:pt x="665" y="233"/>
                </a:lnTo>
                <a:lnTo>
                  <a:pt x="651" y="218"/>
                </a:lnTo>
                <a:lnTo>
                  <a:pt x="635" y="204"/>
                </a:lnTo>
                <a:lnTo>
                  <a:pt x="617" y="190"/>
                </a:lnTo>
                <a:lnTo>
                  <a:pt x="598" y="176"/>
                </a:lnTo>
                <a:lnTo>
                  <a:pt x="576" y="162"/>
                </a:lnTo>
                <a:lnTo>
                  <a:pt x="555" y="148"/>
                </a:lnTo>
                <a:lnTo>
                  <a:pt x="531" y="133"/>
                </a:lnTo>
                <a:lnTo>
                  <a:pt x="506" y="121"/>
                </a:lnTo>
                <a:close/>
                <a:moveTo>
                  <a:pt x="142" y="206"/>
                </a:moveTo>
                <a:lnTo>
                  <a:pt x="112" y="185"/>
                </a:lnTo>
                <a:lnTo>
                  <a:pt x="86" y="166"/>
                </a:lnTo>
                <a:lnTo>
                  <a:pt x="74" y="157"/>
                </a:lnTo>
                <a:lnTo>
                  <a:pt x="64" y="148"/>
                </a:lnTo>
                <a:lnTo>
                  <a:pt x="56" y="139"/>
                </a:lnTo>
                <a:lnTo>
                  <a:pt x="49" y="130"/>
                </a:lnTo>
                <a:lnTo>
                  <a:pt x="43" y="122"/>
                </a:lnTo>
                <a:lnTo>
                  <a:pt x="39" y="113"/>
                </a:lnTo>
                <a:lnTo>
                  <a:pt x="35" y="104"/>
                </a:lnTo>
                <a:lnTo>
                  <a:pt x="33" y="97"/>
                </a:lnTo>
                <a:lnTo>
                  <a:pt x="33" y="89"/>
                </a:lnTo>
                <a:lnTo>
                  <a:pt x="34" y="82"/>
                </a:lnTo>
                <a:lnTo>
                  <a:pt x="36" y="75"/>
                </a:lnTo>
                <a:lnTo>
                  <a:pt x="41" y="68"/>
                </a:lnTo>
                <a:lnTo>
                  <a:pt x="45" y="62"/>
                </a:lnTo>
                <a:lnTo>
                  <a:pt x="50" y="58"/>
                </a:lnTo>
                <a:lnTo>
                  <a:pt x="57" y="54"/>
                </a:lnTo>
                <a:lnTo>
                  <a:pt x="64" y="49"/>
                </a:lnTo>
                <a:lnTo>
                  <a:pt x="68" y="55"/>
                </a:lnTo>
                <a:lnTo>
                  <a:pt x="71" y="59"/>
                </a:lnTo>
                <a:lnTo>
                  <a:pt x="74" y="62"/>
                </a:lnTo>
                <a:lnTo>
                  <a:pt x="79" y="65"/>
                </a:lnTo>
                <a:lnTo>
                  <a:pt x="84" y="68"/>
                </a:lnTo>
                <a:lnTo>
                  <a:pt x="88" y="69"/>
                </a:lnTo>
                <a:lnTo>
                  <a:pt x="94" y="70"/>
                </a:lnTo>
                <a:lnTo>
                  <a:pt x="99" y="70"/>
                </a:lnTo>
                <a:lnTo>
                  <a:pt x="106" y="69"/>
                </a:lnTo>
                <a:lnTo>
                  <a:pt x="112" y="67"/>
                </a:lnTo>
                <a:lnTo>
                  <a:pt x="116" y="63"/>
                </a:lnTo>
                <a:lnTo>
                  <a:pt x="122" y="60"/>
                </a:lnTo>
                <a:lnTo>
                  <a:pt x="125" y="55"/>
                </a:lnTo>
                <a:lnTo>
                  <a:pt x="128" y="50"/>
                </a:lnTo>
                <a:lnTo>
                  <a:pt x="130" y="44"/>
                </a:lnTo>
                <a:lnTo>
                  <a:pt x="131" y="38"/>
                </a:lnTo>
                <a:lnTo>
                  <a:pt x="156" y="38"/>
                </a:lnTo>
                <a:lnTo>
                  <a:pt x="182" y="41"/>
                </a:lnTo>
                <a:lnTo>
                  <a:pt x="211" y="44"/>
                </a:lnTo>
                <a:lnTo>
                  <a:pt x="241" y="50"/>
                </a:lnTo>
                <a:lnTo>
                  <a:pt x="243" y="51"/>
                </a:lnTo>
                <a:lnTo>
                  <a:pt x="242" y="52"/>
                </a:lnTo>
                <a:lnTo>
                  <a:pt x="232" y="59"/>
                </a:lnTo>
                <a:lnTo>
                  <a:pt x="222" y="65"/>
                </a:lnTo>
                <a:lnTo>
                  <a:pt x="214" y="73"/>
                </a:lnTo>
                <a:lnTo>
                  <a:pt x="205" y="81"/>
                </a:lnTo>
                <a:lnTo>
                  <a:pt x="196" y="89"/>
                </a:lnTo>
                <a:lnTo>
                  <a:pt x="190" y="98"/>
                </a:lnTo>
                <a:lnTo>
                  <a:pt x="182" y="106"/>
                </a:lnTo>
                <a:lnTo>
                  <a:pt x="177" y="116"/>
                </a:lnTo>
                <a:lnTo>
                  <a:pt x="171" y="126"/>
                </a:lnTo>
                <a:lnTo>
                  <a:pt x="166" y="136"/>
                </a:lnTo>
                <a:lnTo>
                  <a:pt x="162" y="146"/>
                </a:lnTo>
                <a:lnTo>
                  <a:pt x="158" y="157"/>
                </a:lnTo>
                <a:lnTo>
                  <a:pt x="156" y="169"/>
                </a:lnTo>
                <a:lnTo>
                  <a:pt x="154" y="181"/>
                </a:lnTo>
                <a:lnTo>
                  <a:pt x="153" y="193"/>
                </a:lnTo>
                <a:lnTo>
                  <a:pt x="152" y="205"/>
                </a:lnTo>
                <a:lnTo>
                  <a:pt x="152" y="207"/>
                </a:lnTo>
                <a:lnTo>
                  <a:pt x="151" y="208"/>
                </a:lnTo>
                <a:lnTo>
                  <a:pt x="150" y="208"/>
                </a:lnTo>
                <a:lnTo>
                  <a:pt x="148" y="208"/>
                </a:lnTo>
                <a:lnTo>
                  <a:pt x="144" y="208"/>
                </a:lnTo>
                <a:lnTo>
                  <a:pt x="142" y="206"/>
                </a:lnTo>
                <a:close/>
                <a:moveTo>
                  <a:pt x="489" y="335"/>
                </a:moveTo>
                <a:lnTo>
                  <a:pt x="486" y="335"/>
                </a:lnTo>
                <a:lnTo>
                  <a:pt x="485" y="333"/>
                </a:lnTo>
                <a:lnTo>
                  <a:pt x="485" y="331"/>
                </a:lnTo>
                <a:lnTo>
                  <a:pt x="486" y="330"/>
                </a:lnTo>
                <a:lnTo>
                  <a:pt x="495" y="316"/>
                </a:lnTo>
                <a:lnTo>
                  <a:pt x="505" y="301"/>
                </a:lnTo>
                <a:lnTo>
                  <a:pt x="513" y="286"/>
                </a:lnTo>
                <a:lnTo>
                  <a:pt x="519" y="270"/>
                </a:lnTo>
                <a:lnTo>
                  <a:pt x="523" y="252"/>
                </a:lnTo>
                <a:lnTo>
                  <a:pt x="526" y="235"/>
                </a:lnTo>
                <a:lnTo>
                  <a:pt x="527" y="217"/>
                </a:lnTo>
                <a:lnTo>
                  <a:pt x="527" y="197"/>
                </a:lnTo>
                <a:lnTo>
                  <a:pt x="526" y="187"/>
                </a:lnTo>
                <a:lnTo>
                  <a:pt x="523" y="179"/>
                </a:lnTo>
                <a:lnTo>
                  <a:pt x="521" y="169"/>
                </a:lnTo>
                <a:lnTo>
                  <a:pt x="519" y="160"/>
                </a:lnTo>
                <a:lnTo>
                  <a:pt x="520" y="158"/>
                </a:lnTo>
                <a:lnTo>
                  <a:pt x="522" y="158"/>
                </a:lnTo>
                <a:lnTo>
                  <a:pt x="539" y="169"/>
                </a:lnTo>
                <a:lnTo>
                  <a:pt x="554" y="179"/>
                </a:lnTo>
                <a:lnTo>
                  <a:pt x="569" y="190"/>
                </a:lnTo>
                <a:lnTo>
                  <a:pt x="582" y="200"/>
                </a:lnTo>
                <a:lnTo>
                  <a:pt x="595" y="211"/>
                </a:lnTo>
                <a:lnTo>
                  <a:pt x="606" y="221"/>
                </a:lnTo>
                <a:lnTo>
                  <a:pt x="616" y="232"/>
                </a:lnTo>
                <a:lnTo>
                  <a:pt x="625" y="242"/>
                </a:lnTo>
                <a:lnTo>
                  <a:pt x="633" y="252"/>
                </a:lnTo>
                <a:lnTo>
                  <a:pt x="639" y="262"/>
                </a:lnTo>
                <a:lnTo>
                  <a:pt x="644" y="271"/>
                </a:lnTo>
                <a:lnTo>
                  <a:pt x="648" y="280"/>
                </a:lnTo>
                <a:lnTo>
                  <a:pt x="650" y="289"/>
                </a:lnTo>
                <a:lnTo>
                  <a:pt x="651" y="297"/>
                </a:lnTo>
                <a:lnTo>
                  <a:pt x="650" y="305"/>
                </a:lnTo>
                <a:lnTo>
                  <a:pt x="648" y="312"/>
                </a:lnTo>
                <a:lnTo>
                  <a:pt x="647" y="313"/>
                </a:lnTo>
                <a:lnTo>
                  <a:pt x="647" y="314"/>
                </a:lnTo>
                <a:lnTo>
                  <a:pt x="641" y="308"/>
                </a:lnTo>
                <a:lnTo>
                  <a:pt x="636" y="303"/>
                </a:lnTo>
                <a:lnTo>
                  <a:pt x="630" y="299"/>
                </a:lnTo>
                <a:lnTo>
                  <a:pt x="624" y="296"/>
                </a:lnTo>
                <a:lnTo>
                  <a:pt x="617" y="293"/>
                </a:lnTo>
                <a:lnTo>
                  <a:pt x="610" y="291"/>
                </a:lnTo>
                <a:lnTo>
                  <a:pt x="602" y="290"/>
                </a:lnTo>
                <a:lnTo>
                  <a:pt x="595" y="290"/>
                </a:lnTo>
                <a:lnTo>
                  <a:pt x="585" y="292"/>
                </a:lnTo>
                <a:lnTo>
                  <a:pt x="575" y="296"/>
                </a:lnTo>
                <a:lnTo>
                  <a:pt x="567" y="301"/>
                </a:lnTo>
                <a:lnTo>
                  <a:pt x="559" y="306"/>
                </a:lnTo>
                <a:lnTo>
                  <a:pt x="553" y="314"/>
                </a:lnTo>
                <a:lnTo>
                  <a:pt x="548" y="323"/>
                </a:lnTo>
                <a:lnTo>
                  <a:pt x="544" y="332"/>
                </a:lnTo>
                <a:lnTo>
                  <a:pt x="542" y="342"/>
                </a:lnTo>
                <a:lnTo>
                  <a:pt x="528" y="341"/>
                </a:lnTo>
                <a:lnTo>
                  <a:pt x="514" y="340"/>
                </a:lnTo>
                <a:lnTo>
                  <a:pt x="500" y="338"/>
                </a:lnTo>
                <a:lnTo>
                  <a:pt x="489" y="335"/>
                </a:lnTo>
                <a:close/>
                <a:moveTo>
                  <a:pt x="262" y="82"/>
                </a:moveTo>
                <a:lnTo>
                  <a:pt x="270" y="77"/>
                </a:lnTo>
                <a:lnTo>
                  <a:pt x="277" y="74"/>
                </a:lnTo>
                <a:lnTo>
                  <a:pt x="284" y="72"/>
                </a:lnTo>
                <a:lnTo>
                  <a:pt x="290" y="71"/>
                </a:lnTo>
                <a:lnTo>
                  <a:pt x="297" y="70"/>
                </a:lnTo>
                <a:lnTo>
                  <a:pt x="301" y="71"/>
                </a:lnTo>
                <a:lnTo>
                  <a:pt x="305" y="73"/>
                </a:lnTo>
                <a:lnTo>
                  <a:pt x="309" y="76"/>
                </a:lnTo>
                <a:lnTo>
                  <a:pt x="310" y="79"/>
                </a:lnTo>
                <a:lnTo>
                  <a:pt x="310" y="85"/>
                </a:lnTo>
                <a:lnTo>
                  <a:pt x="309" y="89"/>
                </a:lnTo>
                <a:lnTo>
                  <a:pt x="305" y="95"/>
                </a:lnTo>
                <a:lnTo>
                  <a:pt x="301" y="100"/>
                </a:lnTo>
                <a:lnTo>
                  <a:pt x="296" y="104"/>
                </a:lnTo>
                <a:lnTo>
                  <a:pt x="290" y="110"/>
                </a:lnTo>
                <a:lnTo>
                  <a:pt x="284" y="114"/>
                </a:lnTo>
                <a:lnTo>
                  <a:pt x="277" y="117"/>
                </a:lnTo>
                <a:lnTo>
                  <a:pt x="270" y="121"/>
                </a:lnTo>
                <a:lnTo>
                  <a:pt x="263" y="124"/>
                </a:lnTo>
                <a:lnTo>
                  <a:pt x="257" y="125"/>
                </a:lnTo>
                <a:lnTo>
                  <a:pt x="251" y="126"/>
                </a:lnTo>
                <a:lnTo>
                  <a:pt x="246" y="126"/>
                </a:lnTo>
                <a:lnTo>
                  <a:pt x="242" y="124"/>
                </a:lnTo>
                <a:lnTo>
                  <a:pt x="238" y="122"/>
                </a:lnTo>
                <a:lnTo>
                  <a:pt x="237" y="117"/>
                </a:lnTo>
                <a:lnTo>
                  <a:pt x="237" y="113"/>
                </a:lnTo>
                <a:lnTo>
                  <a:pt x="238" y="108"/>
                </a:lnTo>
                <a:lnTo>
                  <a:pt x="242" y="102"/>
                </a:lnTo>
                <a:lnTo>
                  <a:pt x="245" y="97"/>
                </a:lnTo>
                <a:lnTo>
                  <a:pt x="250" y="91"/>
                </a:lnTo>
                <a:lnTo>
                  <a:pt x="256" y="87"/>
                </a:lnTo>
                <a:lnTo>
                  <a:pt x="262" y="82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5" name="Freeform 17"/>
          <p:cNvSpPr>
            <a:spLocks/>
          </p:cNvSpPr>
          <p:nvPr/>
        </p:nvSpPr>
        <p:spPr bwMode="auto">
          <a:xfrm>
            <a:off x="10034588" y="334963"/>
            <a:ext cx="315912" cy="342900"/>
          </a:xfrm>
          <a:custGeom>
            <a:avLst/>
            <a:gdLst>
              <a:gd name="T0" fmla="*/ 2147483647 w 598"/>
              <a:gd name="T1" fmla="*/ 2147483647 h 650"/>
              <a:gd name="T2" fmla="*/ 2147483647 w 598"/>
              <a:gd name="T3" fmla="*/ 2147483647 h 650"/>
              <a:gd name="T4" fmla="*/ 2147483647 w 598"/>
              <a:gd name="T5" fmla="*/ 2147483647 h 650"/>
              <a:gd name="T6" fmla="*/ 2147483647 w 598"/>
              <a:gd name="T7" fmla="*/ 2147483647 h 650"/>
              <a:gd name="T8" fmla="*/ 2147483647 w 598"/>
              <a:gd name="T9" fmla="*/ 2147483647 h 650"/>
              <a:gd name="T10" fmla="*/ 2147483647 w 598"/>
              <a:gd name="T11" fmla="*/ 2147483647 h 650"/>
              <a:gd name="T12" fmla="*/ 2147483647 w 598"/>
              <a:gd name="T13" fmla="*/ 2147483647 h 650"/>
              <a:gd name="T14" fmla="*/ 2147483647 w 598"/>
              <a:gd name="T15" fmla="*/ 2147483647 h 650"/>
              <a:gd name="T16" fmla="*/ 2147483647 w 598"/>
              <a:gd name="T17" fmla="*/ 2147483647 h 650"/>
              <a:gd name="T18" fmla="*/ 2147483647 w 598"/>
              <a:gd name="T19" fmla="*/ 2147483647 h 650"/>
              <a:gd name="T20" fmla="*/ 2147483647 w 598"/>
              <a:gd name="T21" fmla="*/ 2147483647 h 650"/>
              <a:gd name="T22" fmla="*/ 2147483647 w 598"/>
              <a:gd name="T23" fmla="*/ 2147483647 h 650"/>
              <a:gd name="T24" fmla="*/ 2147483647 w 598"/>
              <a:gd name="T25" fmla="*/ 2147483647 h 650"/>
              <a:gd name="T26" fmla="*/ 2147483647 w 598"/>
              <a:gd name="T27" fmla="*/ 2147483647 h 650"/>
              <a:gd name="T28" fmla="*/ 2147483647 w 598"/>
              <a:gd name="T29" fmla="*/ 2147483647 h 650"/>
              <a:gd name="T30" fmla="*/ 2147483647 w 598"/>
              <a:gd name="T31" fmla="*/ 2147483647 h 650"/>
              <a:gd name="T32" fmla="*/ 2147483647 w 598"/>
              <a:gd name="T33" fmla="*/ 2147483647 h 650"/>
              <a:gd name="T34" fmla="*/ 2147483647 w 598"/>
              <a:gd name="T35" fmla="*/ 0 h 650"/>
              <a:gd name="T36" fmla="*/ 2147483647 w 598"/>
              <a:gd name="T37" fmla="*/ 2147483647 h 650"/>
              <a:gd name="T38" fmla="*/ 2147483647 w 598"/>
              <a:gd name="T39" fmla="*/ 2147483647 h 650"/>
              <a:gd name="T40" fmla="*/ 2147483647 w 598"/>
              <a:gd name="T41" fmla="*/ 2147483647 h 650"/>
              <a:gd name="T42" fmla="*/ 2147483647 w 598"/>
              <a:gd name="T43" fmla="*/ 2147483647 h 650"/>
              <a:gd name="T44" fmla="*/ 2147483647 w 598"/>
              <a:gd name="T45" fmla="*/ 2147483647 h 650"/>
              <a:gd name="T46" fmla="*/ 2147483647 w 598"/>
              <a:gd name="T47" fmla="*/ 2147483647 h 650"/>
              <a:gd name="T48" fmla="*/ 2147483647 w 598"/>
              <a:gd name="T49" fmla="*/ 2147483647 h 650"/>
              <a:gd name="T50" fmla="*/ 2147483647 w 598"/>
              <a:gd name="T51" fmla="*/ 2147483647 h 650"/>
              <a:gd name="T52" fmla="*/ 2147483647 w 598"/>
              <a:gd name="T53" fmla="*/ 2147483647 h 650"/>
              <a:gd name="T54" fmla="*/ 2147483647 w 598"/>
              <a:gd name="T55" fmla="*/ 2147483647 h 650"/>
              <a:gd name="T56" fmla="*/ 2147483647 w 598"/>
              <a:gd name="T57" fmla="*/ 2147483647 h 650"/>
              <a:gd name="T58" fmla="*/ 2147483647 w 598"/>
              <a:gd name="T59" fmla="*/ 2147483647 h 650"/>
              <a:gd name="T60" fmla="*/ 2147483647 w 598"/>
              <a:gd name="T61" fmla="*/ 2147483647 h 650"/>
              <a:gd name="T62" fmla="*/ 2147483647 w 598"/>
              <a:gd name="T63" fmla="*/ 2147483647 h 650"/>
              <a:gd name="T64" fmla="*/ 2147483647 w 598"/>
              <a:gd name="T65" fmla="*/ 2147483647 h 650"/>
              <a:gd name="T66" fmla="*/ 2147483647 w 598"/>
              <a:gd name="T67" fmla="*/ 2147483647 h 650"/>
              <a:gd name="T68" fmla="*/ 2147483647 w 598"/>
              <a:gd name="T69" fmla="*/ 2147483647 h 650"/>
              <a:gd name="T70" fmla="*/ 2147483647 w 598"/>
              <a:gd name="T71" fmla="*/ 2147483647 h 650"/>
              <a:gd name="T72" fmla="*/ 2147483647 w 598"/>
              <a:gd name="T73" fmla="*/ 2147483647 h 650"/>
              <a:gd name="T74" fmla="*/ 2147483647 w 598"/>
              <a:gd name="T75" fmla="*/ 2147483647 h 650"/>
              <a:gd name="T76" fmla="*/ 2147483647 w 598"/>
              <a:gd name="T77" fmla="*/ 2147483647 h 650"/>
              <a:gd name="T78" fmla="*/ 2147483647 w 598"/>
              <a:gd name="T79" fmla="*/ 2147483647 h 650"/>
              <a:gd name="T80" fmla="*/ 2147483647 w 598"/>
              <a:gd name="T81" fmla="*/ 2147483647 h 650"/>
              <a:gd name="T82" fmla="*/ 2147483647 w 598"/>
              <a:gd name="T83" fmla="*/ 2147483647 h 650"/>
              <a:gd name="T84" fmla="*/ 2147483647 w 598"/>
              <a:gd name="T85" fmla="*/ 2147483647 h 650"/>
              <a:gd name="T86" fmla="*/ 2147483647 w 598"/>
              <a:gd name="T87" fmla="*/ 2147483647 h 650"/>
              <a:gd name="T88" fmla="*/ 2147483647 w 598"/>
              <a:gd name="T89" fmla="*/ 2147483647 h 650"/>
              <a:gd name="T90" fmla="*/ 2147483647 w 598"/>
              <a:gd name="T91" fmla="*/ 2147483647 h 650"/>
              <a:gd name="T92" fmla="*/ 2147483647 w 598"/>
              <a:gd name="T93" fmla="*/ 2147483647 h 650"/>
              <a:gd name="T94" fmla="*/ 2147483647 w 598"/>
              <a:gd name="T95" fmla="*/ 2147483647 h 650"/>
              <a:gd name="T96" fmla="*/ 2147483647 w 598"/>
              <a:gd name="T97" fmla="*/ 2147483647 h 650"/>
              <a:gd name="T98" fmla="*/ 2147483647 w 598"/>
              <a:gd name="T99" fmla="*/ 2147483647 h 650"/>
              <a:gd name="T100" fmla="*/ 2147483647 w 598"/>
              <a:gd name="T101" fmla="*/ 2147483647 h 650"/>
              <a:gd name="T102" fmla="*/ 2147483647 w 598"/>
              <a:gd name="T103" fmla="*/ 2147483647 h 650"/>
              <a:gd name="T104" fmla="*/ 2147483647 w 598"/>
              <a:gd name="T105" fmla="*/ 2147483647 h 650"/>
              <a:gd name="T106" fmla="*/ 2147483647 w 598"/>
              <a:gd name="T107" fmla="*/ 2147483647 h 650"/>
              <a:gd name="T108" fmla="*/ 2147483647 w 598"/>
              <a:gd name="T109" fmla="*/ 2147483647 h 650"/>
              <a:gd name="T110" fmla="*/ 2147483647 w 598"/>
              <a:gd name="T111" fmla="*/ 2147483647 h 650"/>
              <a:gd name="T112" fmla="*/ 2147483647 w 598"/>
              <a:gd name="T113" fmla="*/ 2147483647 h 650"/>
              <a:gd name="T114" fmla="*/ 2147483647 w 598"/>
              <a:gd name="T115" fmla="*/ 2147483647 h 650"/>
              <a:gd name="T116" fmla="*/ 2147483647 w 598"/>
              <a:gd name="T117" fmla="*/ 2147483647 h 650"/>
              <a:gd name="T118" fmla="*/ 2147483647 w 598"/>
              <a:gd name="T119" fmla="*/ 2147483647 h 650"/>
              <a:gd name="T120" fmla="*/ 2147483647 w 598"/>
              <a:gd name="T121" fmla="*/ 2147483647 h 650"/>
              <a:gd name="T122" fmla="*/ 2147483647 w 598"/>
              <a:gd name="T123" fmla="*/ 2147483647 h 6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98"/>
              <a:gd name="T187" fmla="*/ 0 h 650"/>
              <a:gd name="T188" fmla="*/ 598 w 598"/>
              <a:gd name="T189" fmla="*/ 650 h 65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98" h="650">
                <a:moveTo>
                  <a:pt x="202" y="650"/>
                </a:moveTo>
                <a:lnTo>
                  <a:pt x="195" y="650"/>
                </a:lnTo>
                <a:lnTo>
                  <a:pt x="187" y="648"/>
                </a:lnTo>
                <a:lnTo>
                  <a:pt x="180" y="646"/>
                </a:lnTo>
                <a:lnTo>
                  <a:pt x="173" y="643"/>
                </a:lnTo>
                <a:lnTo>
                  <a:pt x="167" y="638"/>
                </a:lnTo>
                <a:lnTo>
                  <a:pt x="160" y="634"/>
                </a:lnTo>
                <a:lnTo>
                  <a:pt x="155" y="628"/>
                </a:lnTo>
                <a:lnTo>
                  <a:pt x="148" y="621"/>
                </a:lnTo>
                <a:lnTo>
                  <a:pt x="142" y="610"/>
                </a:lnTo>
                <a:lnTo>
                  <a:pt x="136" y="601"/>
                </a:lnTo>
                <a:lnTo>
                  <a:pt x="133" y="591"/>
                </a:lnTo>
                <a:lnTo>
                  <a:pt x="130" y="582"/>
                </a:lnTo>
                <a:lnTo>
                  <a:pt x="127" y="571"/>
                </a:lnTo>
                <a:lnTo>
                  <a:pt x="123" y="567"/>
                </a:lnTo>
                <a:lnTo>
                  <a:pt x="117" y="562"/>
                </a:lnTo>
                <a:lnTo>
                  <a:pt x="109" y="557"/>
                </a:lnTo>
                <a:lnTo>
                  <a:pt x="102" y="553"/>
                </a:lnTo>
                <a:lnTo>
                  <a:pt x="92" y="548"/>
                </a:lnTo>
                <a:lnTo>
                  <a:pt x="90" y="547"/>
                </a:lnTo>
                <a:lnTo>
                  <a:pt x="83" y="543"/>
                </a:lnTo>
                <a:lnTo>
                  <a:pt x="77" y="539"/>
                </a:lnTo>
                <a:lnTo>
                  <a:pt x="69" y="533"/>
                </a:lnTo>
                <a:lnTo>
                  <a:pt x="61" y="525"/>
                </a:lnTo>
                <a:lnTo>
                  <a:pt x="56" y="520"/>
                </a:lnTo>
                <a:lnTo>
                  <a:pt x="51" y="513"/>
                </a:lnTo>
                <a:lnTo>
                  <a:pt x="48" y="507"/>
                </a:lnTo>
                <a:lnTo>
                  <a:pt x="45" y="499"/>
                </a:lnTo>
                <a:lnTo>
                  <a:pt x="39" y="486"/>
                </a:lnTo>
                <a:lnTo>
                  <a:pt x="36" y="472"/>
                </a:lnTo>
                <a:lnTo>
                  <a:pt x="33" y="457"/>
                </a:lnTo>
                <a:lnTo>
                  <a:pt x="32" y="443"/>
                </a:lnTo>
                <a:lnTo>
                  <a:pt x="31" y="428"/>
                </a:lnTo>
                <a:lnTo>
                  <a:pt x="31" y="413"/>
                </a:lnTo>
                <a:lnTo>
                  <a:pt x="25" y="409"/>
                </a:lnTo>
                <a:lnTo>
                  <a:pt x="21" y="404"/>
                </a:lnTo>
                <a:lnTo>
                  <a:pt x="14" y="399"/>
                </a:lnTo>
                <a:lnTo>
                  <a:pt x="10" y="391"/>
                </a:lnTo>
                <a:lnTo>
                  <a:pt x="6" y="383"/>
                </a:lnTo>
                <a:lnTo>
                  <a:pt x="2" y="376"/>
                </a:lnTo>
                <a:lnTo>
                  <a:pt x="1" y="367"/>
                </a:lnTo>
                <a:lnTo>
                  <a:pt x="0" y="359"/>
                </a:lnTo>
                <a:lnTo>
                  <a:pt x="0" y="350"/>
                </a:lnTo>
                <a:lnTo>
                  <a:pt x="0" y="341"/>
                </a:lnTo>
                <a:lnTo>
                  <a:pt x="2" y="332"/>
                </a:lnTo>
                <a:lnTo>
                  <a:pt x="6" y="322"/>
                </a:lnTo>
                <a:lnTo>
                  <a:pt x="9" y="311"/>
                </a:lnTo>
                <a:lnTo>
                  <a:pt x="13" y="301"/>
                </a:lnTo>
                <a:lnTo>
                  <a:pt x="19" y="291"/>
                </a:lnTo>
                <a:lnTo>
                  <a:pt x="25" y="280"/>
                </a:lnTo>
                <a:lnTo>
                  <a:pt x="33" y="269"/>
                </a:lnTo>
                <a:lnTo>
                  <a:pt x="41" y="258"/>
                </a:lnTo>
                <a:lnTo>
                  <a:pt x="47" y="252"/>
                </a:lnTo>
                <a:lnTo>
                  <a:pt x="51" y="246"/>
                </a:lnTo>
                <a:lnTo>
                  <a:pt x="56" y="241"/>
                </a:lnTo>
                <a:lnTo>
                  <a:pt x="58" y="239"/>
                </a:lnTo>
                <a:lnTo>
                  <a:pt x="62" y="225"/>
                </a:lnTo>
                <a:lnTo>
                  <a:pt x="67" y="213"/>
                </a:lnTo>
                <a:lnTo>
                  <a:pt x="69" y="206"/>
                </a:lnTo>
                <a:lnTo>
                  <a:pt x="72" y="201"/>
                </a:lnTo>
                <a:lnTo>
                  <a:pt x="70" y="195"/>
                </a:lnTo>
                <a:lnTo>
                  <a:pt x="69" y="188"/>
                </a:lnTo>
                <a:lnTo>
                  <a:pt x="67" y="180"/>
                </a:lnTo>
                <a:lnTo>
                  <a:pt x="64" y="173"/>
                </a:lnTo>
                <a:lnTo>
                  <a:pt x="61" y="163"/>
                </a:lnTo>
                <a:lnTo>
                  <a:pt x="58" y="152"/>
                </a:lnTo>
                <a:lnTo>
                  <a:pt x="54" y="141"/>
                </a:lnTo>
                <a:lnTo>
                  <a:pt x="53" y="128"/>
                </a:lnTo>
                <a:lnTo>
                  <a:pt x="52" y="117"/>
                </a:lnTo>
                <a:lnTo>
                  <a:pt x="53" y="106"/>
                </a:lnTo>
                <a:lnTo>
                  <a:pt x="54" y="95"/>
                </a:lnTo>
                <a:lnTo>
                  <a:pt x="56" y="84"/>
                </a:lnTo>
                <a:lnTo>
                  <a:pt x="61" y="74"/>
                </a:lnTo>
                <a:lnTo>
                  <a:pt x="65" y="65"/>
                </a:lnTo>
                <a:lnTo>
                  <a:pt x="70" y="56"/>
                </a:lnTo>
                <a:lnTo>
                  <a:pt x="78" y="47"/>
                </a:lnTo>
                <a:lnTo>
                  <a:pt x="85" y="40"/>
                </a:lnTo>
                <a:lnTo>
                  <a:pt x="92" y="33"/>
                </a:lnTo>
                <a:lnTo>
                  <a:pt x="101" y="28"/>
                </a:lnTo>
                <a:lnTo>
                  <a:pt x="109" y="23"/>
                </a:lnTo>
                <a:lnTo>
                  <a:pt x="118" y="18"/>
                </a:lnTo>
                <a:lnTo>
                  <a:pt x="127" y="15"/>
                </a:lnTo>
                <a:lnTo>
                  <a:pt x="135" y="12"/>
                </a:lnTo>
                <a:lnTo>
                  <a:pt x="144" y="9"/>
                </a:lnTo>
                <a:lnTo>
                  <a:pt x="161" y="4"/>
                </a:lnTo>
                <a:lnTo>
                  <a:pt x="176" y="2"/>
                </a:lnTo>
                <a:lnTo>
                  <a:pt x="190" y="1"/>
                </a:lnTo>
                <a:lnTo>
                  <a:pt x="201" y="0"/>
                </a:lnTo>
                <a:lnTo>
                  <a:pt x="215" y="0"/>
                </a:lnTo>
                <a:lnTo>
                  <a:pt x="229" y="0"/>
                </a:lnTo>
                <a:lnTo>
                  <a:pt x="261" y="1"/>
                </a:lnTo>
                <a:lnTo>
                  <a:pt x="292" y="2"/>
                </a:lnTo>
                <a:lnTo>
                  <a:pt x="308" y="4"/>
                </a:lnTo>
                <a:lnTo>
                  <a:pt x="324" y="6"/>
                </a:lnTo>
                <a:lnTo>
                  <a:pt x="339" y="9"/>
                </a:lnTo>
                <a:lnTo>
                  <a:pt x="356" y="12"/>
                </a:lnTo>
                <a:lnTo>
                  <a:pt x="371" y="16"/>
                </a:lnTo>
                <a:lnTo>
                  <a:pt x="386" y="22"/>
                </a:lnTo>
                <a:lnTo>
                  <a:pt x="401" y="27"/>
                </a:lnTo>
                <a:lnTo>
                  <a:pt x="416" y="33"/>
                </a:lnTo>
                <a:lnTo>
                  <a:pt x="430" y="42"/>
                </a:lnTo>
                <a:lnTo>
                  <a:pt x="443" y="51"/>
                </a:lnTo>
                <a:lnTo>
                  <a:pt x="457" y="60"/>
                </a:lnTo>
                <a:lnTo>
                  <a:pt x="469" y="71"/>
                </a:lnTo>
                <a:lnTo>
                  <a:pt x="482" y="84"/>
                </a:lnTo>
                <a:lnTo>
                  <a:pt x="495" y="98"/>
                </a:lnTo>
                <a:lnTo>
                  <a:pt x="507" y="113"/>
                </a:lnTo>
                <a:lnTo>
                  <a:pt x="520" y="130"/>
                </a:lnTo>
                <a:lnTo>
                  <a:pt x="531" y="147"/>
                </a:lnTo>
                <a:lnTo>
                  <a:pt x="542" y="165"/>
                </a:lnTo>
                <a:lnTo>
                  <a:pt x="552" y="184"/>
                </a:lnTo>
                <a:lnTo>
                  <a:pt x="562" y="202"/>
                </a:lnTo>
                <a:lnTo>
                  <a:pt x="571" y="221"/>
                </a:lnTo>
                <a:lnTo>
                  <a:pt x="578" y="242"/>
                </a:lnTo>
                <a:lnTo>
                  <a:pt x="585" y="261"/>
                </a:lnTo>
                <a:lnTo>
                  <a:pt x="590" y="282"/>
                </a:lnTo>
                <a:lnTo>
                  <a:pt x="594" y="302"/>
                </a:lnTo>
                <a:lnTo>
                  <a:pt x="596" y="323"/>
                </a:lnTo>
                <a:lnTo>
                  <a:pt x="598" y="343"/>
                </a:lnTo>
                <a:lnTo>
                  <a:pt x="596" y="364"/>
                </a:lnTo>
                <a:lnTo>
                  <a:pt x="594" y="379"/>
                </a:lnTo>
                <a:lnTo>
                  <a:pt x="592" y="394"/>
                </a:lnTo>
                <a:lnTo>
                  <a:pt x="589" y="409"/>
                </a:lnTo>
                <a:lnTo>
                  <a:pt x="586" y="423"/>
                </a:lnTo>
                <a:lnTo>
                  <a:pt x="581" y="437"/>
                </a:lnTo>
                <a:lnTo>
                  <a:pt x="577" y="450"/>
                </a:lnTo>
                <a:lnTo>
                  <a:pt x="572" y="462"/>
                </a:lnTo>
                <a:lnTo>
                  <a:pt x="565" y="475"/>
                </a:lnTo>
                <a:lnTo>
                  <a:pt x="559" y="486"/>
                </a:lnTo>
                <a:lnTo>
                  <a:pt x="552" y="497"/>
                </a:lnTo>
                <a:lnTo>
                  <a:pt x="545" y="508"/>
                </a:lnTo>
                <a:lnTo>
                  <a:pt x="536" y="517"/>
                </a:lnTo>
                <a:lnTo>
                  <a:pt x="527" y="526"/>
                </a:lnTo>
                <a:lnTo>
                  <a:pt x="519" y="535"/>
                </a:lnTo>
                <a:lnTo>
                  <a:pt x="509" y="542"/>
                </a:lnTo>
                <a:lnTo>
                  <a:pt x="499" y="550"/>
                </a:lnTo>
                <a:lnTo>
                  <a:pt x="490" y="555"/>
                </a:lnTo>
                <a:lnTo>
                  <a:pt x="480" y="560"/>
                </a:lnTo>
                <a:lnTo>
                  <a:pt x="469" y="564"/>
                </a:lnTo>
                <a:lnTo>
                  <a:pt x="458" y="567"/>
                </a:lnTo>
                <a:lnTo>
                  <a:pt x="446" y="570"/>
                </a:lnTo>
                <a:lnTo>
                  <a:pt x="434" y="571"/>
                </a:lnTo>
                <a:lnTo>
                  <a:pt x="423" y="572"/>
                </a:lnTo>
                <a:lnTo>
                  <a:pt x="410" y="574"/>
                </a:lnTo>
                <a:lnTo>
                  <a:pt x="396" y="572"/>
                </a:lnTo>
                <a:lnTo>
                  <a:pt x="382" y="571"/>
                </a:lnTo>
                <a:lnTo>
                  <a:pt x="367" y="569"/>
                </a:lnTo>
                <a:lnTo>
                  <a:pt x="355" y="565"/>
                </a:lnTo>
                <a:lnTo>
                  <a:pt x="343" y="561"/>
                </a:lnTo>
                <a:lnTo>
                  <a:pt x="331" y="556"/>
                </a:lnTo>
                <a:lnTo>
                  <a:pt x="320" y="550"/>
                </a:lnTo>
                <a:lnTo>
                  <a:pt x="309" y="543"/>
                </a:lnTo>
                <a:lnTo>
                  <a:pt x="304" y="538"/>
                </a:lnTo>
                <a:lnTo>
                  <a:pt x="297" y="531"/>
                </a:lnTo>
                <a:lnTo>
                  <a:pt x="291" y="524"/>
                </a:lnTo>
                <a:lnTo>
                  <a:pt x="285" y="515"/>
                </a:lnTo>
                <a:lnTo>
                  <a:pt x="280" y="506"/>
                </a:lnTo>
                <a:lnTo>
                  <a:pt x="276" y="496"/>
                </a:lnTo>
                <a:lnTo>
                  <a:pt x="274" y="485"/>
                </a:lnTo>
                <a:lnTo>
                  <a:pt x="274" y="473"/>
                </a:lnTo>
                <a:lnTo>
                  <a:pt x="275" y="467"/>
                </a:lnTo>
                <a:lnTo>
                  <a:pt x="277" y="459"/>
                </a:lnTo>
                <a:lnTo>
                  <a:pt x="279" y="454"/>
                </a:lnTo>
                <a:lnTo>
                  <a:pt x="282" y="447"/>
                </a:lnTo>
                <a:lnTo>
                  <a:pt x="286" y="442"/>
                </a:lnTo>
                <a:lnTo>
                  <a:pt x="292" y="437"/>
                </a:lnTo>
                <a:lnTo>
                  <a:pt x="297" y="433"/>
                </a:lnTo>
                <a:lnTo>
                  <a:pt x="303" y="429"/>
                </a:lnTo>
                <a:lnTo>
                  <a:pt x="309" y="427"/>
                </a:lnTo>
                <a:lnTo>
                  <a:pt x="316" y="424"/>
                </a:lnTo>
                <a:lnTo>
                  <a:pt x="322" y="423"/>
                </a:lnTo>
                <a:lnTo>
                  <a:pt x="329" y="422"/>
                </a:lnTo>
                <a:lnTo>
                  <a:pt x="337" y="423"/>
                </a:lnTo>
                <a:lnTo>
                  <a:pt x="347" y="426"/>
                </a:lnTo>
                <a:lnTo>
                  <a:pt x="356" y="430"/>
                </a:lnTo>
                <a:lnTo>
                  <a:pt x="363" y="434"/>
                </a:lnTo>
                <a:lnTo>
                  <a:pt x="369" y="440"/>
                </a:lnTo>
                <a:lnTo>
                  <a:pt x="375" y="444"/>
                </a:lnTo>
                <a:lnTo>
                  <a:pt x="377" y="446"/>
                </a:lnTo>
                <a:lnTo>
                  <a:pt x="380" y="447"/>
                </a:lnTo>
                <a:lnTo>
                  <a:pt x="384" y="448"/>
                </a:lnTo>
                <a:lnTo>
                  <a:pt x="388" y="448"/>
                </a:lnTo>
                <a:lnTo>
                  <a:pt x="396" y="447"/>
                </a:lnTo>
                <a:lnTo>
                  <a:pt x="402" y="444"/>
                </a:lnTo>
                <a:lnTo>
                  <a:pt x="409" y="440"/>
                </a:lnTo>
                <a:lnTo>
                  <a:pt x="414" y="435"/>
                </a:lnTo>
                <a:lnTo>
                  <a:pt x="420" y="429"/>
                </a:lnTo>
                <a:lnTo>
                  <a:pt x="427" y="421"/>
                </a:lnTo>
                <a:lnTo>
                  <a:pt x="432" y="413"/>
                </a:lnTo>
                <a:lnTo>
                  <a:pt x="438" y="404"/>
                </a:lnTo>
                <a:lnTo>
                  <a:pt x="441" y="395"/>
                </a:lnTo>
                <a:lnTo>
                  <a:pt x="445" y="387"/>
                </a:lnTo>
                <a:lnTo>
                  <a:pt x="447" y="377"/>
                </a:lnTo>
                <a:lnTo>
                  <a:pt x="450" y="368"/>
                </a:lnTo>
                <a:lnTo>
                  <a:pt x="453" y="351"/>
                </a:lnTo>
                <a:lnTo>
                  <a:pt x="454" y="335"/>
                </a:lnTo>
                <a:lnTo>
                  <a:pt x="453" y="319"/>
                </a:lnTo>
                <a:lnTo>
                  <a:pt x="451" y="301"/>
                </a:lnTo>
                <a:lnTo>
                  <a:pt x="447" y="285"/>
                </a:lnTo>
                <a:lnTo>
                  <a:pt x="442" y="267"/>
                </a:lnTo>
                <a:lnTo>
                  <a:pt x="436" y="249"/>
                </a:lnTo>
                <a:lnTo>
                  <a:pt x="428" y="230"/>
                </a:lnTo>
                <a:lnTo>
                  <a:pt x="421" y="219"/>
                </a:lnTo>
                <a:lnTo>
                  <a:pt x="415" y="208"/>
                </a:lnTo>
                <a:lnTo>
                  <a:pt x="409" y="198"/>
                </a:lnTo>
                <a:lnTo>
                  <a:pt x="402" y="188"/>
                </a:lnTo>
                <a:lnTo>
                  <a:pt x="394" y="178"/>
                </a:lnTo>
                <a:lnTo>
                  <a:pt x="387" y="168"/>
                </a:lnTo>
                <a:lnTo>
                  <a:pt x="378" y="160"/>
                </a:lnTo>
                <a:lnTo>
                  <a:pt x="370" y="151"/>
                </a:lnTo>
                <a:lnTo>
                  <a:pt x="361" y="145"/>
                </a:lnTo>
                <a:lnTo>
                  <a:pt x="352" y="139"/>
                </a:lnTo>
                <a:lnTo>
                  <a:pt x="342" y="135"/>
                </a:lnTo>
                <a:lnTo>
                  <a:pt x="332" y="132"/>
                </a:lnTo>
                <a:lnTo>
                  <a:pt x="309" y="127"/>
                </a:lnTo>
                <a:lnTo>
                  <a:pt x="289" y="125"/>
                </a:lnTo>
                <a:lnTo>
                  <a:pt x="267" y="124"/>
                </a:lnTo>
                <a:lnTo>
                  <a:pt x="244" y="123"/>
                </a:lnTo>
                <a:lnTo>
                  <a:pt x="223" y="122"/>
                </a:lnTo>
                <a:lnTo>
                  <a:pt x="201" y="122"/>
                </a:lnTo>
                <a:lnTo>
                  <a:pt x="199" y="122"/>
                </a:lnTo>
                <a:lnTo>
                  <a:pt x="194" y="121"/>
                </a:lnTo>
                <a:lnTo>
                  <a:pt x="188" y="121"/>
                </a:lnTo>
                <a:lnTo>
                  <a:pt x="183" y="122"/>
                </a:lnTo>
                <a:lnTo>
                  <a:pt x="178" y="123"/>
                </a:lnTo>
                <a:lnTo>
                  <a:pt x="176" y="125"/>
                </a:lnTo>
                <a:lnTo>
                  <a:pt x="175" y="126"/>
                </a:lnTo>
                <a:lnTo>
                  <a:pt x="174" y="128"/>
                </a:lnTo>
                <a:lnTo>
                  <a:pt x="173" y="131"/>
                </a:lnTo>
                <a:lnTo>
                  <a:pt x="173" y="136"/>
                </a:lnTo>
                <a:lnTo>
                  <a:pt x="174" y="141"/>
                </a:lnTo>
                <a:lnTo>
                  <a:pt x="178" y="152"/>
                </a:lnTo>
                <a:lnTo>
                  <a:pt x="183" y="161"/>
                </a:lnTo>
                <a:lnTo>
                  <a:pt x="189" y="173"/>
                </a:lnTo>
                <a:lnTo>
                  <a:pt x="195" y="186"/>
                </a:lnTo>
                <a:lnTo>
                  <a:pt x="197" y="191"/>
                </a:lnTo>
                <a:lnTo>
                  <a:pt x="198" y="199"/>
                </a:lnTo>
                <a:lnTo>
                  <a:pt x="197" y="205"/>
                </a:lnTo>
                <a:lnTo>
                  <a:pt x="195" y="213"/>
                </a:lnTo>
                <a:lnTo>
                  <a:pt x="194" y="217"/>
                </a:lnTo>
                <a:lnTo>
                  <a:pt x="189" y="228"/>
                </a:lnTo>
                <a:lnTo>
                  <a:pt x="185" y="238"/>
                </a:lnTo>
                <a:lnTo>
                  <a:pt x="181" y="248"/>
                </a:lnTo>
                <a:lnTo>
                  <a:pt x="176" y="259"/>
                </a:lnTo>
                <a:lnTo>
                  <a:pt x="176" y="260"/>
                </a:lnTo>
                <a:lnTo>
                  <a:pt x="176" y="262"/>
                </a:lnTo>
                <a:lnTo>
                  <a:pt x="176" y="270"/>
                </a:lnTo>
                <a:lnTo>
                  <a:pt x="175" y="280"/>
                </a:lnTo>
                <a:lnTo>
                  <a:pt x="173" y="285"/>
                </a:lnTo>
                <a:lnTo>
                  <a:pt x="171" y="292"/>
                </a:lnTo>
                <a:lnTo>
                  <a:pt x="169" y="296"/>
                </a:lnTo>
                <a:lnTo>
                  <a:pt x="164" y="301"/>
                </a:lnTo>
                <a:lnTo>
                  <a:pt x="161" y="306"/>
                </a:lnTo>
                <a:lnTo>
                  <a:pt x="157" y="310"/>
                </a:lnTo>
                <a:lnTo>
                  <a:pt x="153" y="313"/>
                </a:lnTo>
                <a:lnTo>
                  <a:pt x="147" y="316"/>
                </a:lnTo>
                <a:lnTo>
                  <a:pt x="143" y="321"/>
                </a:lnTo>
                <a:lnTo>
                  <a:pt x="140" y="324"/>
                </a:lnTo>
                <a:lnTo>
                  <a:pt x="137" y="328"/>
                </a:lnTo>
                <a:lnTo>
                  <a:pt x="137" y="332"/>
                </a:lnTo>
                <a:lnTo>
                  <a:pt x="139" y="336"/>
                </a:lnTo>
                <a:lnTo>
                  <a:pt x="141" y="340"/>
                </a:lnTo>
                <a:lnTo>
                  <a:pt x="144" y="345"/>
                </a:lnTo>
                <a:lnTo>
                  <a:pt x="147" y="349"/>
                </a:lnTo>
                <a:lnTo>
                  <a:pt x="149" y="353"/>
                </a:lnTo>
                <a:lnTo>
                  <a:pt x="151" y="358"/>
                </a:lnTo>
                <a:lnTo>
                  <a:pt x="153" y="363"/>
                </a:lnTo>
                <a:lnTo>
                  <a:pt x="154" y="368"/>
                </a:lnTo>
                <a:lnTo>
                  <a:pt x="154" y="374"/>
                </a:lnTo>
                <a:lnTo>
                  <a:pt x="154" y="379"/>
                </a:lnTo>
                <a:lnTo>
                  <a:pt x="151" y="386"/>
                </a:lnTo>
                <a:lnTo>
                  <a:pt x="150" y="391"/>
                </a:lnTo>
                <a:lnTo>
                  <a:pt x="151" y="401"/>
                </a:lnTo>
                <a:lnTo>
                  <a:pt x="150" y="410"/>
                </a:lnTo>
                <a:lnTo>
                  <a:pt x="154" y="419"/>
                </a:lnTo>
                <a:lnTo>
                  <a:pt x="155" y="429"/>
                </a:lnTo>
                <a:lnTo>
                  <a:pt x="155" y="434"/>
                </a:lnTo>
                <a:lnTo>
                  <a:pt x="155" y="441"/>
                </a:lnTo>
                <a:lnTo>
                  <a:pt x="155" y="444"/>
                </a:lnTo>
                <a:lnTo>
                  <a:pt x="156" y="446"/>
                </a:lnTo>
                <a:lnTo>
                  <a:pt x="157" y="449"/>
                </a:lnTo>
                <a:lnTo>
                  <a:pt x="160" y="450"/>
                </a:lnTo>
                <a:lnTo>
                  <a:pt x="167" y="451"/>
                </a:lnTo>
                <a:lnTo>
                  <a:pt x="174" y="453"/>
                </a:lnTo>
                <a:lnTo>
                  <a:pt x="184" y="454"/>
                </a:lnTo>
                <a:lnTo>
                  <a:pt x="194" y="457"/>
                </a:lnTo>
                <a:lnTo>
                  <a:pt x="201" y="460"/>
                </a:lnTo>
                <a:lnTo>
                  <a:pt x="208" y="463"/>
                </a:lnTo>
                <a:lnTo>
                  <a:pt x="213" y="468"/>
                </a:lnTo>
                <a:lnTo>
                  <a:pt x="218" y="472"/>
                </a:lnTo>
                <a:lnTo>
                  <a:pt x="228" y="481"/>
                </a:lnTo>
                <a:lnTo>
                  <a:pt x="235" y="491"/>
                </a:lnTo>
                <a:lnTo>
                  <a:pt x="240" y="502"/>
                </a:lnTo>
                <a:lnTo>
                  <a:pt x="244" y="513"/>
                </a:lnTo>
                <a:lnTo>
                  <a:pt x="248" y="524"/>
                </a:lnTo>
                <a:lnTo>
                  <a:pt x="251" y="533"/>
                </a:lnTo>
                <a:lnTo>
                  <a:pt x="253" y="542"/>
                </a:lnTo>
                <a:lnTo>
                  <a:pt x="255" y="550"/>
                </a:lnTo>
                <a:lnTo>
                  <a:pt x="258" y="557"/>
                </a:lnTo>
                <a:lnTo>
                  <a:pt x="261" y="568"/>
                </a:lnTo>
                <a:lnTo>
                  <a:pt x="263" y="579"/>
                </a:lnTo>
                <a:lnTo>
                  <a:pt x="263" y="592"/>
                </a:lnTo>
                <a:lnTo>
                  <a:pt x="263" y="597"/>
                </a:lnTo>
                <a:lnTo>
                  <a:pt x="262" y="604"/>
                </a:lnTo>
                <a:lnTo>
                  <a:pt x="259" y="609"/>
                </a:lnTo>
                <a:lnTo>
                  <a:pt x="257" y="615"/>
                </a:lnTo>
                <a:lnTo>
                  <a:pt x="251" y="624"/>
                </a:lnTo>
                <a:lnTo>
                  <a:pt x="243" y="633"/>
                </a:lnTo>
                <a:lnTo>
                  <a:pt x="235" y="641"/>
                </a:lnTo>
                <a:lnTo>
                  <a:pt x="225" y="646"/>
                </a:lnTo>
                <a:lnTo>
                  <a:pt x="220" y="648"/>
                </a:lnTo>
                <a:lnTo>
                  <a:pt x="214" y="649"/>
                </a:lnTo>
                <a:lnTo>
                  <a:pt x="208" y="650"/>
                </a:lnTo>
                <a:lnTo>
                  <a:pt x="202" y="650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6" name="Freeform 18"/>
          <p:cNvSpPr>
            <a:spLocks noEditPoints="1"/>
          </p:cNvSpPr>
          <p:nvPr/>
        </p:nvSpPr>
        <p:spPr bwMode="auto">
          <a:xfrm>
            <a:off x="10055225" y="355601"/>
            <a:ext cx="274638" cy="301625"/>
          </a:xfrm>
          <a:custGeom>
            <a:avLst/>
            <a:gdLst>
              <a:gd name="T0" fmla="*/ 2147483647 w 519"/>
              <a:gd name="T1" fmla="*/ 2147483647 h 571"/>
              <a:gd name="T2" fmla="*/ 2147483647 w 519"/>
              <a:gd name="T3" fmla="*/ 2147483647 h 571"/>
              <a:gd name="T4" fmla="*/ 2147483647 w 519"/>
              <a:gd name="T5" fmla="*/ 2147483647 h 571"/>
              <a:gd name="T6" fmla="*/ 2147483647 w 519"/>
              <a:gd name="T7" fmla="*/ 2147483647 h 571"/>
              <a:gd name="T8" fmla="*/ 2147483647 w 519"/>
              <a:gd name="T9" fmla="*/ 2147483647 h 571"/>
              <a:gd name="T10" fmla="*/ 2147483647 w 519"/>
              <a:gd name="T11" fmla="*/ 2147483647 h 571"/>
              <a:gd name="T12" fmla="*/ 2147483647 w 519"/>
              <a:gd name="T13" fmla="*/ 2147483647 h 571"/>
              <a:gd name="T14" fmla="*/ 2147483647 w 519"/>
              <a:gd name="T15" fmla="*/ 2147483647 h 571"/>
              <a:gd name="T16" fmla="*/ 2147483647 w 519"/>
              <a:gd name="T17" fmla="*/ 2147483647 h 571"/>
              <a:gd name="T18" fmla="*/ 2147483647 w 519"/>
              <a:gd name="T19" fmla="*/ 2147483647 h 571"/>
              <a:gd name="T20" fmla="*/ 2147483647 w 519"/>
              <a:gd name="T21" fmla="*/ 2147483647 h 571"/>
              <a:gd name="T22" fmla="*/ 2147483647 w 519"/>
              <a:gd name="T23" fmla="*/ 2147483647 h 571"/>
              <a:gd name="T24" fmla="*/ 2147483647 w 519"/>
              <a:gd name="T25" fmla="*/ 2147483647 h 571"/>
              <a:gd name="T26" fmla="*/ 2147483647 w 519"/>
              <a:gd name="T27" fmla="*/ 2147483647 h 571"/>
              <a:gd name="T28" fmla="*/ 2147483647 w 519"/>
              <a:gd name="T29" fmla="*/ 2147483647 h 571"/>
              <a:gd name="T30" fmla="*/ 2147483647 w 519"/>
              <a:gd name="T31" fmla="*/ 2147483647 h 571"/>
              <a:gd name="T32" fmla="*/ 2147483647 w 519"/>
              <a:gd name="T33" fmla="*/ 2147483647 h 571"/>
              <a:gd name="T34" fmla="*/ 2147483647 w 519"/>
              <a:gd name="T35" fmla="*/ 2147483647 h 571"/>
              <a:gd name="T36" fmla="*/ 2147483647 w 519"/>
              <a:gd name="T37" fmla="*/ 2147483647 h 571"/>
              <a:gd name="T38" fmla="*/ 2147483647 w 519"/>
              <a:gd name="T39" fmla="*/ 2147483647 h 571"/>
              <a:gd name="T40" fmla="*/ 2147483647 w 519"/>
              <a:gd name="T41" fmla="*/ 2147483647 h 571"/>
              <a:gd name="T42" fmla="*/ 2147483647 w 519"/>
              <a:gd name="T43" fmla="*/ 2147483647 h 571"/>
              <a:gd name="T44" fmla="*/ 2147483647 w 519"/>
              <a:gd name="T45" fmla="*/ 2147483647 h 571"/>
              <a:gd name="T46" fmla="*/ 2147483647 w 519"/>
              <a:gd name="T47" fmla="*/ 2147483647 h 571"/>
              <a:gd name="T48" fmla="*/ 2147483647 w 519"/>
              <a:gd name="T49" fmla="*/ 2147483647 h 571"/>
              <a:gd name="T50" fmla="*/ 2147483647 w 519"/>
              <a:gd name="T51" fmla="*/ 2147483647 h 571"/>
              <a:gd name="T52" fmla="*/ 2147483647 w 519"/>
              <a:gd name="T53" fmla="*/ 2147483647 h 571"/>
              <a:gd name="T54" fmla="*/ 2147483647 w 519"/>
              <a:gd name="T55" fmla="*/ 2147483647 h 571"/>
              <a:gd name="T56" fmla="*/ 2147483647 w 519"/>
              <a:gd name="T57" fmla="*/ 2147483647 h 571"/>
              <a:gd name="T58" fmla="*/ 2147483647 w 519"/>
              <a:gd name="T59" fmla="*/ 2147483647 h 571"/>
              <a:gd name="T60" fmla="*/ 2147483647 w 519"/>
              <a:gd name="T61" fmla="*/ 2147483647 h 571"/>
              <a:gd name="T62" fmla="*/ 2147483647 w 519"/>
              <a:gd name="T63" fmla="*/ 2147483647 h 571"/>
              <a:gd name="T64" fmla="*/ 2147483647 w 519"/>
              <a:gd name="T65" fmla="*/ 2147483647 h 571"/>
              <a:gd name="T66" fmla="*/ 2147483647 w 519"/>
              <a:gd name="T67" fmla="*/ 2147483647 h 571"/>
              <a:gd name="T68" fmla="*/ 2147483647 w 519"/>
              <a:gd name="T69" fmla="*/ 2147483647 h 571"/>
              <a:gd name="T70" fmla="*/ 2147483647 w 519"/>
              <a:gd name="T71" fmla="*/ 2147483647 h 571"/>
              <a:gd name="T72" fmla="*/ 2147483647 w 519"/>
              <a:gd name="T73" fmla="*/ 2147483647 h 571"/>
              <a:gd name="T74" fmla="*/ 2147483647 w 519"/>
              <a:gd name="T75" fmla="*/ 0 h 571"/>
              <a:gd name="T76" fmla="*/ 2147483647 w 519"/>
              <a:gd name="T77" fmla="*/ 2147483647 h 571"/>
              <a:gd name="T78" fmla="*/ 2147483647 w 519"/>
              <a:gd name="T79" fmla="*/ 2147483647 h 571"/>
              <a:gd name="T80" fmla="*/ 2147483647 w 519"/>
              <a:gd name="T81" fmla="*/ 2147483647 h 571"/>
              <a:gd name="T82" fmla="*/ 2147483647 w 519"/>
              <a:gd name="T83" fmla="*/ 2147483647 h 571"/>
              <a:gd name="T84" fmla="*/ 2147483647 w 519"/>
              <a:gd name="T85" fmla="*/ 2147483647 h 571"/>
              <a:gd name="T86" fmla="*/ 2147483647 w 519"/>
              <a:gd name="T87" fmla="*/ 2147483647 h 571"/>
              <a:gd name="T88" fmla="*/ 0 w 519"/>
              <a:gd name="T89" fmla="*/ 2147483647 h 571"/>
              <a:gd name="T90" fmla="*/ 2147483647 w 519"/>
              <a:gd name="T91" fmla="*/ 2147483647 h 571"/>
              <a:gd name="T92" fmla="*/ 2147483647 w 519"/>
              <a:gd name="T93" fmla="*/ 2147483647 h 571"/>
              <a:gd name="T94" fmla="*/ 2147483647 w 519"/>
              <a:gd name="T95" fmla="*/ 2147483647 h 571"/>
              <a:gd name="T96" fmla="*/ 2147483647 w 519"/>
              <a:gd name="T97" fmla="*/ 2147483647 h 571"/>
              <a:gd name="T98" fmla="*/ 2147483647 w 519"/>
              <a:gd name="T99" fmla="*/ 2147483647 h 571"/>
              <a:gd name="T100" fmla="*/ 2147483647 w 519"/>
              <a:gd name="T101" fmla="*/ 2147483647 h 571"/>
              <a:gd name="T102" fmla="*/ 2147483647 w 519"/>
              <a:gd name="T103" fmla="*/ 2147483647 h 571"/>
              <a:gd name="T104" fmla="*/ 2147483647 w 519"/>
              <a:gd name="T105" fmla="*/ 2147483647 h 57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19"/>
              <a:gd name="T160" fmla="*/ 0 h 571"/>
              <a:gd name="T161" fmla="*/ 519 w 519"/>
              <a:gd name="T162" fmla="*/ 571 h 57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19" h="571">
                <a:moveTo>
                  <a:pt x="185" y="549"/>
                </a:moveTo>
                <a:lnTo>
                  <a:pt x="185" y="542"/>
                </a:lnTo>
                <a:lnTo>
                  <a:pt x="184" y="536"/>
                </a:lnTo>
                <a:lnTo>
                  <a:pt x="182" y="529"/>
                </a:lnTo>
                <a:lnTo>
                  <a:pt x="179" y="523"/>
                </a:lnTo>
                <a:lnTo>
                  <a:pt x="173" y="502"/>
                </a:lnTo>
                <a:lnTo>
                  <a:pt x="168" y="483"/>
                </a:lnTo>
                <a:lnTo>
                  <a:pt x="163" y="473"/>
                </a:lnTo>
                <a:lnTo>
                  <a:pt x="158" y="466"/>
                </a:lnTo>
                <a:lnTo>
                  <a:pt x="155" y="462"/>
                </a:lnTo>
                <a:lnTo>
                  <a:pt x="150" y="459"/>
                </a:lnTo>
                <a:lnTo>
                  <a:pt x="146" y="456"/>
                </a:lnTo>
                <a:lnTo>
                  <a:pt x="142" y="454"/>
                </a:lnTo>
                <a:lnTo>
                  <a:pt x="129" y="451"/>
                </a:lnTo>
                <a:lnTo>
                  <a:pt x="116" y="449"/>
                </a:lnTo>
                <a:lnTo>
                  <a:pt x="110" y="449"/>
                </a:lnTo>
                <a:lnTo>
                  <a:pt x="104" y="448"/>
                </a:lnTo>
                <a:lnTo>
                  <a:pt x="97" y="447"/>
                </a:lnTo>
                <a:lnTo>
                  <a:pt x="92" y="444"/>
                </a:lnTo>
                <a:lnTo>
                  <a:pt x="84" y="440"/>
                </a:lnTo>
                <a:lnTo>
                  <a:pt x="78" y="434"/>
                </a:lnTo>
                <a:lnTo>
                  <a:pt x="75" y="431"/>
                </a:lnTo>
                <a:lnTo>
                  <a:pt x="74" y="428"/>
                </a:lnTo>
                <a:lnTo>
                  <a:pt x="70" y="421"/>
                </a:lnTo>
                <a:lnTo>
                  <a:pt x="70" y="414"/>
                </a:lnTo>
                <a:lnTo>
                  <a:pt x="70" y="408"/>
                </a:lnTo>
                <a:lnTo>
                  <a:pt x="71" y="402"/>
                </a:lnTo>
                <a:lnTo>
                  <a:pt x="75" y="396"/>
                </a:lnTo>
                <a:lnTo>
                  <a:pt x="77" y="391"/>
                </a:lnTo>
                <a:lnTo>
                  <a:pt x="76" y="388"/>
                </a:lnTo>
                <a:lnTo>
                  <a:pt x="75" y="384"/>
                </a:lnTo>
                <a:lnTo>
                  <a:pt x="73" y="382"/>
                </a:lnTo>
                <a:lnTo>
                  <a:pt x="69" y="379"/>
                </a:lnTo>
                <a:lnTo>
                  <a:pt x="68" y="376"/>
                </a:lnTo>
                <a:lnTo>
                  <a:pt x="67" y="372"/>
                </a:lnTo>
                <a:lnTo>
                  <a:pt x="68" y="368"/>
                </a:lnTo>
                <a:lnTo>
                  <a:pt x="70" y="365"/>
                </a:lnTo>
                <a:lnTo>
                  <a:pt x="71" y="364"/>
                </a:lnTo>
                <a:lnTo>
                  <a:pt x="73" y="363"/>
                </a:lnTo>
                <a:lnTo>
                  <a:pt x="73" y="361"/>
                </a:lnTo>
                <a:lnTo>
                  <a:pt x="73" y="359"/>
                </a:lnTo>
                <a:lnTo>
                  <a:pt x="70" y="355"/>
                </a:lnTo>
                <a:lnTo>
                  <a:pt x="69" y="351"/>
                </a:lnTo>
                <a:lnTo>
                  <a:pt x="70" y="346"/>
                </a:lnTo>
                <a:lnTo>
                  <a:pt x="74" y="339"/>
                </a:lnTo>
                <a:lnTo>
                  <a:pt x="75" y="336"/>
                </a:lnTo>
                <a:lnTo>
                  <a:pt x="75" y="333"/>
                </a:lnTo>
                <a:lnTo>
                  <a:pt x="75" y="329"/>
                </a:lnTo>
                <a:lnTo>
                  <a:pt x="73" y="326"/>
                </a:lnTo>
                <a:lnTo>
                  <a:pt x="69" y="324"/>
                </a:lnTo>
                <a:lnTo>
                  <a:pt x="66" y="322"/>
                </a:lnTo>
                <a:lnTo>
                  <a:pt x="63" y="321"/>
                </a:lnTo>
                <a:lnTo>
                  <a:pt x="58" y="321"/>
                </a:lnTo>
                <a:lnTo>
                  <a:pt x="55" y="320"/>
                </a:lnTo>
                <a:lnTo>
                  <a:pt x="51" y="320"/>
                </a:lnTo>
                <a:lnTo>
                  <a:pt x="48" y="320"/>
                </a:lnTo>
                <a:lnTo>
                  <a:pt x="44" y="318"/>
                </a:lnTo>
                <a:lnTo>
                  <a:pt x="42" y="315"/>
                </a:lnTo>
                <a:lnTo>
                  <a:pt x="41" y="312"/>
                </a:lnTo>
                <a:lnTo>
                  <a:pt x="41" y="309"/>
                </a:lnTo>
                <a:lnTo>
                  <a:pt x="41" y="306"/>
                </a:lnTo>
                <a:lnTo>
                  <a:pt x="43" y="298"/>
                </a:lnTo>
                <a:lnTo>
                  <a:pt x="48" y="291"/>
                </a:lnTo>
                <a:lnTo>
                  <a:pt x="57" y="276"/>
                </a:lnTo>
                <a:lnTo>
                  <a:pt x="65" y="266"/>
                </a:lnTo>
                <a:lnTo>
                  <a:pt x="68" y="260"/>
                </a:lnTo>
                <a:lnTo>
                  <a:pt x="73" y="255"/>
                </a:lnTo>
                <a:lnTo>
                  <a:pt x="77" y="251"/>
                </a:lnTo>
                <a:lnTo>
                  <a:pt x="82" y="247"/>
                </a:lnTo>
                <a:lnTo>
                  <a:pt x="87" y="244"/>
                </a:lnTo>
                <a:lnTo>
                  <a:pt x="91" y="241"/>
                </a:lnTo>
                <a:lnTo>
                  <a:pt x="95" y="236"/>
                </a:lnTo>
                <a:lnTo>
                  <a:pt x="97" y="232"/>
                </a:lnTo>
                <a:lnTo>
                  <a:pt x="98" y="224"/>
                </a:lnTo>
                <a:lnTo>
                  <a:pt x="98" y="215"/>
                </a:lnTo>
                <a:lnTo>
                  <a:pt x="100" y="208"/>
                </a:lnTo>
                <a:lnTo>
                  <a:pt x="103" y="202"/>
                </a:lnTo>
                <a:lnTo>
                  <a:pt x="105" y="195"/>
                </a:lnTo>
                <a:lnTo>
                  <a:pt x="108" y="189"/>
                </a:lnTo>
                <a:lnTo>
                  <a:pt x="114" y="175"/>
                </a:lnTo>
                <a:lnTo>
                  <a:pt x="119" y="161"/>
                </a:lnTo>
                <a:lnTo>
                  <a:pt x="119" y="158"/>
                </a:lnTo>
                <a:lnTo>
                  <a:pt x="119" y="155"/>
                </a:lnTo>
                <a:lnTo>
                  <a:pt x="118" y="153"/>
                </a:lnTo>
                <a:lnTo>
                  <a:pt x="117" y="151"/>
                </a:lnTo>
                <a:lnTo>
                  <a:pt x="114" y="148"/>
                </a:lnTo>
                <a:lnTo>
                  <a:pt x="110" y="144"/>
                </a:lnTo>
                <a:lnTo>
                  <a:pt x="107" y="138"/>
                </a:lnTo>
                <a:lnTo>
                  <a:pt x="104" y="132"/>
                </a:lnTo>
                <a:lnTo>
                  <a:pt x="102" y="124"/>
                </a:lnTo>
                <a:lnTo>
                  <a:pt x="101" y="118"/>
                </a:lnTo>
                <a:lnTo>
                  <a:pt x="98" y="108"/>
                </a:lnTo>
                <a:lnTo>
                  <a:pt x="97" y="98"/>
                </a:lnTo>
                <a:lnTo>
                  <a:pt x="96" y="91"/>
                </a:lnTo>
                <a:lnTo>
                  <a:pt x="96" y="83"/>
                </a:lnTo>
                <a:lnTo>
                  <a:pt x="96" y="77"/>
                </a:lnTo>
                <a:lnTo>
                  <a:pt x="97" y="70"/>
                </a:lnTo>
                <a:lnTo>
                  <a:pt x="100" y="64"/>
                </a:lnTo>
                <a:lnTo>
                  <a:pt x="103" y="58"/>
                </a:lnTo>
                <a:lnTo>
                  <a:pt x="108" y="54"/>
                </a:lnTo>
                <a:lnTo>
                  <a:pt x="116" y="50"/>
                </a:lnTo>
                <a:lnTo>
                  <a:pt x="127" y="45"/>
                </a:lnTo>
                <a:lnTo>
                  <a:pt x="138" y="43"/>
                </a:lnTo>
                <a:lnTo>
                  <a:pt x="150" y="42"/>
                </a:lnTo>
                <a:lnTo>
                  <a:pt x="162" y="42"/>
                </a:lnTo>
                <a:lnTo>
                  <a:pt x="176" y="42"/>
                </a:lnTo>
                <a:lnTo>
                  <a:pt x="190" y="43"/>
                </a:lnTo>
                <a:lnTo>
                  <a:pt x="204" y="43"/>
                </a:lnTo>
                <a:lnTo>
                  <a:pt x="217" y="44"/>
                </a:lnTo>
                <a:lnTo>
                  <a:pt x="227" y="44"/>
                </a:lnTo>
                <a:lnTo>
                  <a:pt x="236" y="45"/>
                </a:lnTo>
                <a:lnTo>
                  <a:pt x="244" y="45"/>
                </a:lnTo>
                <a:lnTo>
                  <a:pt x="253" y="46"/>
                </a:lnTo>
                <a:lnTo>
                  <a:pt x="267" y="47"/>
                </a:lnTo>
                <a:lnTo>
                  <a:pt x="281" y="50"/>
                </a:lnTo>
                <a:lnTo>
                  <a:pt x="294" y="52"/>
                </a:lnTo>
                <a:lnTo>
                  <a:pt x="308" y="55"/>
                </a:lnTo>
                <a:lnTo>
                  <a:pt x="321" y="60"/>
                </a:lnTo>
                <a:lnTo>
                  <a:pt x="334" y="66"/>
                </a:lnTo>
                <a:lnTo>
                  <a:pt x="346" y="73"/>
                </a:lnTo>
                <a:lnTo>
                  <a:pt x="357" y="82"/>
                </a:lnTo>
                <a:lnTo>
                  <a:pt x="367" y="92"/>
                </a:lnTo>
                <a:lnTo>
                  <a:pt x="377" y="103"/>
                </a:lnTo>
                <a:lnTo>
                  <a:pt x="387" y="113"/>
                </a:lnTo>
                <a:lnTo>
                  <a:pt x="395" y="124"/>
                </a:lnTo>
                <a:lnTo>
                  <a:pt x="403" y="136"/>
                </a:lnTo>
                <a:lnTo>
                  <a:pt x="411" y="148"/>
                </a:lnTo>
                <a:lnTo>
                  <a:pt x="417" y="161"/>
                </a:lnTo>
                <a:lnTo>
                  <a:pt x="424" y="174"/>
                </a:lnTo>
                <a:lnTo>
                  <a:pt x="432" y="193"/>
                </a:lnTo>
                <a:lnTo>
                  <a:pt x="440" y="213"/>
                </a:lnTo>
                <a:lnTo>
                  <a:pt x="446" y="232"/>
                </a:lnTo>
                <a:lnTo>
                  <a:pt x="451" y="253"/>
                </a:lnTo>
                <a:lnTo>
                  <a:pt x="453" y="272"/>
                </a:lnTo>
                <a:lnTo>
                  <a:pt x="454" y="293"/>
                </a:lnTo>
                <a:lnTo>
                  <a:pt x="453" y="314"/>
                </a:lnTo>
                <a:lnTo>
                  <a:pt x="449" y="336"/>
                </a:lnTo>
                <a:lnTo>
                  <a:pt x="447" y="346"/>
                </a:lnTo>
                <a:lnTo>
                  <a:pt x="444" y="356"/>
                </a:lnTo>
                <a:lnTo>
                  <a:pt x="440" y="367"/>
                </a:lnTo>
                <a:lnTo>
                  <a:pt x="435" y="378"/>
                </a:lnTo>
                <a:lnTo>
                  <a:pt x="429" y="389"/>
                </a:lnTo>
                <a:lnTo>
                  <a:pt x="424" y="400"/>
                </a:lnTo>
                <a:lnTo>
                  <a:pt x="416" y="409"/>
                </a:lnTo>
                <a:lnTo>
                  <a:pt x="408" y="418"/>
                </a:lnTo>
                <a:lnTo>
                  <a:pt x="400" y="426"/>
                </a:lnTo>
                <a:lnTo>
                  <a:pt x="391" y="433"/>
                </a:lnTo>
                <a:lnTo>
                  <a:pt x="381" y="438"/>
                </a:lnTo>
                <a:lnTo>
                  <a:pt x="372" y="444"/>
                </a:lnTo>
                <a:lnTo>
                  <a:pt x="361" y="446"/>
                </a:lnTo>
                <a:lnTo>
                  <a:pt x="349" y="447"/>
                </a:lnTo>
                <a:lnTo>
                  <a:pt x="337" y="447"/>
                </a:lnTo>
                <a:lnTo>
                  <a:pt x="325" y="444"/>
                </a:lnTo>
                <a:lnTo>
                  <a:pt x="316" y="437"/>
                </a:lnTo>
                <a:lnTo>
                  <a:pt x="305" y="429"/>
                </a:lnTo>
                <a:lnTo>
                  <a:pt x="299" y="426"/>
                </a:lnTo>
                <a:lnTo>
                  <a:pt x="294" y="423"/>
                </a:lnTo>
                <a:lnTo>
                  <a:pt x="292" y="422"/>
                </a:lnTo>
                <a:lnTo>
                  <a:pt x="289" y="422"/>
                </a:lnTo>
                <a:lnTo>
                  <a:pt x="285" y="422"/>
                </a:lnTo>
                <a:lnTo>
                  <a:pt x="283" y="424"/>
                </a:lnTo>
                <a:lnTo>
                  <a:pt x="279" y="427"/>
                </a:lnTo>
                <a:lnTo>
                  <a:pt x="277" y="429"/>
                </a:lnTo>
                <a:lnTo>
                  <a:pt x="276" y="432"/>
                </a:lnTo>
                <a:lnTo>
                  <a:pt x="274" y="435"/>
                </a:lnTo>
                <a:lnTo>
                  <a:pt x="274" y="442"/>
                </a:lnTo>
                <a:lnTo>
                  <a:pt x="277" y="448"/>
                </a:lnTo>
                <a:lnTo>
                  <a:pt x="280" y="456"/>
                </a:lnTo>
                <a:lnTo>
                  <a:pt x="285" y="462"/>
                </a:lnTo>
                <a:lnTo>
                  <a:pt x="290" y="468"/>
                </a:lnTo>
                <a:lnTo>
                  <a:pt x="294" y="472"/>
                </a:lnTo>
                <a:lnTo>
                  <a:pt x="301" y="476"/>
                </a:lnTo>
                <a:lnTo>
                  <a:pt x="309" y="481"/>
                </a:lnTo>
                <a:lnTo>
                  <a:pt x="318" y="485"/>
                </a:lnTo>
                <a:lnTo>
                  <a:pt x="327" y="488"/>
                </a:lnTo>
                <a:lnTo>
                  <a:pt x="336" y="490"/>
                </a:lnTo>
                <a:lnTo>
                  <a:pt x="346" y="493"/>
                </a:lnTo>
                <a:lnTo>
                  <a:pt x="355" y="494"/>
                </a:lnTo>
                <a:lnTo>
                  <a:pt x="366" y="494"/>
                </a:lnTo>
                <a:lnTo>
                  <a:pt x="376" y="494"/>
                </a:lnTo>
                <a:lnTo>
                  <a:pt x="386" y="494"/>
                </a:lnTo>
                <a:lnTo>
                  <a:pt x="395" y="493"/>
                </a:lnTo>
                <a:lnTo>
                  <a:pt x="405" y="490"/>
                </a:lnTo>
                <a:lnTo>
                  <a:pt x="414" y="488"/>
                </a:lnTo>
                <a:lnTo>
                  <a:pt x="422" y="485"/>
                </a:lnTo>
                <a:lnTo>
                  <a:pt x="431" y="481"/>
                </a:lnTo>
                <a:lnTo>
                  <a:pt x="439" y="476"/>
                </a:lnTo>
                <a:lnTo>
                  <a:pt x="448" y="470"/>
                </a:lnTo>
                <a:lnTo>
                  <a:pt x="457" y="462"/>
                </a:lnTo>
                <a:lnTo>
                  <a:pt x="465" y="455"/>
                </a:lnTo>
                <a:lnTo>
                  <a:pt x="472" y="446"/>
                </a:lnTo>
                <a:lnTo>
                  <a:pt x="479" y="437"/>
                </a:lnTo>
                <a:lnTo>
                  <a:pt x="485" y="428"/>
                </a:lnTo>
                <a:lnTo>
                  <a:pt x="490" y="418"/>
                </a:lnTo>
                <a:lnTo>
                  <a:pt x="496" y="407"/>
                </a:lnTo>
                <a:lnTo>
                  <a:pt x="505" y="387"/>
                </a:lnTo>
                <a:lnTo>
                  <a:pt x="511" y="365"/>
                </a:lnTo>
                <a:lnTo>
                  <a:pt x="515" y="342"/>
                </a:lnTo>
                <a:lnTo>
                  <a:pt x="519" y="320"/>
                </a:lnTo>
                <a:lnTo>
                  <a:pt x="519" y="302"/>
                </a:lnTo>
                <a:lnTo>
                  <a:pt x="519" y="285"/>
                </a:lnTo>
                <a:lnTo>
                  <a:pt x="515" y="267"/>
                </a:lnTo>
                <a:lnTo>
                  <a:pt x="512" y="248"/>
                </a:lnTo>
                <a:lnTo>
                  <a:pt x="508" y="231"/>
                </a:lnTo>
                <a:lnTo>
                  <a:pt x="501" y="213"/>
                </a:lnTo>
                <a:lnTo>
                  <a:pt x="495" y="194"/>
                </a:lnTo>
                <a:lnTo>
                  <a:pt x="486" y="177"/>
                </a:lnTo>
                <a:lnTo>
                  <a:pt x="478" y="160"/>
                </a:lnTo>
                <a:lnTo>
                  <a:pt x="468" y="144"/>
                </a:lnTo>
                <a:lnTo>
                  <a:pt x="458" y="127"/>
                </a:lnTo>
                <a:lnTo>
                  <a:pt x="447" y="112"/>
                </a:lnTo>
                <a:lnTo>
                  <a:pt x="436" y="98"/>
                </a:lnTo>
                <a:lnTo>
                  <a:pt x="426" y="84"/>
                </a:lnTo>
                <a:lnTo>
                  <a:pt x="414" y="71"/>
                </a:lnTo>
                <a:lnTo>
                  <a:pt x="403" y="60"/>
                </a:lnTo>
                <a:lnTo>
                  <a:pt x="391" y="50"/>
                </a:lnTo>
                <a:lnTo>
                  <a:pt x="379" y="41"/>
                </a:lnTo>
                <a:lnTo>
                  <a:pt x="366" y="32"/>
                </a:lnTo>
                <a:lnTo>
                  <a:pt x="352" y="26"/>
                </a:lnTo>
                <a:lnTo>
                  <a:pt x="338" y="20"/>
                </a:lnTo>
                <a:lnTo>
                  <a:pt x="324" y="15"/>
                </a:lnTo>
                <a:lnTo>
                  <a:pt x="309" y="11"/>
                </a:lnTo>
                <a:lnTo>
                  <a:pt x="294" y="7"/>
                </a:lnTo>
                <a:lnTo>
                  <a:pt x="278" y="5"/>
                </a:lnTo>
                <a:lnTo>
                  <a:pt x="263" y="3"/>
                </a:lnTo>
                <a:lnTo>
                  <a:pt x="246" y="1"/>
                </a:lnTo>
                <a:lnTo>
                  <a:pt x="229" y="0"/>
                </a:lnTo>
                <a:lnTo>
                  <a:pt x="197" y="0"/>
                </a:lnTo>
                <a:lnTo>
                  <a:pt x="163" y="0"/>
                </a:lnTo>
                <a:lnTo>
                  <a:pt x="144" y="1"/>
                </a:lnTo>
                <a:lnTo>
                  <a:pt x="123" y="4"/>
                </a:lnTo>
                <a:lnTo>
                  <a:pt x="114" y="7"/>
                </a:lnTo>
                <a:lnTo>
                  <a:pt x="104" y="11"/>
                </a:lnTo>
                <a:lnTo>
                  <a:pt x="95" y="14"/>
                </a:lnTo>
                <a:lnTo>
                  <a:pt x="87" y="18"/>
                </a:lnTo>
                <a:lnTo>
                  <a:pt x="78" y="24"/>
                </a:lnTo>
                <a:lnTo>
                  <a:pt x="71" y="30"/>
                </a:lnTo>
                <a:lnTo>
                  <a:pt x="65" y="37"/>
                </a:lnTo>
                <a:lnTo>
                  <a:pt x="61" y="45"/>
                </a:lnTo>
                <a:lnTo>
                  <a:pt x="56" y="54"/>
                </a:lnTo>
                <a:lnTo>
                  <a:pt x="54" y="63"/>
                </a:lnTo>
                <a:lnTo>
                  <a:pt x="53" y="73"/>
                </a:lnTo>
                <a:lnTo>
                  <a:pt x="53" y="84"/>
                </a:lnTo>
                <a:lnTo>
                  <a:pt x="54" y="95"/>
                </a:lnTo>
                <a:lnTo>
                  <a:pt x="57" y="105"/>
                </a:lnTo>
                <a:lnTo>
                  <a:pt x="61" y="113"/>
                </a:lnTo>
                <a:lnTo>
                  <a:pt x="64" y="123"/>
                </a:lnTo>
                <a:lnTo>
                  <a:pt x="67" y="133"/>
                </a:lnTo>
                <a:lnTo>
                  <a:pt x="69" y="141"/>
                </a:lnTo>
                <a:lnTo>
                  <a:pt x="71" y="152"/>
                </a:lnTo>
                <a:lnTo>
                  <a:pt x="71" y="162"/>
                </a:lnTo>
                <a:lnTo>
                  <a:pt x="71" y="168"/>
                </a:lnTo>
                <a:lnTo>
                  <a:pt x="69" y="174"/>
                </a:lnTo>
                <a:lnTo>
                  <a:pt x="68" y="180"/>
                </a:lnTo>
                <a:lnTo>
                  <a:pt x="65" y="186"/>
                </a:lnTo>
                <a:lnTo>
                  <a:pt x="61" y="197"/>
                </a:lnTo>
                <a:lnTo>
                  <a:pt x="56" y="208"/>
                </a:lnTo>
                <a:lnTo>
                  <a:pt x="54" y="214"/>
                </a:lnTo>
                <a:lnTo>
                  <a:pt x="52" y="219"/>
                </a:lnTo>
                <a:lnTo>
                  <a:pt x="50" y="224"/>
                </a:lnTo>
                <a:lnTo>
                  <a:pt x="47" y="227"/>
                </a:lnTo>
                <a:lnTo>
                  <a:pt x="40" y="234"/>
                </a:lnTo>
                <a:lnTo>
                  <a:pt x="33" y="243"/>
                </a:lnTo>
                <a:lnTo>
                  <a:pt x="26" y="252"/>
                </a:lnTo>
                <a:lnTo>
                  <a:pt x="19" y="262"/>
                </a:lnTo>
                <a:lnTo>
                  <a:pt x="12" y="274"/>
                </a:lnTo>
                <a:lnTo>
                  <a:pt x="6" y="288"/>
                </a:lnTo>
                <a:lnTo>
                  <a:pt x="3" y="295"/>
                </a:lnTo>
                <a:lnTo>
                  <a:pt x="1" y="301"/>
                </a:lnTo>
                <a:lnTo>
                  <a:pt x="0" y="308"/>
                </a:lnTo>
                <a:lnTo>
                  <a:pt x="0" y="314"/>
                </a:lnTo>
                <a:lnTo>
                  <a:pt x="0" y="321"/>
                </a:lnTo>
                <a:lnTo>
                  <a:pt x="2" y="326"/>
                </a:lnTo>
                <a:lnTo>
                  <a:pt x="4" y="332"/>
                </a:lnTo>
                <a:lnTo>
                  <a:pt x="9" y="337"/>
                </a:lnTo>
                <a:lnTo>
                  <a:pt x="17" y="342"/>
                </a:lnTo>
                <a:lnTo>
                  <a:pt x="25" y="349"/>
                </a:lnTo>
                <a:lnTo>
                  <a:pt x="27" y="354"/>
                </a:lnTo>
                <a:lnTo>
                  <a:pt x="29" y="360"/>
                </a:lnTo>
                <a:lnTo>
                  <a:pt x="30" y="365"/>
                </a:lnTo>
                <a:lnTo>
                  <a:pt x="30" y="370"/>
                </a:lnTo>
                <a:lnTo>
                  <a:pt x="30" y="382"/>
                </a:lnTo>
                <a:lnTo>
                  <a:pt x="30" y="393"/>
                </a:lnTo>
                <a:lnTo>
                  <a:pt x="31" y="410"/>
                </a:lnTo>
                <a:lnTo>
                  <a:pt x="35" y="428"/>
                </a:lnTo>
                <a:lnTo>
                  <a:pt x="38" y="436"/>
                </a:lnTo>
                <a:lnTo>
                  <a:pt x="41" y="444"/>
                </a:lnTo>
                <a:lnTo>
                  <a:pt x="46" y="451"/>
                </a:lnTo>
                <a:lnTo>
                  <a:pt x="52" y="459"/>
                </a:lnTo>
                <a:lnTo>
                  <a:pt x="61" y="467"/>
                </a:lnTo>
                <a:lnTo>
                  <a:pt x="69" y="472"/>
                </a:lnTo>
                <a:lnTo>
                  <a:pt x="71" y="473"/>
                </a:lnTo>
                <a:lnTo>
                  <a:pt x="82" y="478"/>
                </a:lnTo>
                <a:lnTo>
                  <a:pt x="92" y="484"/>
                </a:lnTo>
                <a:lnTo>
                  <a:pt x="101" y="490"/>
                </a:lnTo>
                <a:lnTo>
                  <a:pt x="110" y="498"/>
                </a:lnTo>
                <a:lnTo>
                  <a:pt x="117" y="504"/>
                </a:lnTo>
                <a:lnTo>
                  <a:pt x="122" y="512"/>
                </a:lnTo>
                <a:lnTo>
                  <a:pt x="125" y="520"/>
                </a:lnTo>
                <a:lnTo>
                  <a:pt x="128" y="527"/>
                </a:lnTo>
                <a:lnTo>
                  <a:pt x="130" y="535"/>
                </a:lnTo>
                <a:lnTo>
                  <a:pt x="133" y="542"/>
                </a:lnTo>
                <a:lnTo>
                  <a:pt x="136" y="550"/>
                </a:lnTo>
                <a:lnTo>
                  <a:pt x="142" y="557"/>
                </a:lnTo>
                <a:lnTo>
                  <a:pt x="145" y="562"/>
                </a:lnTo>
                <a:lnTo>
                  <a:pt x="148" y="566"/>
                </a:lnTo>
                <a:lnTo>
                  <a:pt x="152" y="568"/>
                </a:lnTo>
                <a:lnTo>
                  <a:pt x="156" y="570"/>
                </a:lnTo>
                <a:lnTo>
                  <a:pt x="159" y="570"/>
                </a:lnTo>
                <a:lnTo>
                  <a:pt x="163" y="571"/>
                </a:lnTo>
                <a:lnTo>
                  <a:pt x="166" y="571"/>
                </a:lnTo>
                <a:lnTo>
                  <a:pt x="170" y="570"/>
                </a:lnTo>
                <a:lnTo>
                  <a:pt x="175" y="567"/>
                </a:lnTo>
                <a:lnTo>
                  <a:pt x="181" y="562"/>
                </a:lnTo>
                <a:lnTo>
                  <a:pt x="184" y="556"/>
                </a:lnTo>
                <a:lnTo>
                  <a:pt x="185" y="549"/>
                </a:lnTo>
                <a:close/>
                <a:moveTo>
                  <a:pt x="182" y="538"/>
                </a:moveTo>
                <a:lnTo>
                  <a:pt x="182" y="538"/>
                </a:lnTo>
                <a:close/>
              </a:path>
            </a:pathLst>
          </a:custGeom>
          <a:solidFill>
            <a:srgbClr val="C5141D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pl-PL" dirty="0">
              <a:latin typeface="Calibri" pitchFamily="34" charset="0"/>
            </a:endParaRPr>
          </a:p>
        </p:txBody>
      </p:sp>
      <p:sp>
        <p:nvSpPr>
          <p:cNvPr id="2067" name="Text Box 20"/>
          <p:cNvSpPr txBox="1">
            <a:spLocks noChangeArrowheads="1"/>
          </p:cNvSpPr>
          <p:nvPr/>
        </p:nvSpPr>
        <p:spPr bwMode="auto">
          <a:xfrm>
            <a:off x="1828800" y="2209801"/>
            <a:ext cx="85344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endParaRPr lang="pl-PL" dirty="0">
              <a:latin typeface="Calibri" pitchFamily="34" charset="0"/>
            </a:endParaRPr>
          </a:p>
        </p:txBody>
      </p:sp>
      <p:pic>
        <p:nvPicPr>
          <p:cNvPr id="2069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52400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645650" y="6181726"/>
            <a:ext cx="1022350" cy="676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Prostokąt 23"/>
          <p:cNvSpPr/>
          <p:nvPr/>
        </p:nvSpPr>
        <p:spPr>
          <a:xfrm>
            <a:off x="1775520" y="1052736"/>
            <a:ext cx="8568952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/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  <a:p>
            <a:pPr marL="457200" indent="-457200">
              <a:buFont typeface="+mj-lt"/>
              <a:buAutoNum type="arabicPeriod"/>
            </a:pPr>
            <a:endParaRPr lang="pl-PL" sz="24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2" name="Prostokąt 1"/>
          <p:cNvSpPr/>
          <p:nvPr/>
        </p:nvSpPr>
        <p:spPr>
          <a:xfrm>
            <a:off x="1058348" y="806450"/>
            <a:ext cx="9779000" cy="50906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just">
              <a:spcBef>
                <a:spcPct val="20000"/>
              </a:spcBef>
            </a:pPr>
            <a:r>
              <a:rPr lang="pl-PL" sz="2400" b="1" dirty="0">
                <a:solidFill>
                  <a:schemeClr val="tx1"/>
                </a:solidFill>
              </a:rPr>
              <a:t>Pomoc jest przyznawana </a:t>
            </a:r>
            <a:r>
              <a:rPr lang="pl-PL" sz="2400" b="1" dirty="0"/>
              <a:t>na operację: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r>
              <a:rPr lang="pl-PL" sz="2000" dirty="0"/>
              <a:t>która obejmuje inwestycję wynikającą z dokumentów mających przeprowadzoną strategiczną ocenę oddziaływania na środowisko oraz pozytywnie zaopiniowaną przez organ opiniodawczo-doradczy, o którym mowa w art. 5 ust. 2 pkt 2 ustawy z dnia 20 lutego 2015 r. o wspieraniu rozwoju obszarów wiejskich z udziałem środków Europejskiego Funduszu Rolnego na rzecz Rozwoju Obszarów Wiejskich w ramach Programu Rozwoju Obszarów Wiejskich na lata 2014-2020, zwanej dalej "ustawą", w zakresie wpływu tej inwestycji na środowisko, w tym na grunty rolne, zasoby wodne oraz retencję wody - w przypadku realizacji operacji w zakresie, o którym mowa w § 2 pkt 1, przy czym za inwestycję pozytywnie zaopiniowaną przez organ opiniodawczo-doradczy, o którym mowa w art. 5 ust. 2 pkt 2 ustawy, w zakresie jej wpływu na środowisko uznaje się inwestycję, której ten organ przyznał co najmniej 7 punktów podczas jej opiniowania, mogąc jej przyznać nie więcej niż 13 punktów</a:t>
            </a:r>
            <a:r>
              <a:rPr lang="pl-PL" sz="2400" dirty="0"/>
              <a:t> </a:t>
            </a:r>
            <a:r>
              <a:rPr lang="pl-PL" sz="2000" u="sng" dirty="0"/>
              <a:t>– w przypadku operacji realizowanej przez PG „Wody Polskie”</a:t>
            </a:r>
          </a:p>
          <a:p>
            <a:pPr marL="342900" lvl="0" indent="-342900" algn="just">
              <a:spcBef>
                <a:spcPct val="20000"/>
              </a:spcBef>
              <a:buFontTx/>
              <a:buChar char="-"/>
            </a:pPr>
            <a:endParaRPr lang="pl-PL" sz="2400" b="1" u="sng" dirty="0">
              <a:solidFill>
                <a:schemeClr val="tx1"/>
              </a:solidFill>
            </a:endParaRPr>
          </a:p>
        </p:txBody>
      </p:sp>
      <p:pic>
        <p:nvPicPr>
          <p:cNvPr id="25" name="Picture 2" descr="C:\Users\BOGUSL~1.SEK\AppData\Local\Temp\Rar$DI01.178\PROW-2014-2020-logo-kolor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8653" y="6135146"/>
            <a:ext cx="1107095" cy="7244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93232098"/>
      </p:ext>
    </p:extLst>
  </p:cSld>
  <p:clrMapOvr>
    <a:masterClrMapping/>
  </p:clrMapOvr>
</p:sld>
</file>

<file path=ppt/theme/theme1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otyw pakietu Office">
  <a:themeElements>
    <a:clrScheme name="Pakiet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Pakiet 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3092</TotalTime>
  <Words>4867</Words>
  <Application>Microsoft Office PowerPoint</Application>
  <PresentationFormat>Panoramiczny</PresentationFormat>
  <Paragraphs>369</Paragraphs>
  <Slides>48</Slides>
  <Notes>48</Notes>
  <HiddenSlides>0</HiddenSlides>
  <MMClips>0</MMClips>
  <ScaleCrop>false</ScaleCrop>
  <HeadingPairs>
    <vt:vector size="8" baseType="variant">
      <vt:variant>
        <vt:lpstr>Używane czcionki</vt:lpstr>
      </vt:variant>
      <vt:variant>
        <vt:i4>6</vt:i4>
      </vt:variant>
      <vt:variant>
        <vt:lpstr>Motyw</vt:lpstr>
      </vt:variant>
      <vt:variant>
        <vt:i4>1</vt:i4>
      </vt:variant>
      <vt:variant>
        <vt:lpstr>Osadzone serwery OLE</vt:lpstr>
      </vt:variant>
      <vt:variant>
        <vt:i4>1</vt:i4>
      </vt:variant>
      <vt:variant>
        <vt:lpstr>Tytuły slajdów</vt:lpstr>
      </vt:variant>
      <vt:variant>
        <vt:i4>48</vt:i4>
      </vt:variant>
    </vt:vector>
  </HeadingPairs>
  <TitlesOfParts>
    <vt:vector size="56" baseType="lpstr">
      <vt:lpstr>Arial</vt:lpstr>
      <vt:lpstr>Calibri</vt:lpstr>
      <vt:lpstr>Calibri Light</vt:lpstr>
      <vt:lpstr>Cambria Math</vt:lpstr>
      <vt:lpstr>Courier New</vt:lpstr>
      <vt:lpstr>Open Sans</vt:lpstr>
      <vt:lpstr>Motyw pakietu Office</vt:lpstr>
      <vt:lpstr>Acrobat Document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  <vt:lpstr>Prezentacja programu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Prezentacja programu PowerPoint</dc:title>
  <dc:creator>Żak Michał</dc:creator>
  <cp:lastModifiedBy>Deptuła Magdalena</cp:lastModifiedBy>
  <cp:revision>97</cp:revision>
  <cp:lastPrinted>2019-07-29T09:35:43Z</cp:lastPrinted>
  <dcterms:created xsi:type="dcterms:W3CDTF">2016-10-05T06:12:38Z</dcterms:created>
  <dcterms:modified xsi:type="dcterms:W3CDTF">2023-09-12T06:35:10Z</dcterms:modified>
</cp:coreProperties>
</file>