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diagrams/data4.xml" ContentType="application/vnd.openxmlformats-officedocument.drawingml.diagramData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rawings/drawing3.xml" ContentType="application/vnd.openxmlformats-officedocument.drawingml.chartshapes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style5.xml" ContentType="application/vnd.ms-office.chartstyle+xml"/>
  <Override PartName="/ppt/charts/colors9.xml" ContentType="application/vnd.ms-office.chartcolor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charts/colors3.xml" ContentType="application/vnd.ms-office.chartcolorstyle+xml"/>
  <Override PartName="/ppt/diagrams/drawing8.xml" ContentType="application/vnd.ms-office.drawingml.diagramDrawing+xml"/>
  <Override PartName="/ppt/diagrams/quickStyle5.xml" ContentType="application/vnd.openxmlformats-officedocument.drawingml.diagramStyle+xml"/>
  <Override PartName="/ppt/charts/chart10.xml" ContentType="application/vnd.openxmlformats-officedocument.drawingml.char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5.xml" ContentType="application/vnd.openxmlformats-officedocument.drawingml.diagramColors+xml"/>
  <Override PartName="/ppt/charts/style9.xml" ContentType="application/vnd.ms-office.chart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rawing5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50"/>
  </p:notesMasterIdLst>
  <p:handoutMasterIdLst>
    <p:handoutMasterId r:id="rId51"/>
  </p:handoutMasterIdLst>
  <p:sldIdLst>
    <p:sldId id="373" r:id="rId3"/>
    <p:sldId id="372" r:id="rId4"/>
    <p:sldId id="348" r:id="rId5"/>
    <p:sldId id="419" r:id="rId6"/>
    <p:sldId id="374" r:id="rId7"/>
    <p:sldId id="364" r:id="rId8"/>
    <p:sldId id="534" r:id="rId9"/>
    <p:sldId id="561" r:id="rId10"/>
    <p:sldId id="390" r:id="rId11"/>
    <p:sldId id="535" r:id="rId12"/>
    <p:sldId id="532" r:id="rId13"/>
    <p:sldId id="525" r:id="rId14"/>
    <p:sldId id="524" r:id="rId15"/>
    <p:sldId id="539" r:id="rId16"/>
    <p:sldId id="562" r:id="rId17"/>
    <p:sldId id="490" r:id="rId18"/>
    <p:sldId id="480" r:id="rId19"/>
    <p:sldId id="536" r:id="rId20"/>
    <p:sldId id="563" r:id="rId21"/>
    <p:sldId id="497" r:id="rId22"/>
    <p:sldId id="566" r:id="rId23"/>
    <p:sldId id="567" r:id="rId24"/>
    <p:sldId id="531" r:id="rId25"/>
    <p:sldId id="570" r:id="rId26"/>
    <p:sldId id="351" r:id="rId27"/>
    <p:sldId id="542" r:id="rId28"/>
    <p:sldId id="571" r:id="rId29"/>
    <p:sldId id="359" r:id="rId30"/>
    <p:sldId id="526" r:id="rId31"/>
    <p:sldId id="528" r:id="rId32"/>
    <p:sldId id="543" r:id="rId33"/>
    <p:sldId id="363" r:id="rId34"/>
    <p:sldId id="545" r:id="rId35"/>
    <p:sldId id="569" r:id="rId36"/>
    <p:sldId id="547" r:id="rId37"/>
    <p:sldId id="546" r:id="rId38"/>
    <p:sldId id="548" r:id="rId39"/>
    <p:sldId id="549" r:id="rId40"/>
    <p:sldId id="550" r:id="rId41"/>
    <p:sldId id="551" r:id="rId42"/>
    <p:sldId id="553" r:id="rId43"/>
    <p:sldId id="555" r:id="rId44"/>
    <p:sldId id="554" r:id="rId45"/>
    <p:sldId id="556" r:id="rId46"/>
    <p:sldId id="558" r:id="rId47"/>
    <p:sldId id="560" r:id="rId48"/>
    <p:sldId id="361" r:id="rId49"/>
  </p:sldIdLst>
  <p:sldSz cx="9144000" cy="6858000" type="screen4x3"/>
  <p:notesSz cx="9928225" cy="679767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szewska Hanna" initials="MH" lastIdx="1" clrIdx="0">
    <p:extLst>
      <p:ext uri="{19B8F6BF-5375-455C-9EA6-DF929625EA0E}">
        <p15:presenceInfo xmlns:p15="http://schemas.microsoft.com/office/powerpoint/2012/main" userId="S-1-5-21-3614740060-3577846218-3186316695-2429" providerId="AD"/>
      </p:ext>
    </p:extLst>
  </p:cmAuthor>
  <p:cmAuthor id="2" name="Michał" initials="M" lastIdx="1" clrIdx="1"/>
  <p:cmAuthor id="3" name="Brzeziński Łukasz" initials="BŁ" lastIdx="1" clrIdx="2">
    <p:extLst>
      <p:ext uri="{19B8F6BF-5375-455C-9EA6-DF929625EA0E}">
        <p15:presenceInfo xmlns:p15="http://schemas.microsoft.com/office/powerpoint/2012/main" userId="S::lukasz.brzezinski@mazovia.pl::82f9c07f-e424-46aa-97ce-4969088e14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A7A9"/>
    <a:srgbClr val="FF0000"/>
    <a:srgbClr val="FF7C80"/>
    <a:srgbClr val="957DB1"/>
    <a:srgbClr val="D4BECE"/>
    <a:srgbClr val="CCC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6315" autoAdjust="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ustomXml" Target="../customXml/item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6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66666666666666E-2"/>
          <c:y val="0.20143749999999999"/>
          <c:w val="0.95416666666666672"/>
          <c:h val="0.6783626968503937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Środki na poddziałania LEADER 85 milionów EURO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FBC-4194-A65A-ED525B7DED2F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FBC-4194-A65A-ED525B7DED2F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FBC-4194-A65A-ED525B7DED2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A3CA13E-8AC3-45AB-BE0C-1ADB48AC5B1E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 euro</a:t>
                    </a:r>
                    <a:r>
                      <a:rPr lang="en-US" baseline="0" dirty="0"/>
                      <a:t>; </a:t>
                    </a:r>
                    <a:fld id="{B657031C-D43A-4132-84EC-BC2D0AF63510}" type="PERCENTAGE">
                      <a:rPr lang="en-US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BC-4194-A65A-ED525B7DED2F}"/>
                </c:ext>
              </c:extLst>
            </c:dLbl>
            <c:dLbl>
              <c:idx val="1"/>
              <c:layout>
                <c:manualLayout>
                  <c:x val="1.178313648293961E-2"/>
                  <c:y val="-0.121129798228346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EAC01D2-FD14-4460-A836-C96F8C7A42D5}" type="VALUE">
                      <a:rPr lang="en-US" sz="1500" b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[WARTOŚĆ]</a:t>
                    </a:fld>
                    <a:r>
                      <a: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500" b="1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mln</a:t>
                    </a:r>
                    <a:r>
                      <a:rPr lang="en-US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euro</a:t>
                    </a:r>
                    <a:r>
                      <a:rPr lang="en-US" sz="15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;</a:t>
                    </a:r>
                    <a:br>
                      <a:rPr lang="en-US" sz="15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5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2F216743-35E8-4A29-AACD-714A82F402EF}" type="PERCENTAGE">
                      <a:rPr lang="en-US" sz="15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5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[PROCENTOWE]</a:t>
                    </a:fld>
                    <a:endParaRPr lang="en-US" sz="1500" b="1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8958333333333"/>
                      <c:h val="0.11753124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BC-4194-A65A-ED525B7DED2F}"/>
                </c:ext>
              </c:extLst>
            </c:dLbl>
            <c:dLbl>
              <c:idx val="2"/>
              <c:layout>
                <c:manualLayout>
                  <c:x val="0.1241174591712032"/>
                  <c:y val="-5.7026690872086082E-2"/>
                </c:manualLayout>
              </c:layout>
              <c:tx>
                <c:rich>
                  <a:bodyPr/>
                  <a:lstStyle/>
                  <a:p>
                    <a:fld id="{4C61B5AC-45EB-49CA-9AB2-5635FDA3F119}" type="VALUE">
                      <a:rPr lang="en-US" smtClean="0"/>
                      <a:pPr/>
                      <a:t>[WARTOŚĆ]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mln</a:t>
                    </a:r>
                    <a:r>
                      <a:rPr lang="en-US" dirty="0"/>
                      <a:t> euro</a:t>
                    </a:r>
                    <a:r>
                      <a:rPr lang="en-US" baseline="0" dirty="0"/>
                      <a:t>; </a:t>
                    </a:r>
                    <a:fld id="{3706C460-C78F-43E8-8A63-FC39145CE287}" type="PERCENTAGE">
                      <a:rPr lang="en-US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BC-4194-A65A-ED525B7DE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Wdrażanie LSR</c:v>
                </c:pt>
                <c:pt idx="1">
                  <c:v>Projekty współpracy</c:v>
                </c:pt>
                <c:pt idx="2">
                  <c:v>Koszty bieżące i aktywizacja</c:v>
                </c:pt>
              </c:strCache>
            </c:strRef>
          </c:cat>
          <c:val>
            <c:numRef>
              <c:f>Arkusz1!$B$2:$B$4</c:f>
              <c:numCache>
                <c:formatCode>#\ ##0.0</c:formatCode>
                <c:ptCount val="3"/>
                <c:pt idx="0">
                  <c:v>85.2</c:v>
                </c:pt>
                <c:pt idx="1">
                  <c:v>4.8</c:v>
                </c:pt>
                <c:pt idx="2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BC-4194-A65A-ED525B7DED2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350627708032434E-3"/>
          <c:y val="0.91853509352080254"/>
          <c:w val="0.98994833907343627"/>
          <c:h val="6.4369754233630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82358188611609E-2"/>
          <c:y val="2.1127255532076207E-2"/>
          <c:w val="0.65409476418125867"/>
          <c:h val="0.9419000472867904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B3A-4D48-BA06-9301B4ED107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B3A-4D48-BA06-9301B4ED107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B3A-4D48-BA06-9301B4ED107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3A-4D48-BA06-9301B4ED107E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B3A-4D48-BA06-9301B4ED10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B3A-4D48-BA06-9301B4ED107E}"/>
              </c:ext>
            </c:extLst>
          </c:dPt>
          <c:dLbls>
            <c:dLbl>
              <c:idx val="0"/>
              <c:layout>
                <c:manualLayout>
                  <c:x val="-0.19260720556166649"/>
                  <c:y val="-6.705743545918331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3A-4D48-BA06-9301B4ED107E}"/>
                </c:ext>
              </c:extLst>
            </c:dLbl>
            <c:dLbl>
              <c:idx val="1"/>
              <c:layout>
                <c:manualLayout>
                  <c:x val="8.7581652194993878E-2"/>
                  <c:y val="1.89892752790426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3A-4D48-BA06-9301B4ED107E}"/>
                </c:ext>
              </c:extLst>
            </c:dLbl>
            <c:dLbl>
              <c:idx val="2"/>
              <c:layout>
                <c:manualLayout>
                  <c:x val="2.5896938329546638E-2"/>
                  <c:y val="8.184038339211539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B3A-4D48-BA06-9301B4ED107E}"/>
                </c:ext>
              </c:extLst>
            </c:dLbl>
            <c:dLbl>
              <c:idx val="3"/>
              <c:layout>
                <c:manualLayout>
                  <c:x val="5.0738834849886026E-2"/>
                  <c:y val="0.1160128137468780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271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B3A-4D48-BA06-9301B4ED107E}"/>
                </c:ext>
              </c:extLst>
            </c:dLbl>
            <c:dLbl>
              <c:idx val="4"/>
              <c:layout>
                <c:manualLayout>
                  <c:x val="1.4799106450051547E-2"/>
                  <c:y val="0.1033683244351176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152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B3A-4D48-BA06-9301B4ED107E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Umowy</c:v>
                </c:pt>
                <c:pt idx="1">
                  <c:v>Odmowa/rezygnacje/rozwiązane umowy/pozostawione bez rozpatrzenia</c:v>
                </c:pt>
                <c:pt idx="2">
                  <c:v>Rozpatrywane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37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3A-4D48-BA06-9301B4ED10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Arkusz1!$A$2:$A$30</c:f>
              <c:strCache>
                <c:ptCount val="29"/>
                <c:pt idx="0">
                  <c:v>Zalew Zegrzyński</c:v>
                </c:pt>
                <c:pt idx="1">
                  <c:v>Ziemi Mińskiej</c:v>
                </c:pt>
                <c:pt idx="2">
                  <c:v>Między Wisłą a Kampinosem</c:v>
                </c:pt>
                <c:pt idx="3">
                  <c:v>Forum Powiatu Garwolińskiego</c:v>
                </c:pt>
                <c:pt idx="4">
                  <c:v>Dziedzictwo i Rozwój</c:v>
                </c:pt>
                <c:pt idx="5">
                  <c:v>Północne Mazowsze</c:v>
                </c:pt>
                <c:pt idx="6">
                  <c:v>Równiny Wołomińskiej</c:v>
                </c:pt>
                <c:pt idx="7">
                  <c:v>Zielone Mosty Narwi</c:v>
                </c:pt>
                <c:pt idx="8">
                  <c:v>Natura i Kultura</c:v>
                </c:pt>
                <c:pt idx="9">
                  <c:v>Ziemia Chełmońskiego</c:v>
                </c:pt>
                <c:pt idx="10">
                  <c:v>Aktywni Razem</c:v>
                </c:pt>
                <c:pt idx="11">
                  <c:v>Kurpsie Razem</c:v>
                </c:pt>
                <c:pt idx="12">
                  <c:v>Bądźmy Razem</c:v>
                </c:pt>
                <c:pt idx="13">
                  <c:v>Razem dla Radomki</c:v>
                </c:pt>
                <c:pt idx="14">
                  <c:v>Puszcza Kozienicka</c:v>
                </c:pt>
                <c:pt idx="15">
                  <c:v>Ziemi Siedleckiej</c:v>
                </c:pt>
                <c:pt idx="16">
                  <c:v>St. Społecznej Samopomocy  </c:v>
                </c:pt>
                <c:pt idx="17">
                  <c:v>Przyjazne Mazowsze</c:v>
                </c:pt>
                <c:pt idx="18">
                  <c:v>Wszyscy Razem</c:v>
                </c:pt>
                <c:pt idx="19">
                  <c:v>Sierpeckie Partnerstwo</c:v>
                </c:pt>
                <c:pt idx="20">
                  <c:v>Perły Mazowsza </c:v>
                </c:pt>
                <c:pt idx="21">
                  <c:v>Nadarzyn-Raszyn-Michałowice</c:v>
                </c:pt>
                <c:pt idx="22">
                  <c:v>Wspólny Trakt</c:v>
                </c:pt>
                <c:pt idx="23">
                  <c:v>Zielone Sioło</c:v>
                </c:pt>
                <c:pt idx="24">
                  <c:v>Razem dla Rozwoju</c:v>
                </c:pt>
                <c:pt idx="25">
                  <c:v>Zielony Szlak Niziny Mazowieckiej</c:v>
                </c:pt>
                <c:pt idx="26">
                  <c:v>Zielone Sąsiedztwo</c:v>
                </c:pt>
                <c:pt idx="27">
                  <c:v>Zapilicze</c:v>
                </c:pt>
                <c:pt idx="28">
                  <c:v>Zaścianek Mazowsza</c:v>
                </c:pt>
              </c:strCache>
            </c:strRef>
          </c:cat>
          <c:val>
            <c:numRef>
              <c:f>Arkusz1!$B$2:$B$30</c:f>
              <c:numCache>
                <c:formatCode>General</c:formatCode>
                <c:ptCount val="29"/>
                <c:pt idx="0">
                  <c:v>6761040</c:v>
                </c:pt>
                <c:pt idx="1">
                  <c:v>6185880</c:v>
                </c:pt>
                <c:pt idx="2">
                  <c:v>5447850</c:v>
                </c:pt>
                <c:pt idx="3">
                  <c:v>5193485</c:v>
                </c:pt>
                <c:pt idx="4">
                  <c:v>5163660</c:v>
                </c:pt>
                <c:pt idx="5">
                  <c:v>4496380</c:v>
                </c:pt>
                <c:pt idx="6">
                  <c:v>4479040</c:v>
                </c:pt>
                <c:pt idx="7">
                  <c:v>4241440</c:v>
                </c:pt>
                <c:pt idx="8">
                  <c:v>4124155</c:v>
                </c:pt>
                <c:pt idx="9">
                  <c:v>4080550</c:v>
                </c:pt>
                <c:pt idx="10">
                  <c:v>3902740</c:v>
                </c:pt>
                <c:pt idx="11">
                  <c:v>3875275</c:v>
                </c:pt>
                <c:pt idx="12">
                  <c:v>3839200</c:v>
                </c:pt>
                <c:pt idx="13">
                  <c:v>3813700</c:v>
                </c:pt>
                <c:pt idx="14">
                  <c:v>3804900</c:v>
                </c:pt>
                <c:pt idx="15">
                  <c:v>3662160</c:v>
                </c:pt>
                <c:pt idx="16">
                  <c:v>3439300</c:v>
                </c:pt>
                <c:pt idx="17">
                  <c:v>3395300</c:v>
                </c:pt>
                <c:pt idx="18">
                  <c:v>3065780</c:v>
                </c:pt>
                <c:pt idx="19">
                  <c:v>2955600</c:v>
                </c:pt>
                <c:pt idx="20">
                  <c:v>2911790</c:v>
                </c:pt>
                <c:pt idx="21">
                  <c:v>2797730</c:v>
                </c:pt>
                <c:pt idx="22">
                  <c:v>2746347</c:v>
                </c:pt>
                <c:pt idx="23">
                  <c:v>2713320</c:v>
                </c:pt>
                <c:pt idx="24">
                  <c:v>2553220</c:v>
                </c:pt>
                <c:pt idx="25">
                  <c:v>2369640</c:v>
                </c:pt>
                <c:pt idx="26">
                  <c:v>2053235</c:v>
                </c:pt>
                <c:pt idx="27">
                  <c:v>1999705</c:v>
                </c:pt>
                <c:pt idx="28">
                  <c:v>1992360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B-4767-B8B5-64C650E28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561464"/>
        <c:axId val="274589928"/>
        <c:axId val="0"/>
      </c:bar3DChart>
      <c:catAx>
        <c:axId val="23656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74589928"/>
        <c:crosses val="autoZero"/>
        <c:auto val="1"/>
        <c:lblAlgn val="ctr"/>
        <c:lblOffset val="100"/>
        <c:noMultiLvlLbl val="0"/>
      </c:catAx>
      <c:valAx>
        <c:axId val="2745899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6561464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33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 err="1"/>
                    <a:t>Miliony</a:t>
                  </a:r>
                  <a:r>
                    <a:rPr lang="pl-PL" dirty="0"/>
                    <a:t> Euro</a:t>
                  </a:r>
                  <a:endParaRPr lang="en-US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713686781490037E-2"/>
          <c:y val="2.1450723962209706E-2"/>
          <c:w val="0.93496285603316986"/>
          <c:h val="0.91451111381141981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B3A-4D48-BA06-9301B4ED107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B3A-4D48-BA06-9301B4ED107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B3A-4D48-BA06-9301B4ED107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3A-4D48-BA06-9301B4ED107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B3A-4D48-BA06-9301B4ED107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B3A-4D48-BA06-9301B4ED107E}"/>
              </c:ext>
            </c:extLst>
          </c:dPt>
          <c:dLbls>
            <c:dLbl>
              <c:idx val="0"/>
              <c:layout>
                <c:manualLayout>
                  <c:x val="-0.28307811923098908"/>
                  <c:y val="-0.12335449935804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19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3A-4D48-BA06-9301B4ED107E}"/>
                </c:ext>
              </c:extLst>
            </c:dLbl>
            <c:dLbl>
              <c:idx val="1"/>
              <c:layout>
                <c:manualLayout>
                  <c:x val="8.5227820843738644E-2"/>
                  <c:y val="2.02014493122219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4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3A-4D48-BA06-9301B4ED107E}"/>
                </c:ext>
              </c:extLst>
            </c:dLbl>
            <c:dLbl>
              <c:idx val="2"/>
              <c:layout>
                <c:manualLayout>
                  <c:x val="2.5872731327563517E-2"/>
                  <c:y val="7.593619861210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4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B3A-4D48-BA06-9301B4ED107E}"/>
                </c:ext>
              </c:extLst>
            </c:dLbl>
            <c:dLbl>
              <c:idx val="3"/>
              <c:layout>
                <c:manualLayout>
                  <c:x val="1.5219253722096076E-2"/>
                  <c:y val="-5.809995271320956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B3A-4D48-BA06-9301B4ED10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B3A-4D48-BA06-9301B4ED10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Umowy</c:v>
                </c:pt>
                <c:pt idx="1">
                  <c:v>Rezygnacja Wnioskodawcy/Rozwiązanie umowy</c:v>
                </c:pt>
                <c:pt idx="2">
                  <c:v>Wnioski w trakcie rozpatrywania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19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3A-4D48-BA06-9301B4ED1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541982352418612"/>
          <c:y val="9.1831899517326301E-2"/>
          <c:w val="0.83368440463823335"/>
          <c:h val="0.894908599369141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effectLst>
              <a:outerShdw blurRad="50800" dist="50800" dir="5400000" algn="ctr" rotWithShape="0">
                <a:schemeClr val="accent1">
                  <a:lumMod val="75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B70-4456-91CA-8AF17255F1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70-4456-91CA-8AF17255F12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 </a:t>
                    </a:r>
                    <a:fld id="{C49F6504-3049-4573-9BF0-FB70F3F8A39B}" type="VALUE">
                      <a:rPr lang="en-US" smtClean="0"/>
                      <a:pPr/>
                      <a:t>[WARTOŚĆ]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2A-4FDE-9D5D-71F4AE963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70-4456-91CA-8AF17255F12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70-4456-91CA-8AF17255F128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  <c:pt idx="0">
                  <c:v>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84-4811-A568-38F43E08757F}"/>
            </c:ext>
          </c:extLst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Arkusz1!$F$2:$F$3</c:f>
              <c:numCache>
                <c:formatCode>General</c:formatCode>
                <c:ptCount val="2"/>
                <c:pt idx="0">
                  <c:v>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84-4811-A568-38F43E08757F}"/>
            </c:ext>
          </c:extLst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Arkusz1!$A$2:$A$3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Arkusz1!$G$2:$G$3</c:f>
              <c:numCache>
                <c:formatCode>General</c:formatCode>
                <c:ptCount val="2"/>
                <c:pt idx="0">
                  <c:v>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4-4811-A568-38F43E087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374232"/>
        <c:axId val="156275568"/>
        <c:axId val="0"/>
      </c:bar3DChart>
      <c:catAx>
        <c:axId val="236374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275568"/>
        <c:crosses val="autoZero"/>
        <c:auto val="1"/>
        <c:lblAlgn val="ctr"/>
        <c:lblOffset val="100"/>
        <c:noMultiLvlLbl val="0"/>
      </c:catAx>
      <c:valAx>
        <c:axId val="156275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36374232"/>
        <c:crosses val="autoZero"/>
        <c:crossBetween val="between"/>
      </c:valAx>
      <c:spPr>
        <a:ln w="25400">
          <a:noFill/>
        </a:ln>
      </c:spPr>
    </c:plotArea>
    <c:legend>
      <c:legendPos val="l"/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chemeClr val="accent4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132032172705284"/>
          <c:y val="5.420092753293311E-3"/>
          <c:w val="0.52782509894768759"/>
          <c:h val="0.974341958208732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Podejmowanie działalności gospodarczej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13053080555881805"/>
                  <c:y val="-1.214907253652272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1835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5B-4656-B1E2-BA3488A74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1835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B-4656-B1E2-BA3488A7424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Rozwijanie działalności gospodarczej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0.1418508328040696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1161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35B-4656-B1E2-BA3488A74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5B-4656-B1E2-BA3488A7424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Operacje LGD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3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5B-4656-B1E2-BA3488A74242}"/>
              </c:ext>
            </c:extLst>
          </c:dPt>
          <c:dLbls>
            <c:dLbl>
              <c:idx val="0"/>
              <c:layout>
                <c:manualLayout>
                  <c:x val="-0.14490005961522301"/>
                  <c:y val="1.38846543274545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35B-4656-B1E2-BA3488A74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5B-4656-B1E2-BA3488A74242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Operacje Inne (m.in.: zachowanie dziedzictwa lokalnego, rozwój ogólnodostępnej infrastruktury, budowa/przebudowa dróg)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5B-4656-B1E2-BA3488A74242}"/>
              </c:ext>
            </c:extLst>
          </c:dPt>
          <c:dLbls>
            <c:dLbl>
              <c:idx val="0"/>
              <c:layout>
                <c:manualLayout>
                  <c:x val="-0.1350125232787891"/>
                  <c:y val="-1.56201677883946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1308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033864526678682E-2"/>
                      <c:h val="3.910265774969384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335B-4656-B1E2-BA3488A74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1263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5B-4656-B1E2-BA3488A742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1201040"/>
        <c:axId val="241202216"/>
        <c:axId val="0"/>
      </c:bar3DChart>
      <c:catAx>
        <c:axId val="24120104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41202216"/>
        <c:crosses val="autoZero"/>
        <c:auto val="1"/>
        <c:lblAlgn val="ctr"/>
        <c:lblOffset val="100"/>
        <c:noMultiLvlLbl val="0"/>
      </c:catAx>
      <c:valAx>
        <c:axId val="241202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120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82358188611609E-2"/>
          <c:y val="2.1127255532076207E-2"/>
          <c:w val="0.65409476418125867"/>
          <c:h val="0.9419000472867904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B3A-4D48-BA06-9301B4ED107E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B3A-4D48-BA06-9301B4ED107E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B3A-4D48-BA06-9301B4ED107E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3A-4D48-BA06-9301B4ED107E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B3A-4D48-BA06-9301B4ED10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B3A-4D48-BA06-9301B4ED107E}"/>
              </c:ext>
            </c:extLst>
          </c:dPt>
          <c:dLbls>
            <c:dLbl>
              <c:idx val="0"/>
              <c:layout>
                <c:manualLayout>
                  <c:x val="-0.19260720556166649"/>
                  <c:y val="-6.705743545918331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2316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3A-4D48-BA06-9301B4ED107E}"/>
                </c:ext>
              </c:extLst>
            </c:dLbl>
            <c:dLbl>
              <c:idx val="1"/>
              <c:layout>
                <c:manualLayout>
                  <c:x val="0.13171748798907285"/>
                  <c:y val="-0.1266592333067253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1136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3A-4D48-BA06-9301B4ED107E}"/>
                </c:ext>
              </c:extLst>
            </c:dLbl>
            <c:dLbl>
              <c:idx val="2"/>
              <c:layout>
                <c:manualLayout>
                  <c:x val="8.2208177101302585E-2"/>
                  <c:y val="7.681802102708892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430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B3A-4D48-BA06-9301B4ED107E}"/>
                </c:ext>
              </c:extLst>
            </c:dLbl>
            <c:dLbl>
              <c:idx val="3"/>
              <c:layout>
                <c:manualLayout>
                  <c:x val="5.0738834849886026E-2"/>
                  <c:y val="0.1160128137468780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271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B3A-4D48-BA06-9301B4ED107E}"/>
                </c:ext>
              </c:extLst>
            </c:dLbl>
            <c:dLbl>
              <c:idx val="4"/>
              <c:layout>
                <c:manualLayout>
                  <c:x val="1.4799106450051547E-2"/>
                  <c:y val="0.1033683244351176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151</a:t>
                    </a:r>
                  </a:p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B3A-4D48-BA06-9301B4ED107E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Umowy</c:v>
                </c:pt>
                <c:pt idx="1">
                  <c:v>Nie mieszczące się w limicie</c:v>
                </c:pt>
                <c:pt idx="2">
                  <c:v>Odmowa przyznania pomocy/pozostawiony bez rozpatrzenia</c:v>
                </c:pt>
                <c:pt idx="3">
                  <c:v>Rezygnacje/umowy rozwiązane</c:v>
                </c:pt>
                <c:pt idx="4">
                  <c:v>Rozpatrywane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2316</c:v>
                </c:pt>
                <c:pt idx="1">
                  <c:v>1136</c:v>
                </c:pt>
                <c:pt idx="2">
                  <c:v>430</c:v>
                </c:pt>
                <c:pt idx="3">
                  <c:v>271</c:v>
                </c:pt>
                <c:pt idx="4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3A-4D48-BA06-9301B4ED10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82358188611609E-2"/>
          <c:y val="5.0856091747381607E-2"/>
          <c:w val="0.91532965922173515"/>
          <c:h val="0.9121711644834075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B3A-4D48-BA06-9301B4ED107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B3A-4D48-BA06-9301B4ED107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B3A-4D48-BA06-9301B4ED107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3A-4D48-BA06-9301B4ED107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B3A-4D48-BA06-9301B4ED107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B3A-4D48-BA06-9301B4ED107E}"/>
              </c:ext>
            </c:extLst>
          </c:dPt>
          <c:dLbls>
            <c:dLbl>
              <c:idx val="0"/>
              <c:layout>
                <c:manualLayout>
                  <c:x val="-6.6964716377223274E-2"/>
                  <c:y val="-0.296864742301360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64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3A-4D48-BA06-9301B4ED107E}"/>
                </c:ext>
              </c:extLst>
            </c:dLbl>
            <c:dLbl>
              <c:idx val="1"/>
              <c:layout>
                <c:manualLayout>
                  <c:x val="1.9785029838725043E-2"/>
                  <c:y val="7.56384812461915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3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3A-4D48-BA06-9301B4ED107E}"/>
                </c:ext>
              </c:extLst>
            </c:dLbl>
            <c:dLbl>
              <c:idx val="2"/>
              <c:layout>
                <c:manualLayout>
                  <c:x val="2.587273132756340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B3A-4D48-BA06-9301B4ED10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B3A-4D48-BA06-9301B4ED10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173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B3A-4D48-BA06-9301B4ED10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Umowy</c:v>
                </c:pt>
                <c:pt idx="1">
                  <c:v>Wycofane wnioski/Odmowy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3A-4D48-BA06-9301B4ED1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85982635910031"/>
          <c:y val="0.94229976130598281"/>
          <c:w val="0.44627166032351345"/>
          <c:h val="5.7700238694017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82358188611609E-2"/>
          <c:y val="3.8369704476635229E-2"/>
          <c:w val="0.94487568951914369"/>
          <c:h val="0.9246576303371585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B3A-4D48-BA06-9301B4ED107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B3A-4D48-BA06-9301B4ED107E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B3A-4D48-BA06-9301B4ED107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3A-4D48-BA06-9301B4ED107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B3A-4D48-BA06-9301B4ED107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B3A-4D48-BA06-9301B4ED107E}"/>
              </c:ext>
            </c:extLst>
          </c:dPt>
          <c:dLbls>
            <c:dLbl>
              <c:idx val="0"/>
              <c:layout>
                <c:manualLayout>
                  <c:x val="-8.5551006190148771E-2"/>
                  <c:y val="-0.3974029188934290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3A-4D48-BA06-9301B4ED107E}"/>
                </c:ext>
              </c:extLst>
            </c:dLbl>
            <c:dLbl>
              <c:idx val="1"/>
              <c:layout>
                <c:manualLayout>
                  <c:x val="1.7997597295415273E-2"/>
                  <c:y val="6.89694810046554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3A-4D48-BA06-9301B4ED107E}"/>
                </c:ext>
              </c:extLst>
            </c:dLbl>
            <c:dLbl>
              <c:idx val="2"/>
              <c:layout>
                <c:manualLayout>
                  <c:x val="1.0819969318074532E-2"/>
                  <c:y val="6.32220242542674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B3A-4D48-BA06-9301B4ED10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479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B3A-4D48-BA06-9301B4ED10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B3A-4D48-BA06-9301B4ED107E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Umowy</c:v>
                </c:pt>
                <c:pt idx="1">
                  <c:v>Odmowy</c:v>
                </c:pt>
                <c:pt idx="2">
                  <c:v>Wnioski w trakcie rozpatrywania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3A-4D48-BA06-9301B4ED10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 wdrażania poddziałania19.2</a:t>
            </a:r>
          </a:p>
        </c:rich>
      </c:tx>
      <c:layout>
        <c:manualLayout>
          <c:xMode val="edge"/>
          <c:yMode val="edge"/>
          <c:x val="0.261317543935447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2778121763239564"/>
          <c:y val="0.1432029665365625"/>
          <c:w val="0.85322480252107358"/>
          <c:h val="0.430953881710263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Budżet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160618668768652E-2"/>
                  <c:y val="9.3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~</a:t>
                    </a:r>
                    <a:r>
                      <a:rPr lang="en-US" baseline="0" dirty="0"/>
                      <a:t> 295 000 000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4146884914022"/>
                      <c:h val="7.61617010252839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A43-4E88-8DE3-7903157AF52D}"/>
                </c:ext>
              </c:extLst>
            </c:dLbl>
            <c:dLbl>
              <c:idx val="1"/>
              <c:layout>
                <c:manualLayout>
                  <c:x val="8.2950802465056924E-3"/>
                  <c:y val="0.32856539445006006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3-4E88-8DE3-7903157AF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2"/>
                <c:pt idx="1">
                  <c:v>Kwota w zł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 formatCode="#,##0.00">
                  <c:v>295000000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43-4E88-8DE3-7903157AF52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Dodatkowe środki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3-4E88-8DE3-7903157AF52D}"/>
              </c:ext>
            </c:extLst>
          </c:dPt>
          <c:dLbls>
            <c:dLbl>
              <c:idx val="0"/>
              <c:layout>
                <c:manualLayout>
                  <c:x val="-1.6330490027856987E-3"/>
                  <c:y val="9.54293389934941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~77</a:t>
                    </a:r>
                    <a:r>
                      <a:rPr lang="en-US" baseline="0" dirty="0"/>
                      <a:t> 000 000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43-4E88-8DE3-7903157AF5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2"/>
                <c:pt idx="1">
                  <c:v>Kwota w zł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 formatCode="#,##0.00">
                  <c:v>77000000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43-4E88-8DE3-7903157AF52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Suma podpisanych umów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67385653160176E-2"/>
                  <c:y val="-1.25000000000001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221 642 108,00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DE3-4982-8580-4E2F8B07BC32}"/>
                </c:ext>
              </c:extLst>
            </c:dLbl>
            <c:dLbl>
              <c:idx val="1"/>
              <c:layout>
                <c:manualLayout>
                  <c:x val="0.3504730547894061"/>
                  <c:y val="-8.3941428883124443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252 293 000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DE3-4982-8580-4E2F8B07B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2"/>
                <c:pt idx="1">
                  <c:v>Kwota w zł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1">
                  <c:v>252293000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43-4E88-8DE3-7903157AF52D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Wnioski rozpatrywane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10878370275740375"/>
                  <c:y val="6.414296912248377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14 629 000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EB-4567-A77E-ADE679AD8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2"/>
                <c:pt idx="1">
                  <c:v>Kwota w zł</c:v>
                </c:pt>
              </c:strCache>
            </c:strRef>
          </c:cat>
          <c:val>
            <c:numRef>
              <c:f>Arkusz1!$E$2:$E$4</c:f>
              <c:numCache>
                <c:formatCode>General</c:formatCode>
                <c:ptCount val="3"/>
                <c:pt idx="2">
                  <c:v>14629000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B-4567-A77E-ADE679AD8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6560288"/>
        <c:axId val="236560680"/>
      </c:barChart>
      <c:catAx>
        <c:axId val="23656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36560680"/>
        <c:crosses val="autoZero"/>
        <c:auto val="1"/>
        <c:lblAlgn val="ctr"/>
        <c:lblOffset val="100"/>
        <c:noMultiLvlLbl val="0"/>
      </c:catAx>
      <c:valAx>
        <c:axId val="236560680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23656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100827274335772E-2"/>
          <c:y val="0.75101136492937814"/>
          <c:w val="0.89999989122989354"/>
          <c:h val="6.1693919852602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476D1-6190-4688-8840-889C6D57B39B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EAA52E8B-8932-479C-90F9-2D6961191380}">
      <dgm:prSet phldrT="[Tekst]" custT="1"/>
      <dgm:spPr/>
      <dgm:t>
        <a:bodyPr/>
        <a:lstStyle/>
        <a:p>
          <a:pPr algn="l"/>
          <a:r>
            <a:rPr lang="pl-PL" sz="1150" b="1" dirty="0">
              <a:latin typeface="Arial" panose="020B0604020202020204" pitchFamily="34" charset="0"/>
              <a:cs typeface="Arial" panose="020B0604020202020204" pitchFamily="34" charset="0"/>
            </a:rPr>
            <a:t>1 Bonus (2019)     </a:t>
          </a:r>
        </a:p>
        <a:p>
          <a:pPr algn="l"/>
          <a:r>
            <a:rPr lang="pl-PL" sz="1150" b="1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pl-PL" sz="1200" b="1" dirty="0">
              <a:latin typeface="Arial" panose="020B0604020202020204" pitchFamily="34" charset="0"/>
              <a:cs typeface="Arial" panose="020B0604020202020204" pitchFamily="34" charset="0"/>
            </a:rPr>
            <a:t>1,7 mln </a:t>
          </a:r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€</a:t>
          </a:r>
          <a:endParaRPr lang="pl-PL" sz="11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2FF977-FD99-4CF7-B5B2-67221E8C0264}" type="parTrans" cxnId="{D0487AC9-FF0F-4597-A41A-7C7439F22E4A}">
      <dgm:prSet/>
      <dgm:spPr/>
      <dgm:t>
        <a:bodyPr/>
        <a:lstStyle/>
        <a:p>
          <a:endParaRPr lang="pl-PL"/>
        </a:p>
      </dgm:t>
    </dgm:pt>
    <dgm:pt modelId="{8A3ACB3A-846E-4D04-AFDC-F13C055F3653}" type="sibTrans" cxnId="{D0487AC9-FF0F-4597-A41A-7C7439F22E4A}">
      <dgm:prSet/>
      <dgm:spPr>
        <a:blipFill dpi="0" rotWithShape="1">
          <a:blip xmlns:r="http://schemas.openxmlformats.org/officeDocument/2006/relationships" r:embed="rId1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Trend wzrostowy kontur"/>
        </a:ext>
      </dgm:extLst>
    </dgm:pt>
    <dgm:pt modelId="{B836871D-8E33-42EC-8BFE-975EB69CF6E8}">
      <dgm:prSet custT="1"/>
      <dgm:spPr/>
      <dgm:t>
        <a:bodyPr/>
        <a:lstStyle/>
        <a:p>
          <a:pPr algn="l"/>
          <a:r>
            <a:rPr lang="pl-PL" sz="1150" b="1" dirty="0">
              <a:latin typeface="Arial" panose="020B0604020202020204" pitchFamily="34" charset="0"/>
              <a:cs typeface="Arial" panose="020B0604020202020204" pitchFamily="34" charset="0"/>
            </a:rPr>
            <a:t>2 Bonus (2020)</a:t>
          </a:r>
        </a:p>
        <a:p>
          <a:pPr algn="l"/>
          <a:r>
            <a:rPr lang="pl-PL" sz="1150" b="1" dirty="0">
              <a:latin typeface="Arial" panose="020B0604020202020204" pitchFamily="34" charset="0"/>
              <a:cs typeface="Arial" panose="020B0604020202020204" pitchFamily="34" charset="0"/>
            </a:rPr>
            <a:t>       </a:t>
          </a:r>
          <a:r>
            <a:rPr lang="pl-PL" sz="1200" b="1" dirty="0">
              <a:latin typeface="Arial" panose="020B0604020202020204" pitchFamily="34" charset="0"/>
              <a:cs typeface="Arial" panose="020B0604020202020204" pitchFamily="34" charset="0"/>
            </a:rPr>
            <a:t>3,6 mln </a:t>
          </a:r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€</a:t>
          </a:r>
          <a:endParaRPr lang="pl-PL" sz="115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660AC-D2AD-4048-93D6-DC5CD24A85FE}" type="parTrans" cxnId="{7EE3A6AB-B69B-434B-BDC0-40F6614F446B}">
      <dgm:prSet/>
      <dgm:spPr/>
      <dgm:t>
        <a:bodyPr/>
        <a:lstStyle/>
        <a:p>
          <a:endParaRPr lang="pl-PL"/>
        </a:p>
      </dgm:t>
    </dgm:pt>
    <dgm:pt modelId="{3BF2DA58-E06F-4800-9AD9-DBDC677BF5D2}" type="sibTrans" cxnId="{7EE3A6AB-B69B-434B-BDC0-40F6614F446B}">
      <dgm:prSet/>
      <dgm:spPr>
        <a:blipFill dpi="0" rotWithShape="1">
          <a:blip xmlns:r="http://schemas.openxmlformats.org/officeDocument/2006/relationships" r:embed="rId1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Trend wzrostowy kontur"/>
        </a:ext>
      </dgm:extLst>
    </dgm:pt>
    <dgm:pt modelId="{2EDE7297-5982-485C-9D0F-B6971F7F16B1}">
      <dgm:prSet custT="1"/>
      <dgm:spPr/>
      <dgm:t>
        <a:bodyPr/>
        <a:lstStyle/>
        <a:p>
          <a:r>
            <a:rPr lang="pl-PL" sz="1150" b="1" dirty="0">
              <a:latin typeface="Arial" panose="020B0604020202020204" pitchFamily="34" charset="0"/>
              <a:cs typeface="Arial" panose="020B0604020202020204" pitchFamily="34" charset="0"/>
            </a:rPr>
            <a:t>19.3 limit do 10% </a:t>
          </a:r>
        </a:p>
        <a:p>
          <a:r>
            <a:rPr lang="pl-PL" sz="1150" b="1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pl-PL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3,5 mln </a:t>
          </a:r>
          <a:r>
            <a:rPr lang="pl-PL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€</a:t>
          </a:r>
          <a:endParaRPr lang="pl-PL" sz="115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A42E7-543D-4684-9283-18D68982A84F}" type="parTrans" cxnId="{F806DD85-5C8B-4E77-8C49-00D45CD4CCEB}">
      <dgm:prSet/>
      <dgm:spPr/>
      <dgm:t>
        <a:bodyPr/>
        <a:lstStyle/>
        <a:p>
          <a:endParaRPr lang="pl-PL"/>
        </a:p>
      </dgm:t>
    </dgm:pt>
    <dgm:pt modelId="{2039643C-7038-4D25-8533-A243933AD21F}" type="sibTrans" cxnId="{F806DD85-5C8B-4E77-8C49-00D45CD4CCEB}">
      <dgm:prSet/>
      <dgm:spPr>
        <a:blipFill dpi="0" rotWithShape="1">
          <a:blip xmlns:r="http://schemas.openxmlformats.org/officeDocument/2006/relationships" r:embed="rId1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Trend wzrostowy kontur"/>
        </a:ext>
      </dgm:extLst>
    </dgm:pt>
    <dgm:pt modelId="{0AFA2950-14AC-49CF-A411-9436058CA47B}">
      <dgm:prSet custT="1"/>
      <dgm:spPr/>
      <dgm:t>
        <a:bodyPr/>
        <a:lstStyle/>
        <a:p>
          <a:r>
            <a:rPr lang="pl-PL" sz="1150" b="1" dirty="0">
              <a:latin typeface="Arial" panose="020B0604020202020204" pitchFamily="34" charset="0"/>
              <a:cs typeface="Arial" panose="020B0604020202020204" pitchFamily="34" charset="0"/>
            </a:rPr>
            <a:t>Dodatkowe środki (2021) 19,3 mln €</a:t>
          </a:r>
        </a:p>
      </dgm:t>
    </dgm:pt>
    <dgm:pt modelId="{DF786023-68F0-4F54-89A6-8E92058BE018}" type="parTrans" cxnId="{A964384C-DB18-4533-87A1-C6C7D0C17479}">
      <dgm:prSet/>
      <dgm:spPr/>
      <dgm:t>
        <a:bodyPr/>
        <a:lstStyle/>
        <a:p>
          <a:endParaRPr lang="pl-PL"/>
        </a:p>
      </dgm:t>
    </dgm:pt>
    <dgm:pt modelId="{57B2D236-5DF1-421F-82B6-722D1B80CEC8}" type="sibTrans" cxnId="{A964384C-DB18-4533-87A1-C6C7D0C17479}">
      <dgm:prSet/>
      <dgm:spPr>
        <a:blipFill dpi="0" rotWithShape="1">
          <a:blip xmlns:r="http://schemas.openxmlformats.org/officeDocument/2006/relationships" r:embed="rId1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Trend wzrostowy kontur"/>
        </a:ext>
      </dgm:extLst>
    </dgm:pt>
    <dgm:pt modelId="{FD8574DD-798C-42B2-B25B-E6EE149044E6}">
      <dgm:prSet custT="1"/>
      <dgm:spPr/>
      <dgm:t>
        <a:bodyPr/>
        <a:lstStyle/>
        <a:p>
          <a:r>
            <a:rPr lang="pl-PL" sz="1400" b="1" dirty="0">
              <a:latin typeface="Arial" panose="020B0604020202020204" pitchFamily="34" charset="0"/>
              <a:cs typeface="Arial" panose="020B0604020202020204" pitchFamily="34" charset="0"/>
            </a:rPr>
            <a:t>106,2 mln euro</a:t>
          </a:r>
        </a:p>
      </dgm:t>
    </dgm:pt>
    <dgm:pt modelId="{DFF775F8-1981-4054-8FE9-A29C7259D3B3}" type="parTrans" cxnId="{E1E0B3B0-AFBE-4959-B6D2-F83B228D2E03}">
      <dgm:prSet/>
      <dgm:spPr/>
      <dgm:t>
        <a:bodyPr/>
        <a:lstStyle/>
        <a:p>
          <a:endParaRPr lang="pl-PL"/>
        </a:p>
      </dgm:t>
    </dgm:pt>
    <dgm:pt modelId="{23CBF79D-74FF-4A06-92B6-0A506C913EBF}" type="sibTrans" cxnId="{E1E0B3B0-AFBE-4959-B6D2-F83B228D2E03}">
      <dgm:prSet/>
      <dgm:spPr>
        <a:blipFill dpi="0" rotWithShape="1">
          <a:blip xmlns:r="http://schemas.openxmlformats.org/officeDocument/2006/relationships"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Monety kontur"/>
        </a:ext>
      </dgm:extLst>
    </dgm:pt>
    <dgm:pt modelId="{BD7B440B-50C8-4F64-A576-7E6DDECA4BD7}">
      <dgm:prSet phldrT="[Tekst]" custT="1"/>
      <dgm:spPr/>
      <dgm:t>
        <a:bodyPr/>
        <a:lstStyle/>
        <a:p>
          <a:pPr algn="l"/>
          <a:r>
            <a:rPr lang="pl-PL" sz="1150" b="1" dirty="0">
              <a:latin typeface="Arial" panose="020B0604020202020204" pitchFamily="34" charset="0"/>
              <a:cs typeface="Arial" panose="020B0604020202020204" pitchFamily="34" charset="0"/>
            </a:rPr>
            <a:t>Pierwotna kwota (2016) </a:t>
          </a:r>
          <a:r>
            <a:rPr lang="pl-PL" sz="1200" b="1" dirty="0">
              <a:latin typeface="Arial" panose="020B0604020202020204" pitchFamily="34" charset="0"/>
              <a:cs typeface="Arial" panose="020B0604020202020204" pitchFamily="34" charset="0"/>
            </a:rPr>
            <a:t>78,1 mln </a:t>
          </a:r>
          <a:r>
            <a:rPr lang="pl-PL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€</a:t>
          </a:r>
          <a:endParaRPr lang="pl-PL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E2B43E-190B-4D9D-814F-C61CC9C8982B}" type="sibTrans" cxnId="{BCFDAC9B-2F41-4ECE-8094-1BB30D020E13}">
      <dgm:prSet/>
      <dgm:spPr>
        <a:blipFill dpi="0" rotWithShape="1">
          <a:blip xmlns:r="http://schemas.openxmlformats.org/officeDocument/2006/relationships" r:embed="rId1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Trend wzrostowy kontur"/>
        </a:ext>
      </dgm:extLst>
    </dgm:pt>
    <dgm:pt modelId="{95023D8F-B730-4432-8A8A-F8569F8A91F4}" type="parTrans" cxnId="{BCFDAC9B-2F41-4ECE-8094-1BB30D020E13}">
      <dgm:prSet/>
      <dgm:spPr/>
      <dgm:t>
        <a:bodyPr/>
        <a:lstStyle/>
        <a:p>
          <a:endParaRPr lang="pl-PL"/>
        </a:p>
      </dgm:t>
    </dgm:pt>
    <dgm:pt modelId="{70AB885E-8B7A-458A-BB33-19A775CF581A}" type="pres">
      <dgm:prSet presAssocID="{1C8476D1-6190-4688-8840-889C6D57B39B}" presName="Name0" presStyleCnt="0">
        <dgm:presLayoutVars>
          <dgm:chMax val="7"/>
          <dgm:chPref val="7"/>
          <dgm:dir/>
        </dgm:presLayoutVars>
      </dgm:prSet>
      <dgm:spPr/>
    </dgm:pt>
    <dgm:pt modelId="{30851770-B29C-4634-AB1E-E9F39304BC19}" type="pres">
      <dgm:prSet presAssocID="{1C8476D1-6190-4688-8840-889C6D57B39B}" presName="dot1" presStyleLbl="alignNode1" presStyleIdx="0" presStyleCnt="17"/>
      <dgm:spPr/>
    </dgm:pt>
    <dgm:pt modelId="{40C07C1E-9025-40B3-8AA1-746E6543D2EF}" type="pres">
      <dgm:prSet presAssocID="{1C8476D1-6190-4688-8840-889C6D57B39B}" presName="dot2" presStyleLbl="alignNode1" presStyleIdx="1" presStyleCnt="17"/>
      <dgm:spPr/>
    </dgm:pt>
    <dgm:pt modelId="{CD99B1F0-A32D-425B-B072-1BD6A7432C90}" type="pres">
      <dgm:prSet presAssocID="{1C8476D1-6190-4688-8840-889C6D57B39B}" presName="dot3" presStyleLbl="alignNode1" presStyleIdx="2" presStyleCnt="17"/>
      <dgm:spPr/>
    </dgm:pt>
    <dgm:pt modelId="{EEA69924-324F-4B07-BD19-27FC4364A656}" type="pres">
      <dgm:prSet presAssocID="{1C8476D1-6190-4688-8840-889C6D57B39B}" presName="dot4" presStyleLbl="alignNode1" presStyleIdx="3" presStyleCnt="17"/>
      <dgm:spPr/>
    </dgm:pt>
    <dgm:pt modelId="{BB5B9982-7484-4743-BC97-20E1509ED11C}" type="pres">
      <dgm:prSet presAssocID="{1C8476D1-6190-4688-8840-889C6D57B39B}" presName="dot5" presStyleLbl="alignNode1" presStyleIdx="4" presStyleCnt="17"/>
      <dgm:spPr/>
    </dgm:pt>
    <dgm:pt modelId="{28952C4E-FF23-47C2-BCA3-51D106F571B9}" type="pres">
      <dgm:prSet presAssocID="{1C8476D1-6190-4688-8840-889C6D57B39B}" presName="dot6" presStyleLbl="alignNode1" presStyleIdx="5" presStyleCnt="17"/>
      <dgm:spPr/>
    </dgm:pt>
    <dgm:pt modelId="{7001F0A7-2086-497B-97DE-3EAC5D2F7246}" type="pres">
      <dgm:prSet presAssocID="{1C8476D1-6190-4688-8840-889C6D57B39B}" presName="dot7" presStyleLbl="alignNode1" presStyleIdx="6" presStyleCnt="17"/>
      <dgm:spPr/>
    </dgm:pt>
    <dgm:pt modelId="{82ED623E-235C-4FBD-973F-8275556BFDFC}" type="pres">
      <dgm:prSet presAssocID="{1C8476D1-6190-4688-8840-889C6D57B39B}" presName="dot8" presStyleLbl="alignNode1" presStyleIdx="7" presStyleCnt="17"/>
      <dgm:spPr/>
    </dgm:pt>
    <dgm:pt modelId="{E18ACE2B-5C29-43B6-A444-F2380CCD889F}" type="pres">
      <dgm:prSet presAssocID="{1C8476D1-6190-4688-8840-889C6D57B39B}" presName="dot9" presStyleLbl="alignNode1" presStyleIdx="8" presStyleCnt="17"/>
      <dgm:spPr/>
    </dgm:pt>
    <dgm:pt modelId="{2C7D2580-A258-4C26-81A0-AD74B4FB0383}" type="pres">
      <dgm:prSet presAssocID="{1C8476D1-6190-4688-8840-889C6D57B39B}" presName="dot10" presStyleLbl="alignNode1" presStyleIdx="9" presStyleCnt="17"/>
      <dgm:spPr/>
    </dgm:pt>
    <dgm:pt modelId="{F83A9E6C-BA43-4D92-8B69-6ED531B89B64}" type="pres">
      <dgm:prSet presAssocID="{1C8476D1-6190-4688-8840-889C6D57B39B}" presName="dotArrow1" presStyleLbl="alignNode1" presStyleIdx="10" presStyleCnt="17"/>
      <dgm:spPr>
        <a:noFill/>
        <a:ln>
          <a:noFill/>
        </a:ln>
      </dgm:spPr>
    </dgm:pt>
    <dgm:pt modelId="{DAF46896-0662-4C40-A9CA-89B4F1434542}" type="pres">
      <dgm:prSet presAssocID="{1C8476D1-6190-4688-8840-889C6D57B39B}" presName="dotArrow2" presStyleLbl="alignNode1" presStyleIdx="11" presStyleCnt="17"/>
      <dgm:spPr>
        <a:noFill/>
        <a:ln>
          <a:noFill/>
        </a:ln>
      </dgm:spPr>
    </dgm:pt>
    <dgm:pt modelId="{D2D6087E-CA09-48EC-BC2B-59536965A92B}" type="pres">
      <dgm:prSet presAssocID="{1C8476D1-6190-4688-8840-889C6D57B39B}" presName="dotArrow3" presStyleLbl="alignNode1" presStyleIdx="12" presStyleCnt="17"/>
      <dgm:spPr>
        <a:noFill/>
        <a:ln>
          <a:noFill/>
        </a:ln>
      </dgm:spPr>
    </dgm:pt>
    <dgm:pt modelId="{B6813F47-1D1B-4FC7-9ED8-B5D4DD99024E}" type="pres">
      <dgm:prSet presAssocID="{1C8476D1-6190-4688-8840-889C6D57B39B}" presName="dotArrow4" presStyleLbl="alignNode1" presStyleIdx="13" presStyleCnt="17"/>
      <dgm:spPr>
        <a:noFill/>
        <a:ln>
          <a:noFill/>
        </a:ln>
      </dgm:spPr>
    </dgm:pt>
    <dgm:pt modelId="{C0CD02E4-239A-4A0A-9707-1B00A8F81B60}" type="pres">
      <dgm:prSet presAssocID="{1C8476D1-6190-4688-8840-889C6D57B39B}" presName="dotArrow5" presStyleLbl="alignNode1" presStyleIdx="14" presStyleCnt="17"/>
      <dgm:spPr>
        <a:noFill/>
        <a:ln>
          <a:noFill/>
        </a:ln>
      </dgm:spPr>
    </dgm:pt>
    <dgm:pt modelId="{854A8391-9D75-4F9C-8DCA-9AE38B2913E1}" type="pres">
      <dgm:prSet presAssocID="{1C8476D1-6190-4688-8840-889C6D57B39B}" presName="dotArrow6" presStyleLbl="alignNode1" presStyleIdx="15" presStyleCnt="17"/>
      <dgm:spPr>
        <a:noFill/>
        <a:ln>
          <a:noFill/>
        </a:ln>
      </dgm:spPr>
    </dgm:pt>
    <dgm:pt modelId="{B4CAF03C-3CAD-458D-BC82-59F7E184CB95}" type="pres">
      <dgm:prSet presAssocID="{1C8476D1-6190-4688-8840-889C6D57B39B}" presName="dotArrow7" presStyleLbl="alignNode1" presStyleIdx="16" presStyleCnt="17"/>
      <dgm:spPr>
        <a:noFill/>
        <a:ln>
          <a:noFill/>
        </a:ln>
      </dgm:spPr>
    </dgm:pt>
    <dgm:pt modelId="{75A3A8F1-DA50-405F-8389-A9E3A1DAA33F}" type="pres">
      <dgm:prSet presAssocID="{BD7B440B-50C8-4F64-A576-7E6DDECA4BD7}" presName="parTx1" presStyleLbl="node1" presStyleIdx="0" presStyleCnt="6" custScaleX="106516"/>
      <dgm:spPr/>
    </dgm:pt>
    <dgm:pt modelId="{1E47768A-4989-4D96-94E8-38C7BACC94DB}" type="pres">
      <dgm:prSet presAssocID="{F6E2B43E-190B-4D9D-814F-C61CC9C8982B}" presName="picture1" presStyleCnt="0"/>
      <dgm:spPr/>
    </dgm:pt>
    <dgm:pt modelId="{94F96BA6-9F24-4A9C-ADE7-A221AFA8B95F}" type="pres">
      <dgm:prSet presAssocID="{F6E2B43E-190B-4D9D-814F-C61CC9C8982B}" presName="imageRepeatNode" presStyleLbl="fgImgPlace1" presStyleIdx="0" presStyleCnt="6" custScaleX="84319" custScaleY="84311"/>
      <dgm:spPr/>
    </dgm:pt>
    <dgm:pt modelId="{505A793B-F6DE-40B2-9C5B-691E5F116E26}" type="pres">
      <dgm:prSet presAssocID="{EAA52E8B-8932-479C-90F9-2D6961191380}" presName="parTx2" presStyleLbl="node1" presStyleIdx="1" presStyleCnt="6"/>
      <dgm:spPr/>
    </dgm:pt>
    <dgm:pt modelId="{2A1FCAB6-CC31-4C96-9190-166A92278FE8}" type="pres">
      <dgm:prSet presAssocID="{8A3ACB3A-846E-4D04-AFDC-F13C055F3653}" presName="picture2" presStyleCnt="0"/>
      <dgm:spPr/>
    </dgm:pt>
    <dgm:pt modelId="{45A326F6-F3B0-4693-8F86-002F49B873E1}" type="pres">
      <dgm:prSet presAssocID="{8A3ACB3A-846E-4D04-AFDC-F13C055F3653}" presName="imageRepeatNode" presStyleLbl="fgImgPlace1" presStyleIdx="1" presStyleCnt="6" custScaleX="84319" custScaleY="84311"/>
      <dgm:spPr/>
    </dgm:pt>
    <dgm:pt modelId="{8F9B7A27-32AE-42FC-A588-C6CAA82787FD}" type="pres">
      <dgm:prSet presAssocID="{B836871D-8E33-42EC-8BFE-975EB69CF6E8}" presName="parTx3" presStyleLbl="node1" presStyleIdx="2" presStyleCnt="6"/>
      <dgm:spPr/>
    </dgm:pt>
    <dgm:pt modelId="{CA2492FC-E236-4414-82D2-82A8E974001B}" type="pres">
      <dgm:prSet presAssocID="{3BF2DA58-E06F-4800-9AD9-DBDC677BF5D2}" presName="picture3" presStyleCnt="0"/>
      <dgm:spPr/>
    </dgm:pt>
    <dgm:pt modelId="{5A642E9A-47C2-4B12-B43C-6F16A185314C}" type="pres">
      <dgm:prSet presAssocID="{3BF2DA58-E06F-4800-9AD9-DBDC677BF5D2}" presName="imageRepeatNode" presStyleLbl="fgImgPlace1" presStyleIdx="2" presStyleCnt="6" custScaleX="84319" custScaleY="84311"/>
      <dgm:spPr/>
    </dgm:pt>
    <dgm:pt modelId="{43CDE18B-85C3-4A40-B4BB-927DB16FCABD}" type="pres">
      <dgm:prSet presAssocID="{2EDE7297-5982-485C-9D0F-B6971F7F16B1}" presName="parTx4" presStyleLbl="node1" presStyleIdx="3" presStyleCnt="6"/>
      <dgm:spPr/>
    </dgm:pt>
    <dgm:pt modelId="{E962826D-04DE-4B9C-A0E7-338EC01EA577}" type="pres">
      <dgm:prSet presAssocID="{2039643C-7038-4D25-8533-A243933AD21F}" presName="picture4" presStyleCnt="0"/>
      <dgm:spPr/>
    </dgm:pt>
    <dgm:pt modelId="{ED09CA20-6D19-4D82-8B81-AC80FE69A77A}" type="pres">
      <dgm:prSet presAssocID="{2039643C-7038-4D25-8533-A243933AD21F}" presName="imageRepeatNode" presStyleLbl="fgImgPlace1" presStyleIdx="3" presStyleCnt="6" custScaleX="84319" custScaleY="84311"/>
      <dgm:spPr/>
    </dgm:pt>
    <dgm:pt modelId="{EF5C7D24-596A-4C0F-80AA-BCEB4F7DA378}" type="pres">
      <dgm:prSet presAssocID="{0AFA2950-14AC-49CF-A411-9436058CA47B}" presName="parTx5" presStyleLbl="node1" presStyleIdx="4" presStyleCnt="6"/>
      <dgm:spPr/>
    </dgm:pt>
    <dgm:pt modelId="{7F8E3CC8-2AE5-4D49-8386-5C800870EBFA}" type="pres">
      <dgm:prSet presAssocID="{57B2D236-5DF1-421F-82B6-722D1B80CEC8}" presName="picture5" presStyleCnt="0"/>
      <dgm:spPr/>
    </dgm:pt>
    <dgm:pt modelId="{9E239FF3-AEBB-4D83-99E4-737307F6BF7C}" type="pres">
      <dgm:prSet presAssocID="{57B2D236-5DF1-421F-82B6-722D1B80CEC8}" presName="imageRepeatNode" presStyleLbl="fgImgPlace1" presStyleIdx="4" presStyleCnt="6" custScaleX="84319" custScaleY="84311"/>
      <dgm:spPr/>
    </dgm:pt>
    <dgm:pt modelId="{F7265409-12E3-4183-920B-4F8FAE3722EB}" type="pres">
      <dgm:prSet presAssocID="{FD8574DD-798C-42B2-B25B-E6EE149044E6}" presName="parTx6" presStyleLbl="node1" presStyleIdx="5" presStyleCnt="6" custLinFactNeighborX="565" custLinFactNeighborY="21694"/>
      <dgm:spPr/>
    </dgm:pt>
    <dgm:pt modelId="{03800685-2433-4CFC-83ED-2A5A850BB825}" type="pres">
      <dgm:prSet presAssocID="{23CBF79D-74FF-4A06-92B6-0A506C913EBF}" presName="picture6" presStyleCnt="0"/>
      <dgm:spPr/>
    </dgm:pt>
    <dgm:pt modelId="{9E60A8E5-A880-4CCB-8DC1-1CE6EDC0E763}" type="pres">
      <dgm:prSet presAssocID="{23CBF79D-74FF-4A06-92B6-0A506C913EBF}" presName="imageRepeatNode" presStyleLbl="fgImgPlace1" presStyleIdx="5" presStyleCnt="6" custAng="0" custLinFactNeighborX="-68749" custLinFactNeighborY="1889"/>
      <dgm:spPr/>
    </dgm:pt>
  </dgm:ptLst>
  <dgm:cxnLst>
    <dgm:cxn modelId="{9333A507-4584-4C98-8618-D5FF3DFBF260}" type="presOf" srcId="{EAA52E8B-8932-479C-90F9-2D6961191380}" destId="{505A793B-F6DE-40B2-9C5B-691E5F116E26}" srcOrd="0" destOrd="0" presId="urn:microsoft.com/office/officeart/2008/layout/AscendingPictureAccentProcess"/>
    <dgm:cxn modelId="{84C04D60-EB0A-42E5-8E4A-3436840A49E6}" type="presOf" srcId="{23CBF79D-74FF-4A06-92B6-0A506C913EBF}" destId="{9E60A8E5-A880-4CCB-8DC1-1CE6EDC0E763}" srcOrd="0" destOrd="0" presId="urn:microsoft.com/office/officeart/2008/layout/AscendingPictureAccentProcess"/>
    <dgm:cxn modelId="{8DE4D861-8D6F-482B-BD89-9CE8C14B9231}" type="presOf" srcId="{57B2D236-5DF1-421F-82B6-722D1B80CEC8}" destId="{9E239FF3-AEBB-4D83-99E4-737307F6BF7C}" srcOrd="0" destOrd="0" presId="urn:microsoft.com/office/officeart/2008/layout/AscendingPictureAccentProcess"/>
    <dgm:cxn modelId="{C20AFD65-8989-4746-AF06-A600F60B1F1D}" type="presOf" srcId="{8A3ACB3A-846E-4D04-AFDC-F13C055F3653}" destId="{45A326F6-F3B0-4693-8F86-002F49B873E1}" srcOrd="0" destOrd="0" presId="urn:microsoft.com/office/officeart/2008/layout/AscendingPictureAccentProcess"/>
    <dgm:cxn modelId="{A964384C-DB18-4533-87A1-C6C7D0C17479}" srcId="{1C8476D1-6190-4688-8840-889C6D57B39B}" destId="{0AFA2950-14AC-49CF-A411-9436058CA47B}" srcOrd="4" destOrd="0" parTransId="{DF786023-68F0-4F54-89A6-8E92058BE018}" sibTransId="{57B2D236-5DF1-421F-82B6-722D1B80CEC8}"/>
    <dgm:cxn modelId="{AB246E6C-CA5A-4102-ADCA-886B822BD43A}" type="presOf" srcId="{2039643C-7038-4D25-8533-A243933AD21F}" destId="{ED09CA20-6D19-4D82-8B81-AC80FE69A77A}" srcOrd="0" destOrd="0" presId="urn:microsoft.com/office/officeart/2008/layout/AscendingPictureAccentProcess"/>
    <dgm:cxn modelId="{DAE65951-2DA0-40FB-BB33-E9F5EC6FE295}" type="presOf" srcId="{BD7B440B-50C8-4F64-A576-7E6DDECA4BD7}" destId="{75A3A8F1-DA50-405F-8389-A9E3A1DAA33F}" srcOrd="0" destOrd="0" presId="urn:microsoft.com/office/officeart/2008/layout/AscendingPictureAccentProcess"/>
    <dgm:cxn modelId="{8E7B7D5A-30FD-4F38-A713-D6176FF99821}" type="presOf" srcId="{3BF2DA58-E06F-4800-9AD9-DBDC677BF5D2}" destId="{5A642E9A-47C2-4B12-B43C-6F16A185314C}" srcOrd="0" destOrd="0" presId="urn:microsoft.com/office/officeart/2008/layout/AscendingPictureAccentProcess"/>
    <dgm:cxn modelId="{F806DD85-5C8B-4E77-8C49-00D45CD4CCEB}" srcId="{1C8476D1-6190-4688-8840-889C6D57B39B}" destId="{2EDE7297-5982-485C-9D0F-B6971F7F16B1}" srcOrd="3" destOrd="0" parTransId="{CE9A42E7-543D-4684-9283-18D68982A84F}" sibTransId="{2039643C-7038-4D25-8533-A243933AD21F}"/>
    <dgm:cxn modelId="{1821168D-3B01-46D0-A422-C953CA64FBF1}" type="presOf" srcId="{FD8574DD-798C-42B2-B25B-E6EE149044E6}" destId="{F7265409-12E3-4183-920B-4F8FAE3722EB}" srcOrd="0" destOrd="0" presId="urn:microsoft.com/office/officeart/2008/layout/AscendingPictureAccentProcess"/>
    <dgm:cxn modelId="{BCFDAC9B-2F41-4ECE-8094-1BB30D020E13}" srcId="{1C8476D1-6190-4688-8840-889C6D57B39B}" destId="{BD7B440B-50C8-4F64-A576-7E6DDECA4BD7}" srcOrd="0" destOrd="0" parTransId="{95023D8F-B730-4432-8A8A-F8569F8A91F4}" sibTransId="{F6E2B43E-190B-4D9D-814F-C61CC9C8982B}"/>
    <dgm:cxn modelId="{73F460A6-1468-4B7C-9E56-A2BFDE710902}" type="presOf" srcId="{1C8476D1-6190-4688-8840-889C6D57B39B}" destId="{70AB885E-8B7A-458A-BB33-19A775CF581A}" srcOrd="0" destOrd="0" presId="urn:microsoft.com/office/officeart/2008/layout/AscendingPictureAccentProcess"/>
    <dgm:cxn modelId="{7EE3A6AB-B69B-434B-BDC0-40F6614F446B}" srcId="{1C8476D1-6190-4688-8840-889C6D57B39B}" destId="{B836871D-8E33-42EC-8BFE-975EB69CF6E8}" srcOrd="2" destOrd="0" parTransId="{295660AC-D2AD-4048-93D6-DC5CD24A85FE}" sibTransId="{3BF2DA58-E06F-4800-9AD9-DBDC677BF5D2}"/>
    <dgm:cxn modelId="{E1E0B3B0-AFBE-4959-B6D2-F83B228D2E03}" srcId="{1C8476D1-6190-4688-8840-889C6D57B39B}" destId="{FD8574DD-798C-42B2-B25B-E6EE149044E6}" srcOrd="5" destOrd="0" parTransId="{DFF775F8-1981-4054-8FE9-A29C7259D3B3}" sibTransId="{23CBF79D-74FF-4A06-92B6-0A506C913EBF}"/>
    <dgm:cxn modelId="{782CEFB3-E68D-4F2E-A54D-99BFEE322775}" type="presOf" srcId="{2EDE7297-5982-485C-9D0F-B6971F7F16B1}" destId="{43CDE18B-85C3-4A40-B4BB-927DB16FCABD}" srcOrd="0" destOrd="0" presId="urn:microsoft.com/office/officeart/2008/layout/AscendingPictureAccentProcess"/>
    <dgm:cxn modelId="{4D3B40C1-4923-47EE-844F-7BD39A0B739E}" type="presOf" srcId="{B836871D-8E33-42EC-8BFE-975EB69CF6E8}" destId="{8F9B7A27-32AE-42FC-A588-C6CAA82787FD}" srcOrd="0" destOrd="0" presId="urn:microsoft.com/office/officeart/2008/layout/AscendingPictureAccentProcess"/>
    <dgm:cxn modelId="{D0487AC9-FF0F-4597-A41A-7C7439F22E4A}" srcId="{1C8476D1-6190-4688-8840-889C6D57B39B}" destId="{EAA52E8B-8932-479C-90F9-2D6961191380}" srcOrd="1" destOrd="0" parTransId="{9D2FF977-FD99-4CF7-B5B2-67221E8C0264}" sibTransId="{8A3ACB3A-846E-4D04-AFDC-F13C055F3653}"/>
    <dgm:cxn modelId="{7DB807E4-A111-4CEC-8C61-692C4B71E4F2}" type="presOf" srcId="{0AFA2950-14AC-49CF-A411-9436058CA47B}" destId="{EF5C7D24-596A-4C0F-80AA-BCEB4F7DA378}" srcOrd="0" destOrd="0" presId="urn:microsoft.com/office/officeart/2008/layout/AscendingPictureAccentProcess"/>
    <dgm:cxn modelId="{B1DCF4FE-A2E4-4B22-B66A-67EAC34E0017}" type="presOf" srcId="{F6E2B43E-190B-4D9D-814F-C61CC9C8982B}" destId="{94F96BA6-9F24-4A9C-ADE7-A221AFA8B95F}" srcOrd="0" destOrd="0" presId="urn:microsoft.com/office/officeart/2008/layout/AscendingPictureAccentProcess"/>
    <dgm:cxn modelId="{8E0B49F0-0B93-467D-B908-BE73BFA326BA}" type="presParOf" srcId="{70AB885E-8B7A-458A-BB33-19A775CF581A}" destId="{30851770-B29C-4634-AB1E-E9F39304BC19}" srcOrd="0" destOrd="0" presId="urn:microsoft.com/office/officeart/2008/layout/AscendingPictureAccentProcess"/>
    <dgm:cxn modelId="{5292B19B-4AE7-4134-A23A-9A207F396DEC}" type="presParOf" srcId="{70AB885E-8B7A-458A-BB33-19A775CF581A}" destId="{40C07C1E-9025-40B3-8AA1-746E6543D2EF}" srcOrd="1" destOrd="0" presId="urn:microsoft.com/office/officeart/2008/layout/AscendingPictureAccentProcess"/>
    <dgm:cxn modelId="{3FAD2679-47F2-46F1-A99B-AFBF98FE9011}" type="presParOf" srcId="{70AB885E-8B7A-458A-BB33-19A775CF581A}" destId="{CD99B1F0-A32D-425B-B072-1BD6A7432C90}" srcOrd="2" destOrd="0" presId="urn:microsoft.com/office/officeart/2008/layout/AscendingPictureAccentProcess"/>
    <dgm:cxn modelId="{05749B50-A308-4E35-B9D9-3F48539208A8}" type="presParOf" srcId="{70AB885E-8B7A-458A-BB33-19A775CF581A}" destId="{EEA69924-324F-4B07-BD19-27FC4364A656}" srcOrd="3" destOrd="0" presId="urn:microsoft.com/office/officeart/2008/layout/AscendingPictureAccentProcess"/>
    <dgm:cxn modelId="{147069E7-85D1-48A9-A515-7892A0BBAA76}" type="presParOf" srcId="{70AB885E-8B7A-458A-BB33-19A775CF581A}" destId="{BB5B9982-7484-4743-BC97-20E1509ED11C}" srcOrd="4" destOrd="0" presId="urn:microsoft.com/office/officeart/2008/layout/AscendingPictureAccentProcess"/>
    <dgm:cxn modelId="{7132554F-A179-41B2-898C-FA188F3F77D3}" type="presParOf" srcId="{70AB885E-8B7A-458A-BB33-19A775CF581A}" destId="{28952C4E-FF23-47C2-BCA3-51D106F571B9}" srcOrd="5" destOrd="0" presId="urn:microsoft.com/office/officeart/2008/layout/AscendingPictureAccentProcess"/>
    <dgm:cxn modelId="{678A467D-4C3C-4899-BCF9-B3AC2EE6051D}" type="presParOf" srcId="{70AB885E-8B7A-458A-BB33-19A775CF581A}" destId="{7001F0A7-2086-497B-97DE-3EAC5D2F7246}" srcOrd="6" destOrd="0" presId="urn:microsoft.com/office/officeart/2008/layout/AscendingPictureAccentProcess"/>
    <dgm:cxn modelId="{4CCA2A2E-19D7-4461-8EF6-C0817EEFE3B5}" type="presParOf" srcId="{70AB885E-8B7A-458A-BB33-19A775CF581A}" destId="{82ED623E-235C-4FBD-973F-8275556BFDFC}" srcOrd="7" destOrd="0" presId="urn:microsoft.com/office/officeart/2008/layout/AscendingPictureAccentProcess"/>
    <dgm:cxn modelId="{466A267A-DE36-407C-8267-2398541D4976}" type="presParOf" srcId="{70AB885E-8B7A-458A-BB33-19A775CF581A}" destId="{E18ACE2B-5C29-43B6-A444-F2380CCD889F}" srcOrd="8" destOrd="0" presId="urn:microsoft.com/office/officeart/2008/layout/AscendingPictureAccentProcess"/>
    <dgm:cxn modelId="{059087AA-D725-476D-96CE-3C823B823242}" type="presParOf" srcId="{70AB885E-8B7A-458A-BB33-19A775CF581A}" destId="{2C7D2580-A258-4C26-81A0-AD74B4FB0383}" srcOrd="9" destOrd="0" presId="urn:microsoft.com/office/officeart/2008/layout/AscendingPictureAccentProcess"/>
    <dgm:cxn modelId="{B056B933-BBDC-47DA-83B0-6ED27CA33A9E}" type="presParOf" srcId="{70AB885E-8B7A-458A-BB33-19A775CF581A}" destId="{F83A9E6C-BA43-4D92-8B69-6ED531B89B64}" srcOrd="10" destOrd="0" presId="urn:microsoft.com/office/officeart/2008/layout/AscendingPictureAccentProcess"/>
    <dgm:cxn modelId="{77D80DE5-A4F4-49FA-892F-439E33160C24}" type="presParOf" srcId="{70AB885E-8B7A-458A-BB33-19A775CF581A}" destId="{DAF46896-0662-4C40-A9CA-89B4F1434542}" srcOrd="11" destOrd="0" presId="urn:microsoft.com/office/officeart/2008/layout/AscendingPictureAccentProcess"/>
    <dgm:cxn modelId="{CF14D952-E881-498A-9185-B354616A1E37}" type="presParOf" srcId="{70AB885E-8B7A-458A-BB33-19A775CF581A}" destId="{D2D6087E-CA09-48EC-BC2B-59536965A92B}" srcOrd="12" destOrd="0" presId="urn:microsoft.com/office/officeart/2008/layout/AscendingPictureAccentProcess"/>
    <dgm:cxn modelId="{F907930A-9250-456D-BDEA-7AD7E1E4B076}" type="presParOf" srcId="{70AB885E-8B7A-458A-BB33-19A775CF581A}" destId="{B6813F47-1D1B-4FC7-9ED8-B5D4DD99024E}" srcOrd="13" destOrd="0" presId="urn:microsoft.com/office/officeart/2008/layout/AscendingPictureAccentProcess"/>
    <dgm:cxn modelId="{ABBD58A1-1D47-49BF-8C26-892419DFB8DE}" type="presParOf" srcId="{70AB885E-8B7A-458A-BB33-19A775CF581A}" destId="{C0CD02E4-239A-4A0A-9707-1B00A8F81B60}" srcOrd="14" destOrd="0" presId="urn:microsoft.com/office/officeart/2008/layout/AscendingPictureAccentProcess"/>
    <dgm:cxn modelId="{BD6D61B2-95B5-4342-B62B-83D749BE3493}" type="presParOf" srcId="{70AB885E-8B7A-458A-BB33-19A775CF581A}" destId="{854A8391-9D75-4F9C-8DCA-9AE38B2913E1}" srcOrd="15" destOrd="0" presId="urn:microsoft.com/office/officeart/2008/layout/AscendingPictureAccentProcess"/>
    <dgm:cxn modelId="{09ADDBDC-3192-48B4-B913-3BB2D723E7FD}" type="presParOf" srcId="{70AB885E-8B7A-458A-BB33-19A775CF581A}" destId="{B4CAF03C-3CAD-458D-BC82-59F7E184CB95}" srcOrd="16" destOrd="0" presId="urn:microsoft.com/office/officeart/2008/layout/AscendingPictureAccentProcess"/>
    <dgm:cxn modelId="{D82B6663-0E98-40C7-BD73-DBAEF9878A2F}" type="presParOf" srcId="{70AB885E-8B7A-458A-BB33-19A775CF581A}" destId="{75A3A8F1-DA50-405F-8389-A9E3A1DAA33F}" srcOrd="17" destOrd="0" presId="urn:microsoft.com/office/officeart/2008/layout/AscendingPictureAccentProcess"/>
    <dgm:cxn modelId="{ACC11AAF-D726-4E4A-B4AD-939B5FC302CE}" type="presParOf" srcId="{70AB885E-8B7A-458A-BB33-19A775CF581A}" destId="{1E47768A-4989-4D96-94E8-38C7BACC94DB}" srcOrd="18" destOrd="0" presId="urn:microsoft.com/office/officeart/2008/layout/AscendingPictureAccentProcess"/>
    <dgm:cxn modelId="{BBB5C7E4-456D-4503-89AA-ECD9C86779B0}" type="presParOf" srcId="{1E47768A-4989-4D96-94E8-38C7BACC94DB}" destId="{94F96BA6-9F24-4A9C-ADE7-A221AFA8B95F}" srcOrd="0" destOrd="0" presId="urn:microsoft.com/office/officeart/2008/layout/AscendingPictureAccentProcess"/>
    <dgm:cxn modelId="{59790DA7-9613-40BE-A2DC-11A95ED5FFAB}" type="presParOf" srcId="{70AB885E-8B7A-458A-BB33-19A775CF581A}" destId="{505A793B-F6DE-40B2-9C5B-691E5F116E26}" srcOrd="19" destOrd="0" presId="urn:microsoft.com/office/officeart/2008/layout/AscendingPictureAccentProcess"/>
    <dgm:cxn modelId="{B0B43B2C-F59A-4994-95C8-1818D71D3CEB}" type="presParOf" srcId="{70AB885E-8B7A-458A-BB33-19A775CF581A}" destId="{2A1FCAB6-CC31-4C96-9190-166A92278FE8}" srcOrd="20" destOrd="0" presId="urn:microsoft.com/office/officeart/2008/layout/AscendingPictureAccentProcess"/>
    <dgm:cxn modelId="{08D8A56B-6166-4CD1-A351-4592ED64DCBB}" type="presParOf" srcId="{2A1FCAB6-CC31-4C96-9190-166A92278FE8}" destId="{45A326F6-F3B0-4693-8F86-002F49B873E1}" srcOrd="0" destOrd="0" presId="urn:microsoft.com/office/officeart/2008/layout/AscendingPictureAccentProcess"/>
    <dgm:cxn modelId="{65A2EBC9-B1D4-4B21-9399-0D3B9740D28A}" type="presParOf" srcId="{70AB885E-8B7A-458A-BB33-19A775CF581A}" destId="{8F9B7A27-32AE-42FC-A588-C6CAA82787FD}" srcOrd="21" destOrd="0" presId="urn:microsoft.com/office/officeart/2008/layout/AscendingPictureAccentProcess"/>
    <dgm:cxn modelId="{647271A4-B8E2-413F-8DC0-1BC609BAC8B0}" type="presParOf" srcId="{70AB885E-8B7A-458A-BB33-19A775CF581A}" destId="{CA2492FC-E236-4414-82D2-82A8E974001B}" srcOrd="22" destOrd="0" presId="urn:microsoft.com/office/officeart/2008/layout/AscendingPictureAccentProcess"/>
    <dgm:cxn modelId="{0A4D03BA-5842-4CE7-9E9B-38A67B2A6A41}" type="presParOf" srcId="{CA2492FC-E236-4414-82D2-82A8E974001B}" destId="{5A642E9A-47C2-4B12-B43C-6F16A185314C}" srcOrd="0" destOrd="0" presId="urn:microsoft.com/office/officeart/2008/layout/AscendingPictureAccentProcess"/>
    <dgm:cxn modelId="{4F1E4D2F-525C-4A4E-BE38-F9ABE4110C1B}" type="presParOf" srcId="{70AB885E-8B7A-458A-BB33-19A775CF581A}" destId="{43CDE18B-85C3-4A40-B4BB-927DB16FCABD}" srcOrd="23" destOrd="0" presId="urn:microsoft.com/office/officeart/2008/layout/AscendingPictureAccentProcess"/>
    <dgm:cxn modelId="{D9D926D1-4101-402B-9BDC-AA8D0BB61BD1}" type="presParOf" srcId="{70AB885E-8B7A-458A-BB33-19A775CF581A}" destId="{E962826D-04DE-4B9C-A0E7-338EC01EA577}" srcOrd="24" destOrd="0" presId="urn:microsoft.com/office/officeart/2008/layout/AscendingPictureAccentProcess"/>
    <dgm:cxn modelId="{119A06F7-AB12-4D9E-9609-AEF4888471E6}" type="presParOf" srcId="{E962826D-04DE-4B9C-A0E7-338EC01EA577}" destId="{ED09CA20-6D19-4D82-8B81-AC80FE69A77A}" srcOrd="0" destOrd="0" presId="urn:microsoft.com/office/officeart/2008/layout/AscendingPictureAccentProcess"/>
    <dgm:cxn modelId="{F001DF2D-9D63-4439-811B-52411FAFCC83}" type="presParOf" srcId="{70AB885E-8B7A-458A-BB33-19A775CF581A}" destId="{EF5C7D24-596A-4C0F-80AA-BCEB4F7DA378}" srcOrd="25" destOrd="0" presId="urn:microsoft.com/office/officeart/2008/layout/AscendingPictureAccentProcess"/>
    <dgm:cxn modelId="{3E1580BC-F45D-4CB9-A638-C145A945F527}" type="presParOf" srcId="{70AB885E-8B7A-458A-BB33-19A775CF581A}" destId="{7F8E3CC8-2AE5-4D49-8386-5C800870EBFA}" srcOrd="26" destOrd="0" presId="urn:microsoft.com/office/officeart/2008/layout/AscendingPictureAccentProcess"/>
    <dgm:cxn modelId="{B4F1C390-7D9E-46C7-8CE1-9A6769A4B79A}" type="presParOf" srcId="{7F8E3CC8-2AE5-4D49-8386-5C800870EBFA}" destId="{9E239FF3-AEBB-4D83-99E4-737307F6BF7C}" srcOrd="0" destOrd="0" presId="urn:microsoft.com/office/officeart/2008/layout/AscendingPictureAccentProcess"/>
    <dgm:cxn modelId="{B82A640F-01D1-426A-8053-684E31AE9059}" type="presParOf" srcId="{70AB885E-8B7A-458A-BB33-19A775CF581A}" destId="{F7265409-12E3-4183-920B-4F8FAE3722EB}" srcOrd="27" destOrd="0" presId="urn:microsoft.com/office/officeart/2008/layout/AscendingPictureAccentProcess"/>
    <dgm:cxn modelId="{56F38E7E-94FD-4D1C-8078-8CEBA866F00C}" type="presParOf" srcId="{70AB885E-8B7A-458A-BB33-19A775CF581A}" destId="{03800685-2433-4CFC-83ED-2A5A850BB825}" srcOrd="28" destOrd="0" presId="urn:microsoft.com/office/officeart/2008/layout/AscendingPictureAccentProcess"/>
    <dgm:cxn modelId="{719AAA25-2E14-4ECF-9EC2-FEA39FBB0D8D}" type="presParOf" srcId="{03800685-2433-4CFC-83ED-2A5A850BB825}" destId="{9E60A8E5-A880-4CCB-8DC1-1CE6EDC0E7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F05FA-630E-4498-98E6-2F2CF899B58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67EA30C-2C8B-4264-9E9D-59FC223E562D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Stały kurs 4 PLN</a:t>
          </a:r>
        </a:p>
      </dgm:t>
    </dgm:pt>
    <dgm:pt modelId="{871D2F25-4F38-4856-BB6D-4C7BE8A2ABD1}" type="parTrans" cxnId="{9EBF21B0-8A61-44B8-9FBD-FADD6425D35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39E3EDC-C179-4D3E-81FA-984875993794}" type="sibTrans" cxnId="{9EBF21B0-8A61-44B8-9FBD-FADD6425D356}">
      <dgm:prSet/>
      <dgm:spPr>
        <a:solidFill>
          <a:srgbClr val="0070C0"/>
        </a:solidFill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54F465C-88AE-4A63-8F65-14DBF2435A20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Kurs bieżący</a:t>
          </a:r>
        </a:p>
      </dgm:t>
    </dgm:pt>
    <dgm:pt modelId="{2250068D-52A6-4A0D-B468-8FADE60095E2}" type="parTrans" cxnId="{9BDA7BDA-7075-4D94-9D20-6774DCF79F6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DB4351D-6046-4F83-B4EC-F612711534F2}" type="sibTrans" cxnId="{9BDA7BDA-7075-4D94-9D20-6774DCF79F6F}">
      <dgm:prSet/>
      <dgm:spPr>
        <a:solidFill>
          <a:srgbClr val="0070C0"/>
        </a:solidFill>
      </dgm:spPr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39C5031-585A-415A-A289-58EE05DE93F7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Dodatkowe środki             ~25-30 mln PLN</a:t>
          </a:r>
        </a:p>
      </dgm:t>
    </dgm:pt>
    <dgm:pt modelId="{C3C6E5A9-087B-4BB7-A0F1-DF7F3EC43630}" type="parTrans" cxnId="{96A9E39F-BE18-4388-B3A1-C0182234313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7173C6C-D15C-4A11-8B6B-181A34BA7E1B}" type="sibTrans" cxnId="{96A9E39F-BE18-4388-B3A1-C0182234313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1DBF1C7-3A37-424C-AB56-263FCC4DC686}" type="pres">
      <dgm:prSet presAssocID="{F82F05FA-630E-4498-98E6-2F2CF899B586}" presName="Name0" presStyleCnt="0">
        <dgm:presLayoutVars>
          <dgm:dir/>
          <dgm:resizeHandles val="exact"/>
        </dgm:presLayoutVars>
      </dgm:prSet>
      <dgm:spPr/>
    </dgm:pt>
    <dgm:pt modelId="{B941830D-1835-459B-B4C3-2A3ADA6ECFF0}" type="pres">
      <dgm:prSet presAssocID="{B67EA30C-2C8B-4264-9E9D-59FC223E562D}" presName="node" presStyleLbl="node1" presStyleIdx="0" presStyleCnt="3">
        <dgm:presLayoutVars>
          <dgm:bulletEnabled val="1"/>
        </dgm:presLayoutVars>
      </dgm:prSet>
      <dgm:spPr/>
    </dgm:pt>
    <dgm:pt modelId="{F3866D7C-11BC-4C62-A08B-DC762276361D}" type="pres">
      <dgm:prSet presAssocID="{D39E3EDC-C179-4D3E-81FA-984875993794}" presName="sibTrans" presStyleLbl="sibTrans2D1" presStyleIdx="0" presStyleCnt="2"/>
      <dgm:spPr/>
    </dgm:pt>
    <dgm:pt modelId="{464F2A6A-D265-46EE-A0A3-E45BEDAC854C}" type="pres">
      <dgm:prSet presAssocID="{D39E3EDC-C179-4D3E-81FA-984875993794}" presName="connectorText" presStyleLbl="sibTrans2D1" presStyleIdx="0" presStyleCnt="2"/>
      <dgm:spPr/>
    </dgm:pt>
    <dgm:pt modelId="{1427083B-6D65-4BA1-9E50-127931F1C371}" type="pres">
      <dgm:prSet presAssocID="{954F465C-88AE-4A63-8F65-14DBF2435A20}" presName="node" presStyleLbl="node1" presStyleIdx="1" presStyleCnt="3">
        <dgm:presLayoutVars>
          <dgm:bulletEnabled val="1"/>
        </dgm:presLayoutVars>
      </dgm:prSet>
      <dgm:spPr/>
    </dgm:pt>
    <dgm:pt modelId="{1A90FDFE-4D20-41E0-85E0-BE04F36550D8}" type="pres">
      <dgm:prSet presAssocID="{8DB4351D-6046-4F83-B4EC-F612711534F2}" presName="sibTrans" presStyleLbl="sibTrans2D1" presStyleIdx="1" presStyleCnt="2"/>
      <dgm:spPr/>
    </dgm:pt>
    <dgm:pt modelId="{C7B06E23-9F7A-4E9B-B31C-327FD0B0FB86}" type="pres">
      <dgm:prSet presAssocID="{8DB4351D-6046-4F83-B4EC-F612711534F2}" presName="connectorText" presStyleLbl="sibTrans2D1" presStyleIdx="1" presStyleCnt="2"/>
      <dgm:spPr/>
    </dgm:pt>
    <dgm:pt modelId="{A302FE7E-726C-4F1D-9F60-BFD2323FC3EF}" type="pres">
      <dgm:prSet presAssocID="{639C5031-585A-415A-A289-58EE05DE93F7}" presName="node" presStyleLbl="node1" presStyleIdx="2" presStyleCnt="3">
        <dgm:presLayoutVars>
          <dgm:bulletEnabled val="1"/>
        </dgm:presLayoutVars>
      </dgm:prSet>
      <dgm:spPr/>
    </dgm:pt>
  </dgm:ptLst>
  <dgm:cxnLst>
    <dgm:cxn modelId="{C2DBD70F-68B2-4901-8BBF-3910A5881655}" type="presOf" srcId="{F82F05FA-630E-4498-98E6-2F2CF899B586}" destId="{21DBF1C7-3A37-424C-AB56-263FCC4DC686}" srcOrd="0" destOrd="0" presId="urn:microsoft.com/office/officeart/2005/8/layout/process1"/>
    <dgm:cxn modelId="{50EFAF15-4C53-4939-A0C7-6BF92471D32A}" type="presOf" srcId="{639C5031-585A-415A-A289-58EE05DE93F7}" destId="{A302FE7E-726C-4F1D-9F60-BFD2323FC3EF}" srcOrd="0" destOrd="0" presId="urn:microsoft.com/office/officeart/2005/8/layout/process1"/>
    <dgm:cxn modelId="{7E266E72-33B6-46BC-9E6B-1214EC27FCF2}" type="presOf" srcId="{B67EA30C-2C8B-4264-9E9D-59FC223E562D}" destId="{B941830D-1835-459B-B4C3-2A3ADA6ECFF0}" srcOrd="0" destOrd="0" presId="urn:microsoft.com/office/officeart/2005/8/layout/process1"/>
    <dgm:cxn modelId="{6B93EC76-8D97-4543-86D4-A19296B4DC90}" type="presOf" srcId="{D39E3EDC-C179-4D3E-81FA-984875993794}" destId="{464F2A6A-D265-46EE-A0A3-E45BEDAC854C}" srcOrd="1" destOrd="0" presId="urn:microsoft.com/office/officeart/2005/8/layout/process1"/>
    <dgm:cxn modelId="{A9F74D77-388B-4076-9827-FEF06C8F80DD}" type="presOf" srcId="{D39E3EDC-C179-4D3E-81FA-984875993794}" destId="{F3866D7C-11BC-4C62-A08B-DC762276361D}" srcOrd="0" destOrd="0" presId="urn:microsoft.com/office/officeart/2005/8/layout/process1"/>
    <dgm:cxn modelId="{227E327C-220F-4A5E-9C19-A72F87B24A34}" type="presOf" srcId="{954F465C-88AE-4A63-8F65-14DBF2435A20}" destId="{1427083B-6D65-4BA1-9E50-127931F1C371}" srcOrd="0" destOrd="0" presId="urn:microsoft.com/office/officeart/2005/8/layout/process1"/>
    <dgm:cxn modelId="{96A9E39F-BE18-4388-B3A1-C0182234313D}" srcId="{F82F05FA-630E-4498-98E6-2F2CF899B586}" destId="{639C5031-585A-415A-A289-58EE05DE93F7}" srcOrd="2" destOrd="0" parTransId="{C3C6E5A9-087B-4BB7-A0F1-DF7F3EC43630}" sibTransId="{47173C6C-D15C-4A11-8B6B-181A34BA7E1B}"/>
    <dgm:cxn modelId="{9EBF21B0-8A61-44B8-9FBD-FADD6425D356}" srcId="{F82F05FA-630E-4498-98E6-2F2CF899B586}" destId="{B67EA30C-2C8B-4264-9E9D-59FC223E562D}" srcOrd="0" destOrd="0" parTransId="{871D2F25-4F38-4856-BB6D-4C7BE8A2ABD1}" sibTransId="{D39E3EDC-C179-4D3E-81FA-984875993794}"/>
    <dgm:cxn modelId="{9BDA7BDA-7075-4D94-9D20-6774DCF79F6F}" srcId="{F82F05FA-630E-4498-98E6-2F2CF899B586}" destId="{954F465C-88AE-4A63-8F65-14DBF2435A20}" srcOrd="1" destOrd="0" parTransId="{2250068D-52A6-4A0D-B468-8FADE60095E2}" sibTransId="{8DB4351D-6046-4F83-B4EC-F612711534F2}"/>
    <dgm:cxn modelId="{8DF57FE5-B663-418A-817F-D1BCD1969FBD}" type="presOf" srcId="{8DB4351D-6046-4F83-B4EC-F612711534F2}" destId="{C7B06E23-9F7A-4E9B-B31C-327FD0B0FB86}" srcOrd="1" destOrd="0" presId="urn:microsoft.com/office/officeart/2005/8/layout/process1"/>
    <dgm:cxn modelId="{3C9CD3FC-56AD-459E-9699-BEADFA784915}" type="presOf" srcId="{8DB4351D-6046-4F83-B4EC-F612711534F2}" destId="{1A90FDFE-4D20-41E0-85E0-BE04F36550D8}" srcOrd="0" destOrd="0" presId="urn:microsoft.com/office/officeart/2005/8/layout/process1"/>
    <dgm:cxn modelId="{F57A22A1-EEB8-44B3-8C13-216AE94EEDCC}" type="presParOf" srcId="{21DBF1C7-3A37-424C-AB56-263FCC4DC686}" destId="{B941830D-1835-459B-B4C3-2A3ADA6ECFF0}" srcOrd="0" destOrd="0" presId="urn:microsoft.com/office/officeart/2005/8/layout/process1"/>
    <dgm:cxn modelId="{8BB48369-A9CE-4CE7-8FF2-81D29FF2236B}" type="presParOf" srcId="{21DBF1C7-3A37-424C-AB56-263FCC4DC686}" destId="{F3866D7C-11BC-4C62-A08B-DC762276361D}" srcOrd="1" destOrd="0" presId="urn:microsoft.com/office/officeart/2005/8/layout/process1"/>
    <dgm:cxn modelId="{87288C32-E278-4B29-8C85-8570935E1806}" type="presParOf" srcId="{F3866D7C-11BC-4C62-A08B-DC762276361D}" destId="{464F2A6A-D265-46EE-A0A3-E45BEDAC854C}" srcOrd="0" destOrd="0" presId="urn:microsoft.com/office/officeart/2005/8/layout/process1"/>
    <dgm:cxn modelId="{868C2A65-AE55-4C23-9487-1D30726A6212}" type="presParOf" srcId="{21DBF1C7-3A37-424C-AB56-263FCC4DC686}" destId="{1427083B-6D65-4BA1-9E50-127931F1C371}" srcOrd="2" destOrd="0" presId="urn:microsoft.com/office/officeart/2005/8/layout/process1"/>
    <dgm:cxn modelId="{702ED6AF-0A07-467D-97EB-84C023CA3766}" type="presParOf" srcId="{21DBF1C7-3A37-424C-AB56-263FCC4DC686}" destId="{1A90FDFE-4D20-41E0-85E0-BE04F36550D8}" srcOrd="3" destOrd="0" presId="urn:microsoft.com/office/officeart/2005/8/layout/process1"/>
    <dgm:cxn modelId="{FC74863E-A118-41CE-95E9-8D79D61BDC2B}" type="presParOf" srcId="{1A90FDFE-4D20-41E0-85E0-BE04F36550D8}" destId="{C7B06E23-9F7A-4E9B-B31C-327FD0B0FB86}" srcOrd="0" destOrd="0" presId="urn:microsoft.com/office/officeart/2005/8/layout/process1"/>
    <dgm:cxn modelId="{E8131881-F0E9-4C0C-BF92-6AD010988886}" type="presParOf" srcId="{21DBF1C7-3A37-424C-AB56-263FCC4DC686}" destId="{A302FE7E-726C-4F1D-9F60-BFD2323FC3E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A76B2F-FA54-43FD-B993-74B46BAE32F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49B2D52F-5DB8-4FF0-8D9B-2887B453859C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pl-PL" sz="500" dirty="0">
              <a:solidFill>
                <a:schemeClr val="tx1"/>
              </a:solidFill>
            </a:rPr>
            <a:t> </a:t>
          </a:r>
        </a:p>
        <a:p>
          <a:pPr algn="ctr"/>
          <a:r>
            <a:rPr lang="pl-PL" sz="1600" dirty="0">
              <a:solidFill>
                <a:schemeClr val="bg1"/>
              </a:solidFill>
            </a:rPr>
            <a:t>14,2     mln euro</a:t>
          </a:r>
          <a:r>
            <a:rPr lang="pl-PL" sz="1600" dirty="0"/>
            <a:t>	</a:t>
          </a:r>
        </a:p>
      </dgm:t>
    </dgm:pt>
    <dgm:pt modelId="{6D91110D-12B5-4BAD-B5DA-0E11D82A175B}" type="parTrans" cxnId="{651ADA3B-2903-491E-A1E3-9F039DA6AD83}">
      <dgm:prSet/>
      <dgm:spPr/>
      <dgm:t>
        <a:bodyPr/>
        <a:lstStyle/>
        <a:p>
          <a:endParaRPr lang="pl-PL"/>
        </a:p>
      </dgm:t>
    </dgm:pt>
    <dgm:pt modelId="{DECCB794-C062-46C0-9845-4DE1D9568367}" type="sibTrans" cxnId="{651ADA3B-2903-491E-A1E3-9F039DA6AD8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l-PL"/>
        </a:p>
      </dgm:t>
    </dgm:pt>
    <dgm:pt modelId="{A081D6B0-AEB4-46DD-8251-5541B86F2E66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sz="1600" dirty="0">
              <a:solidFill>
                <a:schemeClr val="bg1"/>
              </a:solidFill>
            </a:rPr>
            <a:t>2 mln euro</a:t>
          </a:r>
        </a:p>
      </dgm:t>
    </dgm:pt>
    <dgm:pt modelId="{C29E5465-6D8F-4FC1-9F77-6D1E3EA7F453}" type="parTrans" cxnId="{9E5F2172-0880-4F2D-AAF3-D4EE2D1B8612}">
      <dgm:prSet/>
      <dgm:spPr/>
      <dgm:t>
        <a:bodyPr/>
        <a:lstStyle/>
        <a:p>
          <a:endParaRPr lang="pl-PL"/>
        </a:p>
      </dgm:t>
    </dgm:pt>
    <dgm:pt modelId="{714DE9B3-073C-4FF1-AEAF-4AA315F93FAD}" type="sibTrans" cxnId="{9E5F2172-0880-4F2D-AAF3-D4EE2D1B861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l-PL"/>
        </a:p>
      </dgm:t>
    </dgm:pt>
    <dgm:pt modelId="{ED3BE3D9-42B8-48C6-AA44-E92E9FD19E6D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16,2 mln euro</a:t>
          </a:r>
        </a:p>
      </dgm:t>
    </dgm:pt>
    <dgm:pt modelId="{EFB3D708-95D0-4876-9AB6-DF9F2DC1CB4C}" type="parTrans" cxnId="{870129E7-2A55-4598-A6AE-FEC74EF19AA1}">
      <dgm:prSet/>
      <dgm:spPr/>
      <dgm:t>
        <a:bodyPr/>
        <a:lstStyle/>
        <a:p>
          <a:endParaRPr lang="pl-PL"/>
        </a:p>
      </dgm:t>
    </dgm:pt>
    <dgm:pt modelId="{ED98875C-9CD4-40B3-AA51-04BA661E14E9}" type="sibTrans" cxnId="{870129E7-2A55-4598-A6AE-FEC74EF19AA1}">
      <dgm:prSet/>
      <dgm:spPr/>
      <dgm:t>
        <a:bodyPr/>
        <a:lstStyle/>
        <a:p>
          <a:endParaRPr lang="pl-PL"/>
        </a:p>
      </dgm:t>
    </dgm:pt>
    <dgm:pt modelId="{F1371E77-ACD9-4A00-8F1B-70B66E26F44D}" type="pres">
      <dgm:prSet presAssocID="{B8A76B2F-FA54-43FD-B993-74B46BAE32FE}" presName="linearFlow" presStyleCnt="0">
        <dgm:presLayoutVars>
          <dgm:dir/>
          <dgm:resizeHandles val="exact"/>
        </dgm:presLayoutVars>
      </dgm:prSet>
      <dgm:spPr/>
    </dgm:pt>
    <dgm:pt modelId="{49D787EC-52FF-4626-AB80-1AA7092929DA}" type="pres">
      <dgm:prSet presAssocID="{49B2D52F-5DB8-4FF0-8D9B-2887B453859C}" presName="node" presStyleLbl="node1" presStyleIdx="0" presStyleCnt="3" custLinFactNeighborX="-18179" custLinFactNeighborY="-74">
        <dgm:presLayoutVars>
          <dgm:bulletEnabled val="1"/>
        </dgm:presLayoutVars>
      </dgm:prSet>
      <dgm:spPr/>
    </dgm:pt>
    <dgm:pt modelId="{31C80C52-36F7-4F91-BB9A-9F21DF641747}" type="pres">
      <dgm:prSet presAssocID="{DECCB794-C062-46C0-9845-4DE1D9568367}" presName="spacerL" presStyleCnt="0"/>
      <dgm:spPr/>
    </dgm:pt>
    <dgm:pt modelId="{E2444033-BEB6-44F6-9962-FD04E2782501}" type="pres">
      <dgm:prSet presAssocID="{DECCB794-C062-46C0-9845-4DE1D9568367}" presName="sibTrans" presStyleLbl="sibTrans2D1" presStyleIdx="0" presStyleCnt="2" custScaleX="52342" custScaleY="47875"/>
      <dgm:spPr/>
    </dgm:pt>
    <dgm:pt modelId="{CF8DC96F-DCF7-440D-B46A-32BF09C79E18}" type="pres">
      <dgm:prSet presAssocID="{DECCB794-C062-46C0-9845-4DE1D9568367}" presName="spacerR" presStyleCnt="0"/>
      <dgm:spPr/>
    </dgm:pt>
    <dgm:pt modelId="{387EEA36-1579-4A9E-88E4-6B2894E95E81}" type="pres">
      <dgm:prSet presAssocID="{A081D6B0-AEB4-46DD-8251-5541B86F2E66}" presName="node" presStyleLbl="node1" presStyleIdx="1" presStyleCnt="3" custLinFactNeighborX="20192" custLinFactNeighborY="1201">
        <dgm:presLayoutVars>
          <dgm:bulletEnabled val="1"/>
        </dgm:presLayoutVars>
      </dgm:prSet>
      <dgm:spPr/>
    </dgm:pt>
    <dgm:pt modelId="{6B1ED2EC-2BB4-470C-A6CC-B121CA64322D}" type="pres">
      <dgm:prSet presAssocID="{714DE9B3-073C-4FF1-AEAF-4AA315F93FAD}" presName="spacerL" presStyleCnt="0"/>
      <dgm:spPr/>
    </dgm:pt>
    <dgm:pt modelId="{0B052F48-E3D4-4153-9177-FE8CE0BA803D}" type="pres">
      <dgm:prSet presAssocID="{714DE9B3-073C-4FF1-AEAF-4AA315F93FAD}" presName="sibTrans" presStyleLbl="sibTrans2D1" presStyleIdx="1" presStyleCnt="2" custScaleX="58028" custScaleY="44590"/>
      <dgm:spPr/>
    </dgm:pt>
    <dgm:pt modelId="{9088C454-8B96-432C-8C8B-54D00461DD5E}" type="pres">
      <dgm:prSet presAssocID="{714DE9B3-073C-4FF1-AEAF-4AA315F93FAD}" presName="spacerR" presStyleCnt="0"/>
      <dgm:spPr/>
    </dgm:pt>
    <dgm:pt modelId="{5EEDE2B0-33E1-4CF0-9586-2BD42E952BBD}" type="pres">
      <dgm:prSet presAssocID="{ED3BE3D9-42B8-48C6-AA44-E92E9FD19E6D}" presName="node" presStyleLbl="node1" presStyleIdx="2" presStyleCnt="3" custScaleX="102952">
        <dgm:presLayoutVars>
          <dgm:bulletEnabled val="1"/>
        </dgm:presLayoutVars>
      </dgm:prSet>
      <dgm:spPr/>
    </dgm:pt>
  </dgm:ptLst>
  <dgm:cxnLst>
    <dgm:cxn modelId="{F19A5A19-B9B2-4BD1-BF2E-13F6AA8DD717}" type="presOf" srcId="{DECCB794-C062-46C0-9845-4DE1D9568367}" destId="{E2444033-BEB6-44F6-9962-FD04E2782501}" srcOrd="0" destOrd="0" presId="urn:microsoft.com/office/officeart/2005/8/layout/equation1"/>
    <dgm:cxn modelId="{8AD0F219-DD96-4EC2-ADC0-DDEE4C7B873B}" type="presOf" srcId="{49B2D52F-5DB8-4FF0-8D9B-2887B453859C}" destId="{49D787EC-52FF-4626-AB80-1AA7092929DA}" srcOrd="0" destOrd="0" presId="urn:microsoft.com/office/officeart/2005/8/layout/equation1"/>
    <dgm:cxn modelId="{A170BB37-CAB5-4AB2-8780-10AE7EF79FAB}" type="presOf" srcId="{A081D6B0-AEB4-46DD-8251-5541B86F2E66}" destId="{387EEA36-1579-4A9E-88E4-6B2894E95E81}" srcOrd="0" destOrd="0" presId="urn:microsoft.com/office/officeart/2005/8/layout/equation1"/>
    <dgm:cxn modelId="{651ADA3B-2903-491E-A1E3-9F039DA6AD83}" srcId="{B8A76B2F-FA54-43FD-B993-74B46BAE32FE}" destId="{49B2D52F-5DB8-4FF0-8D9B-2887B453859C}" srcOrd="0" destOrd="0" parTransId="{6D91110D-12B5-4BAD-B5DA-0E11D82A175B}" sibTransId="{DECCB794-C062-46C0-9845-4DE1D9568367}"/>
    <dgm:cxn modelId="{9FAB1448-2D2D-4C0A-8DD0-CB58BAF0991A}" type="presOf" srcId="{ED3BE3D9-42B8-48C6-AA44-E92E9FD19E6D}" destId="{5EEDE2B0-33E1-4CF0-9586-2BD42E952BBD}" srcOrd="0" destOrd="0" presId="urn:microsoft.com/office/officeart/2005/8/layout/equation1"/>
    <dgm:cxn modelId="{9E5F2172-0880-4F2D-AAF3-D4EE2D1B8612}" srcId="{B8A76B2F-FA54-43FD-B993-74B46BAE32FE}" destId="{A081D6B0-AEB4-46DD-8251-5541B86F2E66}" srcOrd="1" destOrd="0" parTransId="{C29E5465-6D8F-4FC1-9F77-6D1E3EA7F453}" sibTransId="{714DE9B3-073C-4FF1-AEAF-4AA315F93FAD}"/>
    <dgm:cxn modelId="{CECFB987-F268-4499-8BEC-135D46B135D8}" type="presOf" srcId="{714DE9B3-073C-4FF1-AEAF-4AA315F93FAD}" destId="{0B052F48-E3D4-4153-9177-FE8CE0BA803D}" srcOrd="0" destOrd="0" presId="urn:microsoft.com/office/officeart/2005/8/layout/equation1"/>
    <dgm:cxn modelId="{67A20ECA-072A-48EE-AB77-300FCA3352BA}" type="presOf" srcId="{B8A76B2F-FA54-43FD-B993-74B46BAE32FE}" destId="{F1371E77-ACD9-4A00-8F1B-70B66E26F44D}" srcOrd="0" destOrd="0" presId="urn:microsoft.com/office/officeart/2005/8/layout/equation1"/>
    <dgm:cxn modelId="{870129E7-2A55-4598-A6AE-FEC74EF19AA1}" srcId="{B8A76B2F-FA54-43FD-B993-74B46BAE32FE}" destId="{ED3BE3D9-42B8-48C6-AA44-E92E9FD19E6D}" srcOrd="2" destOrd="0" parTransId="{EFB3D708-95D0-4876-9AB6-DF9F2DC1CB4C}" sibTransId="{ED98875C-9CD4-40B3-AA51-04BA661E14E9}"/>
    <dgm:cxn modelId="{CC62A0B1-071E-4E0C-98C8-9FC8546B7CF3}" type="presParOf" srcId="{F1371E77-ACD9-4A00-8F1B-70B66E26F44D}" destId="{49D787EC-52FF-4626-AB80-1AA7092929DA}" srcOrd="0" destOrd="0" presId="urn:microsoft.com/office/officeart/2005/8/layout/equation1"/>
    <dgm:cxn modelId="{6BD9897E-6B4F-4D92-98C7-676DA239B869}" type="presParOf" srcId="{F1371E77-ACD9-4A00-8F1B-70B66E26F44D}" destId="{31C80C52-36F7-4F91-BB9A-9F21DF641747}" srcOrd="1" destOrd="0" presId="urn:microsoft.com/office/officeart/2005/8/layout/equation1"/>
    <dgm:cxn modelId="{894E307E-9534-4BE9-A803-1C304547104C}" type="presParOf" srcId="{F1371E77-ACD9-4A00-8F1B-70B66E26F44D}" destId="{E2444033-BEB6-44F6-9962-FD04E2782501}" srcOrd="2" destOrd="0" presId="urn:microsoft.com/office/officeart/2005/8/layout/equation1"/>
    <dgm:cxn modelId="{98C012A4-9ECF-46C4-995A-B2F7731A91D8}" type="presParOf" srcId="{F1371E77-ACD9-4A00-8F1B-70B66E26F44D}" destId="{CF8DC96F-DCF7-440D-B46A-32BF09C79E18}" srcOrd="3" destOrd="0" presId="urn:microsoft.com/office/officeart/2005/8/layout/equation1"/>
    <dgm:cxn modelId="{8C3C4A54-AF37-42A4-B85F-25BEE99C6023}" type="presParOf" srcId="{F1371E77-ACD9-4A00-8F1B-70B66E26F44D}" destId="{387EEA36-1579-4A9E-88E4-6B2894E95E81}" srcOrd="4" destOrd="0" presId="urn:microsoft.com/office/officeart/2005/8/layout/equation1"/>
    <dgm:cxn modelId="{8A80EDE3-E4FB-48F3-81AE-BDA2B12D5495}" type="presParOf" srcId="{F1371E77-ACD9-4A00-8F1B-70B66E26F44D}" destId="{6B1ED2EC-2BB4-470C-A6CC-B121CA64322D}" srcOrd="5" destOrd="0" presId="urn:microsoft.com/office/officeart/2005/8/layout/equation1"/>
    <dgm:cxn modelId="{D02A256B-59A4-4B5F-B1D6-A2C57F759353}" type="presParOf" srcId="{F1371E77-ACD9-4A00-8F1B-70B66E26F44D}" destId="{0B052F48-E3D4-4153-9177-FE8CE0BA803D}" srcOrd="6" destOrd="0" presId="urn:microsoft.com/office/officeart/2005/8/layout/equation1"/>
    <dgm:cxn modelId="{DEAF83A2-6566-4CB6-96A3-2E310195E0A2}" type="presParOf" srcId="{F1371E77-ACD9-4A00-8F1B-70B66E26F44D}" destId="{9088C454-8B96-432C-8C8B-54D00461DD5E}" srcOrd="7" destOrd="0" presId="urn:microsoft.com/office/officeart/2005/8/layout/equation1"/>
    <dgm:cxn modelId="{25DB66A7-1FF9-429D-A9A4-54C962FC096A}" type="presParOf" srcId="{F1371E77-ACD9-4A00-8F1B-70B66E26F44D}" destId="{5EEDE2B0-33E1-4CF0-9586-2BD42E952BB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4B2BE8-3CC2-4697-9456-938A6386282A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B5DA647-5895-4A75-9984-18665F79CF01}">
      <dgm:prSet phldrT="[Tekst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pl-PL" sz="1200" b="1" dirty="0">
              <a:latin typeface="Arial" panose="020B0604020202020204" pitchFamily="34" charset="0"/>
              <a:cs typeface="Arial" panose="020B0604020202020204" pitchFamily="34" charset="0"/>
            </a:rPr>
            <a:t>wzmocnienie kapitału społecznego, w tym przez podnoszenie wiedzy społeczności lokalnej w zakresie ochrony środowiska i zmian klimatycznych, także z wykorzystaniem rozwiązań innowacyjnych; </a:t>
          </a:r>
        </a:p>
      </dgm:t>
    </dgm:pt>
    <dgm:pt modelId="{3997E4EC-F059-4BF5-82C7-B851E1F68F07}" type="parTrans" cxnId="{229FBD9F-1595-4940-A5A1-8A3B899EEB07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2DA9A-D094-402A-9442-47BBDDE2B770}" type="sibTrans" cxnId="{229FBD9F-1595-4940-A5A1-8A3B899EEB07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19670-98E9-442D-B251-0FFA38A4A423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pl-PL" sz="1200" b="1" dirty="0">
              <a:latin typeface="Arial" panose="020B0604020202020204" pitchFamily="34" charset="0"/>
              <a:cs typeface="Arial" panose="020B0604020202020204" pitchFamily="34" charset="0"/>
            </a:rPr>
            <a:t>rozwój rynków zbytu produktów i usług lokalnych, z wyłączeniem operacji polegających na budowie lub modernizacji targowisk; </a:t>
          </a:r>
        </a:p>
      </dgm:t>
    </dgm:pt>
    <dgm:pt modelId="{683B2B95-5526-4160-A0C1-C2B5C5C59662}" type="parTrans" cxnId="{8506AAE6-ADDD-4393-867A-0B9CA89DF02B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17DB3-27BA-49CA-8220-90566D3193F0}" type="sibTrans" cxnId="{8506AAE6-ADDD-4393-867A-0B9CA89DF02B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E570A9-198D-4E1A-A4D1-C9D89CCD5F10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pl-PL" sz="1200" b="1" dirty="0">
              <a:latin typeface="Arial" panose="020B0604020202020204" pitchFamily="34" charset="0"/>
              <a:cs typeface="Arial" panose="020B0604020202020204" pitchFamily="34" charset="0"/>
            </a:rPr>
            <a:t>zachowanie dziedzictwa lokalnego; </a:t>
          </a:r>
        </a:p>
      </dgm:t>
    </dgm:pt>
    <dgm:pt modelId="{DC3AC342-12D4-4E70-A6CD-95342A299C2C}" type="parTrans" cxnId="{D722DFCC-183D-497B-B5E8-50F2020095A7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C63CB-0F6A-4A39-AE83-D226FB5A8DFF}" type="sibTrans" cxnId="{D722DFCC-183D-497B-B5E8-50F2020095A7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BAB0C-6806-42B2-9EFD-B0549630E4F7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pl-PL" sz="1200" b="1" dirty="0">
              <a:latin typeface="Arial" panose="020B0604020202020204" pitchFamily="34" charset="0"/>
              <a:cs typeface="Arial" panose="020B0604020202020204" pitchFamily="34" charset="0"/>
            </a:rPr>
            <a:t>rozwój ogólnodostępnej i niekomercyjnej infrastruktury turystycznej lub rekreacyjnej, lub kulturalnej;</a:t>
          </a:r>
        </a:p>
      </dgm:t>
    </dgm:pt>
    <dgm:pt modelId="{AA8CCC76-0481-4543-9960-F36BFA77AEA5}" type="parTrans" cxnId="{08264DEA-7A77-43BC-8596-65E5E52B05DB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D66DBD-3F2E-420B-B38F-3765D3E18B39}" type="sibTrans" cxnId="{08264DEA-7A77-43BC-8596-65E5E52B05DB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BDEB65-FDC1-4178-8265-5F404EB876B6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pl-PL" sz="1200" b="1" dirty="0">
              <a:latin typeface="Arial" panose="020B0604020202020204" pitchFamily="34" charset="0"/>
              <a:cs typeface="Arial" panose="020B0604020202020204" pitchFamily="34" charset="0"/>
            </a:rPr>
            <a:t>promowanie obszaru objętego strategią rozwoju lokalnego kierowanego przez społeczność w rozumieniu art. 2 pkt 19 rozporządzenia nr 1303/2013, zwaną dalej „LSR”, w tym produktów lub usług lokalnych oraz lokalnej przedsiębiorczości; </a:t>
          </a:r>
        </a:p>
      </dgm:t>
    </dgm:pt>
    <dgm:pt modelId="{91726EAA-939E-431D-83C1-91C6F73CE667}" type="parTrans" cxnId="{007EBFF8-8071-4305-8DE4-B933E46E251B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9C08B-5B39-4944-BA2A-5232C019CBEC}" type="sibTrans" cxnId="{007EBFF8-8071-4305-8DE4-B933E46E251B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255A4-0DE1-4B7F-97CF-AC3F8ACC8712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algn="ctr"/>
          <a:r>
            <a:rPr lang="pl-PL" sz="1200" b="1" dirty="0">
              <a:latin typeface="Arial" panose="020B0604020202020204" pitchFamily="34" charset="0"/>
              <a:cs typeface="Arial" panose="020B0604020202020204" pitchFamily="34" charset="0"/>
            </a:rPr>
            <a:t>stworzenie warunków do rozwoju przedsiębiorczości na obszarze objętym LSR. </a:t>
          </a:r>
        </a:p>
      </dgm:t>
    </dgm:pt>
    <dgm:pt modelId="{149B4439-75A3-4ECE-9CC7-45B9E65F1AF5}" type="parTrans" cxnId="{A8FAD8B3-9D92-46CD-B18D-B319A3A9A048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765FE-0320-4118-ABE8-221E7A78E638}" type="sibTrans" cxnId="{A8FAD8B3-9D92-46CD-B18D-B319A3A9A048}">
      <dgm:prSet/>
      <dgm:spPr/>
      <dgm:t>
        <a:bodyPr/>
        <a:lstStyle/>
        <a:p>
          <a:pPr algn="ctr"/>
          <a:endParaRPr lang="pl-PL" sz="2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C2C12-E9C0-43B7-A0F9-7EE812DA2AFB}" type="pres">
      <dgm:prSet presAssocID="{A74B2BE8-3CC2-4697-9456-938A6386282A}" presName="Name0" presStyleCnt="0">
        <dgm:presLayoutVars>
          <dgm:chMax val="7"/>
          <dgm:chPref val="7"/>
          <dgm:dir/>
        </dgm:presLayoutVars>
      </dgm:prSet>
      <dgm:spPr/>
    </dgm:pt>
    <dgm:pt modelId="{910E949B-D65B-476F-AFC1-7193ECAFEF96}" type="pres">
      <dgm:prSet presAssocID="{A74B2BE8-3CC2-4697-9456-938A6386282A}" presName="Name1" presStyleCnt="0"/>
      <dgm:spPr/>
    </dgm:pt>
    <dgm:pt modelId="{41444058-7D4A-421E-B9D3-783A9D672B04}" type="pres">
      <dgm:prSet presAssocID="{A74B2BE8-3CC2-4697-9456-938A6386282A}" presName="cycle" presStyleCnt="0"/>
      <dgm:spPr/>
    </dgm:pt>
    <dgm:pt modelId="{6343161F-1FD6-498E-B109-38D267F3A5D2}" type="pres">
      <dgm:prSet presAssocID="{A74B2BE8-3CC2-4697-9456-938A6386282A}" presName="srcNode" presStyleLbl="node1" presStyleIdx="0" presStyleCnt="6"/>
      <dgm:spPr/>
    </dgm:pt>
    <dgm:pt modelId="{8B82F465-37BD-4242-A6B5-C69A8F3694CD}" type="pres">
      <dgm:prSet presAssocID="{A74B2BE8-3CC2-4697-9456-938A6386282A}" presName="conn" presStyleLbl="parChTrans1D2" presStyleIdx="0" presStyleCnt="1"/>
      <dgm:spPr/>
    </dgm:pt>
    <dgm:pt modelId="{83577B17-484C-4BFF-A216-DFB1F039A834}" type="pres">
      <dgm:prSet presAssocID="{A74B2BE8-3CC2-4697-9456-938A6386282A}" presName="extraNode" presStyleLbl="node1" presStyleIdx="0" presStyleCnt="6"/>
      <dgm:spPr/>
    </dgm:pt>
    <dgm:pt modelId="{966BBBF3-9C9D-416F-B33A-24D7A44A3CFE}" type="pres">
      <dgm:prSet presAssocID="{A74B2BE8-3CC2-4697-9456-938A6386282A}" presName="dstNode" presStyleLbl="node1" presStyleIdx="0" presStyleCnt="6"/>
      <dgm:spPr/>
    </dgm:pt>
    <dgm:pt modelId="{EE266EB4-9354-4CF2-BCC9-E7E0CB998E08}" type="pres">
      <dgm:prSet presAssocID="{CB5DA647-5895-4A75-9984-18665F79CF01}" presName="text_1" presStyleLbl="node1" presStyleIdx="0" presStyleCnt="6">
        <dgm:presLayoutVars>
          <dgm:bulletEnabled val="1"/>
        </dgm:presLayoutVars>
      </dgm:prSet>
      <dgm:spPr/>
    </dgm:pt>
    <dgm:pt modelId="{3E684BAE-4376-4C0D-859E-D1D284A3A884}" type="pres">
      <dgm:prSet presAssocID="{CB5DA647-5895-4A75-9984-18665F79CF01}" presName="accent_1" presStyleCnt="0"/>
      <dgm:spPr/>
    </dgm:pt>
    <dgm:pt modelId="{0E73D71E-3A6F-46B1-AF4F-C04B483E9FF7}" type="pres">
      <dgm:prSet presAssocID="{CB5DA647-5895-4A75-9984-18665F79CF01}" presName="accentRepeatNode" presStyleLbl="solidFgAcc1" presStyleIdx="0" presStyleCnt="6"/>
      <dgm:spPr/>
    </dgm:pt>
    <dgm:pt modelId="{05022A0A-EFBF-469B-AE8D-E8E1E318F727}" type="pres">
      <dgm:prSet presAssocID="{11A19670-98E9-442D-B251-0FFA38A4A423}" presName="text_2" presStyleLbl="node1" presStyleIdx="1" presStyleCnt="6">
        <dgm:presLayoutVars>
          <dgm:bulletEnabled val="1"/>
        </dgm:presLayoutVars>
      </dgm:prSet>
      <dgm:spPr/>
    </dgm:pt>
    <dgm:pt modelId="{45DF1AE6-EDAE-46CA-9FA4-E86E2B002402}" type="pres">
      <dgm:prSet presAssocID="{11A19670-98E9-442D-B251-0FFA38A4A423}" presName="accent_2" presStyleCnt="0"/>
      <dgm:spPr/>
    </dgm:pt>
    <dgm:pt modelId="{05FC4293-207D-4230-81AC-30E5AF26D932}" type="pres">
      <dgm:prSet presAssocID="{11A19670-98E9-442D-B251-0FFA38A4A423}" presName="accentRepeatNode" presStyleLbl="solidFgAcc1" presStyleIdx="1" presStyleCnt="6"/>
      <dgm:spPr/>
    </dgm:pt>
    <dgm:pt modelId="{AF17E75F-9630-4ACC-837F-4857A5852314}" type="pres">
      <dgm:prSet presAssocID="{54E570A9-198D-4E1A-A4D1-C9D89CCD5F10}" presName="text_3" presStyleLbl="node1" presStyleIdx="2" presStyleCnt="6">
        <dgm:presLayoutVars>
          <dgm:bulletEnabled val="1"/>
        </dgm:presLayoutVars>
      </dgm:prSet>
      <dgm:spPr/>
    </dgm:pt>
    <dgm:pt modelId="{AE593374-D3DF-4E00-BF4B-2384C699E267}" type="pres">
      <dgm:prSet presAssocID="{54E570A9-198D-4E1A-A4D1-C9D89CCD5F10}" presName="accent_3" presStyleCnt="0"/>
      <dgm:spPr/>
    </dgm:pt>
    <dgm:pt modelId="{771EC5F8-56D3-4ABF-B8FA-526C0E1F7417}" type="pres">
      <dgm:prSet presAssocID="{54E570A9-198D-4E1A-A4D1-C9D89CCD5F10}" presName="accentRepeatNode" presStyleLbl="solidFgAcc1" presStyleIdx="2" presStyleCnt="6"/>
      <dgm:spPr/>
    </dgm:pt>
    <dgm:pt modelId="{C55F2720-7AE8-45BA-BFF9-4AD75D8CCC13}" type="pres">
      <dgm:prSet presAssocID="{299BAB0C-6806-42B2-9EFD-B0549630E4F7}" presName="text_4" presStyleLbl="node1" presStyleIdx="3" presStyleCnt="6">
        <dgm:presLayoutVars>
          <dgm:bulletEnabled val="1"/>
        </dgm:presLayoutVars>
      </dgm:prSet>
      <dgm:spPr/>
    </dgm:pt>
    <dgm:pt modelId="{1153C458-7129-4915-9F2F-FD9FFF981F23}" type="pres">
      <dgm:prSet presAssocID="{299BAB0C-6806-42B2-9EFD-B0549630E4F7}" presName="accent_4" presStyleCnt="0"/>
      <dgm:spPr/>
    </dgm:pt>
    <dgm:pt modelId="{777F357E-8DEF-4553-B4F4-2F5412E385AF}" type="pres">
      <dgm:prSet presAssocID="{299BAB0C-6806-42B2-9EFD-B0549630E4F7}" presName="accentRepeatNode" presStyleLbl="solidFgAcc1" presStyleIdx="3" presStyleCnt="6"/>
      <dgm:spPr/>
    </dgm:pt>
    <dgm:pt modelId="{E324E885-822C-4CBE-93ED-63A077FB991C}" type="pres">
      <dgm:prSet presAssocID="{1ABDEB65-FDC1-4178-8265-5F404EB876B6}" presName="text_5" presStyleLbl="node1" presStyleIdx="4" presStyleCnt="6" custScaleX="100185" custScaleY="115903">
        <dgm:presLayoutVars>
          <dgm:bulletEnabled val="1"/>
        </dgm:presLayoutVars>
      </dgm:prSet>
      <dgm:spPr/>
    </dgm:pt>
    <dgm:pt modelId="{2AEC3758-DA80-4FB5-A75E-62139115A3CE}" type="pres">
      <dgm:prSet presAssocID="{1ABDEB65-FDC1-4178-8265-5F404EB876B6}" presName="accent_5" presStyleCnt="0"/>
      <dgm:spPr/>
    </dgm:pt>
    <dgm:pt modelId="{F993ED97-E271-4FEC-B9B9-BCE8396312AC}" type="pres">
      <dgm:prSet presAssocID="{1ABDEB65-FDC1-4178-8265-5F404EB876B6}" presName="accentRepeatNode" presStyleLbl="solidFgAcc1" presStyleIdx="4" presStyleCnt="6"/>
      <dgm:spPr/>
    </dgm:pt>
    <dgm:pt modelId="{CBD2B32F-37E6-4140-AF51-A510E51290DF}" type="pres">
      <dgm:prSet presAssocID="{244255A4-0DE1-4B7F-97CF-AC3F8ACC8712}" presName="text_6" presStyleLbl="node1" presStyleIdx="5" presStyleCnt="6">
        <dgm:presLayoutVars>
          <dgm:bulletEnabled val="1"/>
        </dgm:presLayoutVars>
      </dgm:prSet>
      <dgm:spPr/>
    </dgm:pt>
    <dgm:pt modelId="{0684A8B3-CC4F-488D-B311-F4701E4E3AF9}" type="pres">
      <dgm:prSet presAssocID="{244255A4-0DE1-4B7F-97CF-AC3F8ACC8712}" presName="accent_6" presStyleCnt="0"/>
      <dgm:spPr/>
    </dgm:pt>
    <dgm:pt modelId="{886E3663-1194-4A16-9D87-05267A4EE258}" type="pres">
      <dgm:prSet presAssocID="{244255A4-0DE1-4B7F-97CF-AC3F8ACC8712}" presName="accentRepeatNode" presStyleLbl="solidFgAcc1" presStyleIdx="5" presStyleCnt="6"/>
      <dgm:spPr/>
    </dgm:pt>
  </dgm:ptLst>
  <dgm:cxnLst>
    <dgm:cxn modelId="{747B7A26-7507-4E73-9727-6934A0EBB295}" type="presOf" srcId="{CB5DA647-5895-4A75-9984-18665F79CF01}" destId="{EE266EB4-9354-4CF2-BCC9-E7E0CB998E08}" srcOrd="0" destOrd="0" presId="urn:microsoft.com/office/officeart/2008/layout/VerticalCurvedList"/>
    <dgm:cxn modelId="{DBD8BA34-090F-4FA8-8402-78493AAE15DD}" type="presOf" srcId="{299BAB0C-6806-42B2-9EFD-B0549630E4F7}" destId="{C55F2720-7AE8-45BA-BFF9-4AD75D8CCC13}" srcOrd="0" destOrd="0" presId="urn:microsoft.com/office/officeart/2008/layout/VerticalCurvedList"/>
    <dgm:cxn modelId="{768A9B7F-25CD-4FA9-8DD9-C27737998357}" type="presOf" srcId="{A74B2BE8-3CC2-4697-9456-938A6386282A}" destId="{79DC2C12-E9C0-43B7-A0F9-7EE812DA2AFB}" srcOrd="0" destOrd="0" presId="urn:microsoft.com/office/officeart/2008/layout/VerticalCurvedList"/>
    <dgm:cxn modelId="{229FBD9F-1595-4940-A5A1-8A3B899EEB07}" srcId="{A74B2BE8-3CC2-4697-9456-938A6386282A}" destId="{CB5DA647-5895-4A75-9984-18665F79CF01}" srcOrd="0" destOrd="0" parTransId="{3997E4EC-F059-4BF5-82C7-B851E1F68F07}" sibTransId="{FC72DA9A-D094-402A-9442-47BBDDE2B770}"/>
    <dgm:cxn modelId="{66BEE8AB-8E92-4F74-B667-8A95D289074F}" type="presOf" srcId="{54E570A9-198D-4E1A-A4D1-C9D89CCD5F10}" destId="{AF17E75F-9630-4ACC-837F-4857A5852314}" srcOrd="0" destOrd="0" presId="urn:microsoft.com/office/officeart/2008/layout/VerticalCurvedList"/>
    <dgm:cxn modelId="{950E12B3-70FE-419C-865E-E8B8165F2FF1}" type="presOf" srcId="{1ABDEB65-FDC1-4178-8265-5F404EB876B6}" destId="{E324E885-822C-4CBE-93ED-63A077FB991C}" srcOrd="0" destOrd="0" presId="urn:microsoft.com/office/officeart/2008/layout/VerticalCurvedList"/>
    <dgm:cxn modelId="{A8FAD8B3-9D92-46CD-B18D-B319A3A9A048}" srcId="{A74B2BE8-3CC2-4697-9456-938A6386282A}" destId="{244255A4-0DE1-4B7F-97CF-AC3F8ACC8712}" srcOrd="5" destOrd="0" parTransId="{149B4439-75A3-4ECE-9CC7-45B9E65F1AF5}" sibTransId="{E63765FE-0320-4118-ABE8-221E7A78E638}"/>
    <dgm:cxn modelId="{E36299C9-0C91-4880-9A8C-816E60DA3CEA}" type="presOf" srcId="{FC72DA9A-D094-402A-9442-47BBDDE2B770}" destId="{8B82F465-37BD-4242-A6B5-C69A8F3694CD}" srcOrd="0" destOrd="0" presId="urn:microsoft.com/office/officeart/2008/layout/VerticalCurvedList"/>
    <dgm:cxn modelId="{D722DFCC-183D-497B-B5E8-50F2020095A7}" srcId="{A74B2BE8-3CC2-4697-9456-938A6386282A}" destId="{54E570A9-198D-4E1A-A4D1-C9D89CCD5F10}" srcOrd="2" destOrd="0" parTransId="{DC3AC342-12D4-4E70-A6CD-95342A299C2C}" sibTransId="{BCDC63CB-0F6A-4A39-AE83-D226FB5A8DFF}"/>
    <dgm:cxn modelId="{8506AAE6-ADDD-4393-867A-0B9CA89DF02B}" srcId="{A74B2BE8-3CC2-4697-9456-938A6386282A}" destId="{11A19670-98E9-442D-B251-0FFA38A4A423}" srcOrd="1" destOrd="0" parTransId="{683B2B95-5526-4160-A0C1-C2B5C5C59662}" sibTransId="{67217DB3-27BA-49CA-8220-90566D3193F0}"/>
    <dgm:cxn modelId="{08264DEA-7A77-43BC-8596-65E5E52B05DB}" srcId="{A74B2BE8-3CC2-4697-9456-938A6386282A}" destId="{299BAB0C-6806-42B2-9EFD-B0549630E4F7}" srcOrd="3" destOrd="0" parTransId="{AA8CCC76-0481-4543-9960-F36BFA77AEA5}" sibTransId="{93D66DBD-3F2E-420B-B38F-3765D3E18B39}"/>
    <dgm:cxn modelId="{6505E7F5-3087-49B0-9FF7-DF4191153546}" type="presOf" srcId="{244255A4-0DE1-4B7F-97CF-AC3F8ACC8712}" destId="{CBD2B32F-37E6-4140-AF51-A510E51290DF}" srcOrd="0" destOrd="0" presId="urn:microsoft.com/office/officeart/2008/layout/VerticalCurvedList"/>
    <dgm:cxn modelId="{007EBFF8-8071-4305-8DE4-B933E46E251B}" srcId="{A74B2BE8-3CC2-4697-9456-938A6386282A}" destId="{1ABDEB65-FDC1-4178-8265-5F404EB876B6}" srcOrd="4" destOrd="0" parTransId="{91726EAA-939E-431D-83C1-91C6F73CE667}" sibTransId="{6779C08B-5B39-4944-BA2A-5232C019CBEC}"/>
    <dgm:cxn modelId="{BDEB31F9-4FDE-4D17-A282-F7877B11C047}" type="presOf" srcId="{11A19670-98E9-442D-B251-0FFA38A4A423}" destId="{05022A0A-EFBF-469B-AE8D-E8E1E318F727}" srcOrd="0" destOrd="0" presId="urn:microsoft.com/office/officeart/2008/layout/VerticalCurvedList"/>
    <dgm:cxn modelId="{E49B93E5-9053-4068-BEDA-4D3809317AAA}" type="presParOf" srcId="{79DC2C12-E9C0-43B7-A0F9-7EE812DA2AFB}" destId="{910E949B-D65B-476F-AFC1-7193ECAFEF96}" srcOrd="0" destOrd="0" presId="urn:microsoft.com/office/officeart/2008/layout/VerticalCurvedList"/>
    <dgm:cxn modelId="{CD66A69F-87ED-4342-9602-0A6A8485C7A6}" type="presParOf" srcId="{910E949B-D65B-476F-AFC1-7193ECAFEF96}" destId="{41444058-7D4A-421E-B9D3-783A9D672B04}" srcOrd="0" destOrd="0" presId="urn:microsoft.com/office/officeart/2008/layout/VerticalCurvedList"/>
    <dgm:cxn modelId="{BEB28B1F-E6A9-4FB9-80BA-C6E2D663CF78}" type="presParOf" srcId="{41444058-7D4A-421E-B9D3-783A9D672B04}" destId="{6343161F-1FD6-498E-B109-38D267F3A5D2}" srcOrd="0" destOrd="0" presId="urn:microsoft.com/office/officeart/2008/layout/VerticalCurvedList"/>
    <dgm:cxn modelId="{F010F649-E292-4349-9084-B734ED2F61E3}" type="presParOf" srcId="{41444058-7D4A-421E-B9D3-783A9D672B04}" destId="{8B82F465-37BD-4242-A6B5-C69A8F3694CD}" srcOrd="1" destOrd="0" presId="urn:microsoft.com/office/officeart/2008/layout/VerticalCurvedList"/>
    <dgm:cxn modelId="{583375C6-4FF6-45F1-B200-60C906A5E4FF}" type="presParOf" srcId="{41444058-7D4A-421E-B9D3-783A9D672B04}" destId="{83577B17-484C-4BFF-A216-DFB1F039A834}" srcOrd="2" destOrd="0" presId="urn:microsoft.com/office/officeart/2008/layout/VerticalCurvedList"/>
    <dgm:cxn modelId="{ADC70F13-6A64-4378-A6ED-B24E5A633B29}" type="presParOf" srcId="{41444058-7D4A-421E-B9D3-783A9D672B04}" destId="{966BBBF3-9C9D-416F-B33A-24D7A44A3CFE}" srcOrd="3" destOrd="0" presId="urn:microsoft.com/office/officeart/2008/layout/VerticalCurvedList"/>
    <dgm:cxn modelId="{9971F19E-B90E-48F2-80B4-C7886C77CACD}" type="presParOf" srcId="{910E949B-D65B-476F-AFC1-7193ECAFEF96}" destId="{EE266EB4-9354-4CF2-BCC9-E7E0CB998E08}" srcOrd="1" destOrd="0" presId="urn:microsoft.com/office/officeart/2008/layout/VerticalCurvedList"/>
    <dgm:cxn modelId="{9DE97E70-4E4A-4E6E-A1C4-13A674EBFC17}" type="presParOf" srcId="{910E949B-D65B-476F-AFC1-7193ECAFEF96}" destId="{3E684BAE-4376-4C0D-859E-D1D284A3A884}" srcOrd="2" destOrd="0" presId="urn:microsoft.com/office/officeart/2008/layout/VerticalCurvedList"/>
    <dgm:cxn modelId="{96CE85CE-BC11-491B-B8BC-FE9445FDB8E2}" type="presParOf" srcId="{3E684BAE-4376-4C0D-859E-D1D284A3A884}" destId="{0E73D71E-3A6F-46B1-AF4F-C04B483E9FF7}" srcOrd="0" destOrd="0" presId="urn:microsoft.com/office/officeart/2008/layout/VerticalCurvedList"/>
    <dgm:cxn modelId="{A6D4FA7C-189B-4A26-95BB-41B22ED91772}" type="presParOf" srcId="{910E949B-D65B-476F-AFC1-7193ECAFEF96}" destId="{05022A0A-EFBF-469B-AE8D-E8E1E318F727}" srcOrd="3" destOrd="0" presId="urn:microsoft.com/office/officeart/2008/layout/VerticalCurvedList"/>
    <dgm:cxn modelId="{68725731-9431-4D60-8EF8-395FD3991C4D}" type="presParOf" srcId="{910E949B-D65B-476F-AFC1-7193ECAFEF96}" destId="{45DF1AE6-EDAE-46CA-9FA4-E86E2B002402}" srcOrd="4" destOrd="0" presId="urn:microsoft.com/office/officeart/2008/layout/VerticalCurvedList"/>
    <dgm:cxn modelId="{4D607512-EE65-4C3E-A4DD-CC18E197FCB4}" type="presParOf" srcId="{45DF1AE6-EDAE-46CA-9FA4-E86E2B002402}" destId="{05FC4293-207D-4230-81AC-30E5AF26D932}" srcOrd="0" destOrd="0" presId="urn:microsoft.com/office/officeart/2008/layout/VerticalCurvedList"/>
    <dgm:cxn modelId="{6B8AEC1D-85DC-4536-A00E-C4FD1ADD819B}" type="presParOf" srcId="{910E949B-D65B-476F-AFC1-7193ECAFEF96}" destId="{AF17E75F-9630-4ACC-837F-4857A5852314}" srcOrd="5" destOrd="0" presId="urn:microsoft.com/office/officeart/2008/layout/VerticalCurvedList"/>
    <dgm:cxn modelId="{06CCAAE8-62EB-4539-8589-5AE6AD4E4720}" type="presParOf" srcId="{910E949B-D65B-476F-AFC1-7193ECAFEF96}" destId="{AE593374-D3DF-4E00-BF4B-2384C699E267}" srcOrd="6" destOrd="0" presId="urn:microsoft.com/office/officeart/2008/layout/VerticalCurvedList"/>
    <dgm:cxn modelId="{8DEA86E6-39D7-4C2F-AD91-9ED960B63A57}" type="presParOf" srcId="{AE593374-D3DF-4E00-BF4B-2384C699E267}" destId="{771EC5F8-56D3-4ABF-B8FA-526C0E1F7417}" srcOrd="0" destOrd="0" presId="urn:microsoft.com/office/officeart/2008/layout/VerticalCurvedList"/>
    <dgm:cxn modelId="{37CD5508-CB34-4C19-86FB-BA057792A12D}" type="presParOf" srcId="{910E949B-D65B-476F-AFC1-7193ECAFEF96}" destId="{C55F2720-7AE8-45BA-BFF9-4AD75D8CCC13}" srcOrd="7" destOrd="0" presId="urn:microsoft.com/office/officeart/2008/layout/VerticalCurvedList"/>
    <dgm:cxn modelId="{B6987CF2-664C-4A16-B6E7-FB68FBFE86DA}" type="presParOf" srcId="{910E949B-D65B-476F-AFC1-7193ECAFEF96}" destId="{1153C458-7129-4915-9F2F-FD9FFF981F23}" srcOrd="8" destOrd="0" presId="urn:microsoft.com/office/officeart/2008/layout/VerticalCurvedList"/>
    <dgm:cxn modelId="{71FA2765-C321-4357-841A-939B82809AA0}" type="presParOf" srcId="{1153C458-7129-4915-9F2F-FD9FFF981F23}" destId="{777F357E-8DEF-4553-B4F4-2F5412E385AF}" srcOrd="0" destOrd="0" presId="urn:microsoft.com/office/officeart/2008/layout/VerticalCurvedList"/>
    <dgm:cxn modelId="{BE081937-CCAA-447F-A64B-53DDA9803D64}" type="presParOf" srcId="{910E949B-D65B-476F-AFC1-7193ECAFEF96}" destId="{E324E885-822C-4CBE-93ED-63A077FB991C}" srcOrd="9" destOrd="0" presId="urn:microsoft.com/office/officeart/2008/layout/VerticalCurvedList"/>
    <dgm:cxn modelId="{059C3C1A-F920-4A8D-AE97-25DC29A1B6EC}" type="presParOf" srcId="{910E949B-D65B-476F-AFC1-7193ECAFEF96}" destId="{2AEC3758-DA80-4FB5-A75E-62139115A3CE}" srcOrd="10" destOrd="0" presId="urn:microsoft.com/office/officeart/2008/layout/VerticalCurvedList"/>
    <dgm:cxn modelId="{756A68D6-2122-4669-B8CD-72A6175FDDA9}" type="presParOf" srcId="{2AEC3758-DA80-4FB5-A75E-62139115A3CE}" destId="{F993ED97-E271-4FEC-B9B9-BCE8396312AC}" srcOrd="0" destOrd="0" presId="urn:microsoft.com/office/officeart/2008/layout/VerticalCurvedList"/>
    <dgm:cxn modelId="{1A3E8014-D520-475E-BEFD-4B59F859D018}" type="presParOf" srcId="{910E949B-D65B-476F-AFC1-7193ECAFEF96}" destId="{CBD2B32F-37E6-4140-AF51-A510E51290DF}" srcOrd="11" destOrd="0" presId="urn:microsoft.com/office/officeart/2008/layout/VerticalCurvedList"/>
    <dgm:cxn modelId="{32A68F00-82D4-454F-854F-148B12CFA4DD}" type="presParOf" srcId="{910E949B-D65B-476F-AFC1-7193ECAFEF96}" destId="{0684A8B3-CC4F-488D-B311-F4701E4E3AF9}" srcOrd="12" destOrd="0" presId="urn:microsoft.com/office/officeart/2008/layout/VerticalCurvedList"/>
    <dgm:cxn modelId="{C1006A3B-2771-423D-9572-41BE83183941}" type="presParOf" srcId="{0684A8B3-CC4F-488D-B311-F4701E4E3AF9}" destId="{886E3663-1194-4A16-9D87-05267A4EE2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53076E-6FCD-4A74-BF85-33B0282805B3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021116-E1CE-4AE3-A4AA-EC639EE4B888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PROW 2014-2020 w skali kraju </a:t>
          </a:r>
        </a:p>
      </dgm:t>
    </dgm:pt>
    <dgm:pt modelId="{A3F8B321-797B-4E47-AFA8-0FFD5BE7F06B}" type="parTrans" cxnId="{D25FA4C4-DCA9-4369-9F70-BC52694D5601}">
      <dgm:prSet/>
      <dgm:spPr/>
      <dgm:t>
        <a:bodyPr/>
        <a:lstStyle/>
        <a:p>
          <a:endParaRPr lang="pl-PL"/>
        </a:p>
      </dgm:t>
    </dgm:pt>
    <dgm:pt modelId="{654F78FD-A2A0-49C0-840A-313C927994C8}" type="sibTrans" cxnId="{D25FA4C4-DCA9-4369-9F70-BC52694D5601}">
      <dgm:prSet/>
      <dgm:spPr/>
      <dgm:t>
        <a:bodyPr/>
        <a:lstStyle/>
        <a:p>
          <a:endParaRPr lang="pl-PL"/>
        </a:p>
      </dgm:t>
    </dgm:pt>
    <dgm:pt modelId="{6C9396D2-AA8B-4C7F-9606-514E43F6F37F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 Strategiczny WPR na lata 2023-2027 w skali kraju</a:t>
          </a:r>
        </a:p>
      </dgm:t>
    </dgm:pt>
    <dgm:pt modelId="{AE09780C-71CF-4E81-8901-5783F15EF4CC}" type="parTrans" cxnId="{DB905B2C-D766-4EEF-829B-C2EDC9A27C96}">
      <dgm:prSet/>
      <dgm:spPr/>
      <dgm:t>
        <a:bodyPr/>
        <a:lstStyle/>
        <a:p>
          <a:endParaRPr lang="pl-PL"/>
        </a:p>
      </dgm:t>
    </dgm:pt>
    <dgm:pt modelId="{495927FF-23DC-49AC-9CB2-BD1430A42489}" type="sibTrans" cxnId="{DB905B2C-D766-4EEF-829B-C2EDC9A27C96}">
      <dgm:prSet/>
      <dgm:spPr/>
      <dgm:t>
        <a:bodyPr/>
        <a:lstStyle/>
        <a:p>
          <a:endParaRPr lang="pl-PL"/>
        </a:p>
      </dgm:t>
    </dgm:pt>
    <dgm:pt modelId="{B87198C2-6CCE-4269-B5F5-DB46E75821CC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PROW 2014-2020 na Mazowsze </a:t>
          </a:r>
        </a:p>
      </dgm:t>
    </dgm:pt>
    <dgm:pt modelId="{2C168399-CF52-408E-AAED-6B4D2B59FBBC}" type="parTrans" cxnId="{0561303D-9C82-42DB-BB0D-179A929715BA}">
      <dgm:prSet/>
      <dgm:spPr/>
      <dgm:t>
        <a:bodyPr/>
        <a:lstStyle/>
        <a:p>
          <a:endParaRPr lang="pl-PL"/>
        </a:p>
      </dgm:t>
    </dgm:pt>
    <dgm:pt modelId="{730BF2A2-D31A-4BA9-8135-9D559D86ADEA}" type="sibTrans" cxnId="{0561303D-9C82-42DB-BB0D-179A929715BA}">
      <dgm:prSet/>
      <dgm:spPr/>
      <dgm:t>
        <a:bodyPr/>
        <a:lstStyle/>
        <a:p>
          <a:endParaRPr lang="pl-PL"/>
        </a:p>
      </dgm:t>
    </dgm:pt>
    <dgm:pt modelId="{9AE2CB0A-D183-4748-B8F1-65E6835BD62A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 Strategiczny WPR na Mazowsze</a:t>
          </a:r>
        </a:p>
      </dgm:t>
    </dgm:pt>
    <dgm:pt modelId="{A12FD3DA-A677-4E69-958D-FD6AC5929182}" type="parTrans" cxnId="{352281EA-5287-438F-B82B-063779D7612B}">
      <dgm:prSet/>
      <dgm:spPr/>
      <dgm:t>
        <a:bodyPr/>
        <a:lstStyle/>
        <a:p>
          <a:endParaRPr lang="pl-PL"/>
        </a:p>
      </dgm:t>
    </dgm:pt>
    <dgm:pt modelId="{2650BDCD-0217-468C-AED1-9FEB6FBECCFC}" type="sibTrans" cxnId="{352281EA-5287-438F-B82B-063779D7612B}">
      <dgm:prSet/>
      <dgm:spPr/>
      <dgm:t>
        <a:bodyPr/>
        <a:lstStyle/>
        <a:p>
          <a:endParaRPr lang="pl-PL"/>
        </a:p>
      </dgm:t>
    </dgm:pt>
    <dgm:pt modelId="{9DE7D0C5-A7B1-4283-A169-18AE01163FED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752,7 mln €</a:t>
          </a:r>
        </a:p>
      </dgm:t>
    </dgm:pt>
    <dgm:pt modelId="{AB6D7249-2A89-4191-90DD-651F15EC763E}" type="parTrans" cxnId="{B609FDBA-A983-4856-A59E-984BCF6C96BC}">
      <dgm:prSet/>
      <dgm:spPr/>
      <dgm:t>
        <a:bodyPr/>
        <a:lstStyle/>
        <a:p>
          <a:endParaRPr lang="pl-PL"/>
        </a:p>
      </dgm:t>
    </dgm:pt>
    <dgm:pt modelId="{973FFE55-9F87-462F-BD48-A94EBC43E7DB}" type="sibTrans" cxnId="{B609FDBA-A983-4856-A59E-984BCF6C96BC}">
      <dgm:prSet/>
      <dgm:spPr/>
      <dgm:t>
        <a:bodyPr/>
        <a:lstStyle/>
        <a:p>
          <a:endParaRPr lang="pl-PL"/>
        </a:p>
      </dgm:t>
    </dgm:pt>
    <dgm:pt modelId="{331B0F06-FB69-4EF7-B940-E9BFC4D282A4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682 mln € </a:t>
          </a:r>
        </a:p>
      </dgm:t>
    </dgm:pt>
    <dgm:pt modelId="{A2BD202F-5E13-41FA-9553-6D7C09BE5DA3}" type="parTrans" cxnId="{E39C6EEB-9B4B-4998-A032-CA8A82514D5F}">
      <dgm:prSet/>
      <dgm:spPr/>
      <dgm:t>
        <a:bodyPr/>
        <a:lstStyle/>
        <a:p>
          <a:endParaRPr lang="pl-PL"/>
        </a:p>
      </dgm:t>
    </dgm:pt>
    <dgm:pt modelId="{D8A03960-317F-4196-A8F5-002D843767AC}" type="sibTrans" cxnId="{E39C6EEB-9B4B-4998-A032-CA8A82514D5F}">
      <dgm:prSet/>
      <dgm:spPr/>
      <dgm:t>
        <a:bodyPr/>
        <a:lstStyle/>
        <a:p>
          <a:endParaRPr lang="pl-PL"/>
        </a:p>
      </dgm:t>
    </dgm:pt>
    <dgm:pt modelId="{3D0CD3D3-0D97-4136-B53E-11961336BA5D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???</a:t>
          </a:r>
        </a:p>
      </dgm:t>
    </dgm:pt>
    <dgm:pt modelId="{CDD338F0-1892-46DB-B6B7-510BE5DA2A3B}" type="parTrans" cxnId="{DE602476-A477-4EFC-AA62-31A91453BD0A}">
      <dgm:prSet/>
      <dgm:spPr/>
      <dgm:t>
        <a:bodyPr/>
        <a:lstStyle/>
        <a:p>
          <a:endParaRPr lang="pl-PL"/>
        </a:p>
      </dgm:t>
    </dgm:pt>
    <dgm:pt modelId="{B58024B7-3D88-4744-8296-2B78F4EB3E56}" type="sibTrans" cxnId="{DE602476-A477-4EFC-AA62-31A91453BD0A}">
      <dgm:prSet/>
      <dgm:spPr/>
      <dgm:t>
        <a:bodyPr/>
        <a:lstStyle/>
        <a:p>
          <a:endParaRPr lang="pl-PL"/>
        </a:p>
      </dgm:t>
    </dgm:pt>
    <dgm:pt modelId="{26C067CA-6B9A-482B-9A53-A0B4D949A298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84,9 mln €</a:t>
          </a:r>
        </a:p>
      </dgm:t>
    </dgm:pt>
    <dgm:pt modelId="{B6EE1AE4-3510-4564-9480-A3570F3B8B90}" type="parTrans" cxnId="{65617F6A-3A06-4944-8E13-B59C5B5EA989}">
      <dgm:prSet/>
      <dgm:spPr/>
      <dgm:t>
        <a:bodyPr/>
        <a:lstStyle/>
        <a:p>
          <a:endParaRPr lang="pl-PL"/>
        </a:p>
      </dgm:t>
    </dgm:pt>
    <dgm:pt modelId="{C56E800C-B1C9-4595-834D-13C8B0D91E24}" type="sibTrans" cxnId="{65617F6A-3A06-4944-8E13-B59C5B5EA989}">
      <dgm:prSet/>
      <dgm:spPr/>
      <dgm:t>
        <a:bodyPr/>
        <a:lstStyle/>
        <a:p>
          <a:endParaRPr lang="pl-PL"/>
        </a:p>
      </dgm:t>
    </dgm:pt>
    <dgm:pt modelId="{6E2842EB-E008-4931-9747-764D5EDC2F33}" type="pres">
      <dgm:prSet presAssocID="{D253076E-6FCD-4A74-BF85-33B0282805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0F6C72A-2EE9-44E5-BB3C-773D447B1923}" type="pres">
      <dgm:prSet presAssocID="{F2021116-E1CE-4AE3-A4AA-EC639EE4B888}" presName="root1" presStyleCnt="0"/>
      <dgm:spPr/>
    </dgm:pt>
    <dgm:pt modelId="{8A5EE5B8-D3C7-4A1F-98DE-2FF1FB4771E6}" type="pres">
      <dgm:prSet presAssocID="{F2021116-E1CE-4AE3-A4AA-EC639EE4B888}" presName="LevelOneTextNode" presStyleLbl="node0" presStyleIdx="0" presStyleCnt="4" custLinFactNeighborX="748" custLinFactNeighborY="-659">
        <dgm:presLayoutVars>
          <dgm:chPref val="3"/>
        </dgm:presLayoutVars>
      </dgm:prSet>
      <dgm:spPr/>
    </dgm:pt>
    <dgm:pt modelId="{C41BC353-815A-4D74-9939-E002F3E4B8FC}" type="pres">
      <dgm:prSet presAssocID="{F2021116-E1CE-4AE3-A4AA-EC639EE4B888}" presName="level2hierChild" presStyleCnt="0"/>
      <dgm:spPr/>
    </dgm:pt>
    <dgm:pt modelId="{59BD5F03-33F1-48B6-AAEB-9957D614D24D}" type="pres">
      <dgm:prSet presAssocID="{AB6D7249-2A89-4191-90DD-651F15EC763E}" presName="conn2-1" presStyleLbl="parChTrans1D2" presStyleIdx="0" presStyleCnt="4"/>
      <dgm:spPr/>
    </dgm:pt>
    <dgm:pt modelId="{79B562F1-2691-4B89-AEE9-CC9DBF4BFEA7}" type="pres">
      <dgm:prSet presAssocID="{AB6D7249-2A89-4191-90DD-651F15EC763E}" presName="connTx" presStyleLbl="parChTrans1D2" presStyleIdx="0" presStyleCnt="4"/>
      <dgm:spPr/>
    </dgm:pt>
    <dgm:pt modelId="{66CB0C73-512B-434A-B3CF-6E78CEE46AA7}" type="pres">
      <dgm:prSet presAssocID="{9DE7D0C5-A7B1-4283-A169-18AE01163FED}" presName="root2" presStyleCnt="0"/>
      <dgm:spPr/>
    </dgm:pt>
    <dgm:pt modelId="{DD877E30-6DF0-4C5B-BED1-3E6D4CE19EA0}" type="pres">
      <dgm:prSet presAssocID="{9DE7D0C5-A7B1-4283-A169-18AE01163FED}" presName="LevelTwoTextNode" presStyleLbl="node2" presStyleIdx="0" presStyleCnt="4" custLinFactNeighborX="748" custLinFactNeighborY="-659">
        <dgm:presLayoutVars>
          <dgm:chPref val="3"/>
        </dgm:presLayoutVars>
      </dgm:prSet>
      <dgm:spPr/>
    </dgm:pt>
    <dgm:pt modelId="{86949AC7-E416-45CF-8C6C-275705CA55EE}" type="pres">
      <dgm:prSet presAssocID="{9DE7D0C5-A7B1-4283-A169-18AE01163FED}" presName="level3hierChild" presStyleCnt="0"/>
      <dgm:spPr/>
    </dgm:pt>
    <dgm:pt modelId="{9AB12C2E-7D46-4174-B79A-2F2D5B116D71}" type="pres">
      <dgm:prSet presAssocID="{6C9396D2-AA8B-4C7F-9606-514E43F6F37F}" presName="root1" presStyleCnt="0"/>
      <dgm:spPr/>
    </dgm:pt>
    <dgm:pt modelId="{1CA33D3D-802D-46E6-B4F2-8A5B49CBD05A}" type="pres">
      <dgm:prSet presAssocID="{6C9396D2-AA8B-4C7F-9606-514E43F6F37F}" presName="LevelOneTextNode" presStyleLbl="node0" presStyleIdx="1" presStyleCnt="4" custLinFactNeighborX="748" custLinFactNeighborY="-659">
        <dgm:presLayoutVars>
          <dgm:chPref val="3"/>
        </dgm:presLayoutVars>
      </dgm:prSet>
      <dgm:spPr/>
    </dgm:pt>
    <dgm:pt modelId="{B5848CED-D542-45E1-9C5F-D127FC7EB8AD}" type="pres">
      <dgm:prSet presAssocID="{6C9396D2-AA8B-4C7F-9606-514E43F6F37F}" presName="level2hierChild" presStyleCnt="0"/>
      <dgm:spPr/>
    </dgm:pt>
    <dgm:pt modelId="{E7532707-5E94-442A-94F8-1D7AD4817D9B}" type="pres">
      <dgm:prSet presAssocID="{A2BD202F-5E13-41FA-9553-6D7C09BE5DA3}" presName="conn2-1" presStyleLbl="parChTrans1D2" presStyleIdx="1" presStyleCnt="4"/>
      <dgm:spPr/>
    </dgm:pt>
    <dgm:pt modelId="{3E9342E2-D22B-4841-BFAC-073F2B5C7D7A}" type="pres">
      <dgm:prSet presAssocID="{A2BD202F-5E13-41FA-9553-6D7C09BE5DA3}" presName="connTx" presStyleLbl="parChTrans1D2" presStyleIdx="1" presStyleCnt="4"/>
      <dgm:spPr/>
    </dgm:pt>
    <dgm:pt modelId="{70AAD9AB-7AAC-4739-B94F-BC46A0B61385}" type="pres">
      <dgm:prSet presAssocID="{331B0F06-FB69-4EF7-B940-E9BFC4D282A4}" presName="root2" presStyleCnt="0"/>
      <dgm:spPr/>
    </dgm:pt>
    <dgm:pt modelId="{EE859C66-C367-4403-A5D0-8CF4A5ECC370}" type="pres">
      <dgm:prSet presAssocID="{331B0F06-FB69-4EF7-B940-E9BFC4D282A4}" presName="LevelTwoTextNode" presStyleLbl="node2" presStyleIdx="1" presStyleCnt="4" custLinFactNeighborX="748" custLinFactNeighborY="-659">
        <dgm:presLayoutVars>
          <dgm:chPref val="3"/>
        </dgm:presLayoutVars>
      </dgm:prSet>
      <dgm:spPr/>
    </dgm:pt>
    <dgm:pt modelId="{3CDCE005-FB0F-44D7-8885-156DF7490955}" type="pres">
      <dgm:prSet presAssocID="{331B0F06-FB69-4EF7-B940-E9BFC4D282A4}" presName="level3hierChild" presStyleCnt="0"/>
      <dgm:spPr/>
    </dgm:pt>
    <dgm:pt modelId="{63FDEE0B-5D0A-4952-A403-0B3C28D28AEE}" type="pres">
      <dgm:prSet presAssocID="{B87198C2-6CCE-4269-B5F5-DB46E75821CC}" presName="root1" presStyleCnt="0"/>
      <dgm:spPr/>
    </dgm:pt>
    <dgm:pt modelId="{8A2F7E89-4B2F-4B96-8035-A0F8E6CAB9EC}" type="pres">
      <dgm:prSet presAssocID="{B87198C2-6CCE-4269-B5F5-DB46E75821CC}" presName="LevelOneTextNode" presStyleLbl="node0" presStyleIdx="2" presStyleCnt="4">
        <dgm:presLayoutVars>
          <dgm:chPref val="3"/>
        </dgm:presLayoutVars>
      </dgm:prSet>
      <dgm:spPr/>
    </dgm:pt>
    <dgm:pt modelId="{64942E69-ACBE-4643-84B2-1C9F44C8F350}" type="pres">
      <dgm:prSet presAssocID="{B87198C2-6CCE-4269-B5F5-DB46E75821CC}" presName="level2hierChild" presStyleCnt="0"/>
      <dgm:spPr/>
    </dgm:pt>
    <dgm:pt modelId="{31D8CCCF-9FAC-4CBA-BABA-5F32D72B5608}" type="pres">
      <dgm:prSet presAssocID="{B6EE1AE4-3510-4564-9480-A3570F3B8B90}" presName="conn2-1" presStyleLbl="parChTrans1D2" presStyleIdx="2" presStyleCnt="4"/>
      <dgm:spPr/>
    </dgm:pt>
    <dgm:pt modelId="{9FA0FE0A-61B4-46AA-88A6-E5E829CB312E}" type="pres">
      <dgm:prSet presAssocID="{B6EE1AE4-3510-4564-9480-A3570F3B8B90}" presName="connTx" presStyleLbl="parChTrans1D2" presStyleIdx="2" presStyleCnt="4"/>
      <dgm:spPr/>
    </dgm:pt>
    <dgm:pt modelId="{14B5D305-7A18-416A-BA42-BA6BF3ACB7BC}" type="pres">
      <dgm:prSet presAssocID="{26C067CA-6B9A-482B-9A53-A0B4D949A298}" presName="root2" presStyleCnt="0"/>
      <dgm:spPr/>
    </dgm:pt>
    <dgm:pt modelId="{AF3C6C1F-D01E-489C-BC10-DE0313BDFFDC}" type="pres">
      <dgm:prSet presAssocID="{26C067CA-6B9A-482B-9A53-A0B4D949A298}" presName="LevelTwoTextNode" presStyleLbl="node2" presStyleIdx="2" presStyleCnt="4" custLinFactNeighborX="748" custLinFactNeighborY="-659">
        <dgm:presLayoutVars>
          <dgm:chPref val="3"/>
        </dgm:presLayoutVars>
      </dgm:prSet>
      <dgm:spPr/>
    </dgm:pt>
    <dgm:pt modelId="{11D57EB4-31E7-4DA0-B2D8-CB8B34FF21E6}" type="pres">
      <dgm:prSet presAssocID="{26C067CA-6B9A-482B-9A53-A0B4D949A298}" presName="level3hierChild" presStyleCnt="0"/>
      <dgm:spPr/>
    </dgm:pt>
    <dgm:pt modelId="{5538C8D7-CAF2-4635-8100-10485FB813CF}" type="pres">
      <dgm:prSet presAssocID="{9AE2CB0A-D183-4748-B8F1-65E6835BD62A}" presName="root1" presStyleCnt="0"/>
      <dgm:spPr/>
    </dgm:pt>
    <dgm:pt modelId="{ADC6E5BF-C8A7-4AEE-B781-EC8C497A6355}" type="pres">
      <dgm:prSet presAssocID="{9AE2CB0A-D183-4748-B8F1-65E6835BD62A}" presName="LevelOneTextNode" presStyleLbl="node0" presStyleIdx="3" presStyleCnt="4">
        <dgm:presLayoutVars>
          <dgm:chPref val="3"/>
        </dgm:presLayoutVars>
      </dgm:prSet>
      <dgm:spPr/>
    </dgm:pt>
    <dgm:pt modelId="{4B0B1292-B8C6-496D-A823-94272B3A8254}" type="pres">
      <dgm:prSet presAssocID="{9AE2CB0A-D183-4748-B8F1-65E6835BD62A}" presName="level2hierChild" presStyleCnt="0"/>
      <dgm:spPr/>
    </dgm:pt>
    <dgm:pt modelId="{C68B10E4-D1C2-4353-9A4D-A1A0123BD2E0}" type="pres">
      <dgm:prSet presAssocID="{CDD338F0-1892-46DB-B6B7-510BE5DA2A3B}" presName="conn2-1" presStyleLbl="parChTrans1D2" presStyleIdx="3" presStyleCnt="4"/>
      <dgm:spPr/>
    </dgm:pt>
    <dgm:pt modelId="{554C6368-A876-4EE2-9F8F-2929E06EAE96}" type="pres">
      <dgm:prSet presAssocID="{CDD338F0-1892-46DB-B6B7-510BE5DA2A3B}" presName="connTx" presStyleLbl="parChTrans1D2" presStyleIdx="3" presStyleCnt="4"/>
      <dgm:spPr/>
    </dgm:pt>
    <dgm:pt modelId="{2C054593-3CFA-49F3-AEB2-36BEC562F7EC}" type="pres">
      <dgm:prSet presAssocID="{3D0CD3D3-0D97-4136-B53E-11961336BA5D}" presName="root2" presStyleCnt="0"/>
      <dgm:spPr/>
    </dgm:pt>
    <dgm:pt modelId="{5380DD5E-3D3C-4655-8158-9991F338C08D}" type="pres">
      <dgm:prSet presAssocID="{3D0CD3D3-0D97-4136-B53E-11961336BA5D}" presName="LevelTwoTextNode" presStyleLbl="node2" presStyleIdx="3" presStyleCnt="4">
        <dgm:presLayoutVars>
          <dgm:chPref val="3"/>
        </dgm:presLayoutVars>
      </dgm:prSet>
      <dgm:spPr/>
    </dgm:pt>
    <dgm:pt modelId="{F7181BDC-9E96-4F9C-AFD6-25C613E08A52}" type="pres">
      <dgm:prSet presAssocID="{3D0CD3D3-0D97-4136-B53E-11961336BA5D}" presName="level3hierChild" presStyleCnt="0"/>
      <dgm:spPr/>
    </dgm:pt>
  </dgm:ptLst>
  <dgm:cxnLst>
    <dgm:cxn modelId="{099EED18-432A-4088-A508-472402128803}" type="presOf" srcId="{F2021116-E1CE-4AE3-A4AA-EC639EE4B888}" destId="{8A5EE5B8-D3C7-4A1F-98DE-2FF1FB4771E6}" srcOrd="0" destOrd="0" presId="urn:microsoft.com/office/officeart/2005/8/layout/hierarchy2"/>
    <dgm:cxn modelId="{1603312A-B7E8-4E28-BEED-EC4BEB28A95A}" type="presOf" srcId="{A2BD202F-5E13-41FA-9553-6D7C09BE5DA3}" destId="{E7532707-5E94-442A-94F8-1D7AD4817D9B}" srcOrd="0" destOrd="0" presId="urn:microsoft.com/office/officeart/2005/8/layout/hierarchy2"/>
    <dgm:cxn modelId="{DB905B2C-D766-4EEF-829B-C2EDC9A27C96}" srcId="{D253076E-6FCD-4A74-BF85-33B0282805B3}" destId="{6C9396D2-AA8B-4C7F-9606-514E43F6F37F}" srcOrd="1" destOrd="0" parTransId="{AE09780C-71CF-4E81-8901-5783F15EF4CC}" sibTransId="{495927FF-23DC-49AC-9CB2-BD1430A42489}"/>
    <dgm:cxn modelId="{6ECF303A-98DB-432F-844E-BD4EAD0A5273}" type="presOf" srcId="{AB6D7249-2A89-4191-90DD-651F15EC763E}" destId="{79B562F1-2691-4B89-AEE9-CC9DBF4BFEA7}" srcOrd="1" destOrd="0" presId="urn:microsoft.com/office/officeart/2005/8/layout/hierarchy2"/>
    <dgm:cxn modelId="{0561303D-9C82-42DB-BB0D-179A929715BA}" srcId="{D253076E-6FCD-4A74-BF85-33B0282805B3}" destId="{B87198C2-6CCE-4269-B5F5-DB46E75821CC}" srcOrd="2" destOrd="0" parTransId="{2C168399-CF52-408E-AAED-6B4D2B59FBBC}" sibTransId="{730BF2A2-D31A-4BA9-8135-9D559D86ADEA}"/>
    <dgm:cxn modelId="{D6031F5C-4CEA-418A-8C56-0DDD0E3FD537}" type="presOf" srcId="{CDD338F0-1892-46DB-B6B7-510BE5DA2A3B}" destId="{C68B10E4-D1C2-4353-9A4D-A1A0123BD2E0}" srcOrd="0" destOrd="0" presId="urn:microsoft.com/office/officeart/2005/8/layout/hierarchy2"/>
    <dgm:cxn modelId="{8710EC42-B47A-4891-B044-F55DE9877C93}" type="presOf" srcId="{331B0F06-FB69-4EF7-B940-E9BFC4D282A4}" destId="{EE859C66-C367-4403-A5D0-8CF4A5ECC370}" srcOrd="0" destOrd="0" presId="urn:microsoft.com/office/officeart/2005/8/layout/hierarchy2"/>
    <dgm:cxn modelId="{928B184A-EC7A-46D0-8131-6FB3361BD177}" type="presOf" srcId="{B6EE1AE4-3510-4564-9480-A3570F3B8B90}" destId="{31D8CCCF-9FAC-4CBA-BABA-5F32D72B5608}" srcOrd="0" destOrd="0" presId="urn:microsoft.com/office/officeart/2005/8/layout/hierarchy2"/>
    <dgm:cxn modelId="{65617F6A-3A06-4944-8E13-B59C5B5EA989}" srcId="{B87198C2-6CCE-4269-B5F5-DB46E75821CC}" destId="{26C067CA-6B9A-482B-9A53-A0B4D949A298}" srcOrd="0" destOrd="0" parTransId="{B6EE1AE4-3510-4564-9480-A3570F3B8B90}" sibTransId="{C56E800C-B1C9-4595-834D-13C8B0D91E24}"/>
    <dgm:cxn modelId="{14CC954E-CC7C-4BF2-98A3-2756A791839B}" type="presOf" srcId="{CDD338F0-1892-46DB-B6B7-510BE5DA2A3B}" destId="{554C6368-A876-4EE2-9F8F-2929E06EAE96}" srcOrd="1" destOrd="0" presId="urn:microsoft.com/office/officeart/2005/8/layout/hierarchy2"/>
    <dgm:cxn modelId="{0F2F5373-3A8C-4FB3-86C6-C94C9F3AB9E3}" type="presOf" srcId="{9AE2CB0A-D183-4748-B8F1-65E6835BD62A}" destId="{ADC6E5BF-C8A7-4AEE-B781-EC8C497A6355}" srcOrd="0" destOrd="0" presId="urn:microsoft.com/office/officeart/2005/8/layout/hierarchy2"/>
    <dgm:cxn modelId="{DE602476-A477-4EFC-AA62-31A91453BD0A}" srcId="{9AE2CB0A-D183-4748-B8F1-65E6835BD62A}" destId="{3D0CD3D3-0D97-4136-B53E-11961336BA5D}" srcOrd="0" destOrd="0" parTransId="{CDD338F0-1892-46DB-B6B7-510BE5DA2A3B}" sibTransId="{B58024B7-3D88-4744-8296-2B78F4EB3E56}"/>
    <dgm:cxn modelId="{1543B878-DED8-4B70-ADB0-BD73371647C3}" type="presOf" srcId="{A2BD202F-5E13-41FA-9553-6D7C09BE5DA3}" destId="{3E9342E2-D22B-4841-BFAC-073F2B5C7D7A}" srcOrd="1" destOrd="0" presId="urn:microsoft.com/office/officeart/2005/8/layout/hierarchy2"/>
    <dgm:cxn modelId="{F6480D59-464B-4216-9D85-9B2480652D36}" type="presOf" srcId="{6C9396D2-AA8B-4C7F-9606-514E43F6F37F}" destId="{1CA33D3D-802D-46E6-B4F2-8A5B49CBD05A}" srcOrd="0" destOrd="0" presId="urn:microsoft.com/office/officeart/2005/8/layout/hierarchy2"/>
    <dgm:cxn modelId="{CF38C083-AF83-40D8-B964-491F021374D9}" type="presOf" srcId="{26C067CA-6B9A-482B-9A53-A0B4D949A298}" destId="{AF3C6C1F-D01E-489C-BC10-DE0313BDFFDC}" srcOrd="0" destOrd="0" presId="urn:microsoft.com/office/officeart/2005/8/layout/hierarchy2"/>
    <dgm:cxn modelId="{9EB202B1-DC66-4160-948D-8B06EC993940}" type="presOf" srcId="{B87198C2-6CCE-4269-B5F5-DB46E75821CC}" destId="{8A2F7E89-4B2F-4B96-8035-A0F8E6CAB9EC}" srcOrd="0" destOrd="0" presId="urn:microsoft.com/office/officeart/2005/8/layout/hierarchy2"/>
    <dgm:cxn modelId="{5DFB57B6-5E78-40C5-89A8-46DC7F063D0B}" type="presOf" srcId="{9DE7D0C5-A7B1-4283-A169-18AE01163FED}" destId="{DD877E30-6DF0-4C5B-BED1-3E6D4CE19EA0}" srcOrd="0" destOrd="0" presId="urn:microsoft.com/office/officeart/2005/8/layout/hierarchy2"/>
    <dgm:cxn modelId="{B609FDBA-A983-4856-A59E-984BCF6C96BC}" srcId="{F2021116-E1CE-4AE3-A4AA-EC639EE4B888}" destId="{9DE7D0C5-A7B1-4283-A169-18AE01163FED}" srcOrd="0" destOrd="0" parTransId="{AB6D7249-2A89-4191-90DD-651F15EC763E}" sibTransId="{973FFE55-9F87-462F-BD48-A94EBC43E7DB}"/>
    <dgm:cxn modelId="{F96F7CBD-51E0-4DE1-A3CC-89E6F0D9654F}" type="presOf" srcId="{B6EE1AE4-3510-4564-9480-A3570F3B8B90}" destId="{9FA0FE0A-61B4-46AA-88A6-E5E829CB312E}" srcOrd="1" destOrd="0" presId="urn:microsoft.com/office/officeart/2005/8/layout/hierarchy2"/>
    <dgm:cxn modelId="{36A1A6BF-BD2E-4965-8F42-A2BF8218961F}" type="presOf" srcId="{AB6D7249-2A89-4191-90DD-651F15EC763E}" destId="{59BD5F03-33F1-48B6-AAEB-9957D614D24D}" srcOrd="0" destOrd="0" presId="urn:microsoft.com/office/officeart/2005/8/layout/hierarchy2"/>
    <dgm:cxn modelId="{D25FA4C4-DCA9-4369-9F70-BC52694D5601}" srcId="{D253076E-6FCD-4A74-BF85-33B0282805B3}" destId="{F2021116-E1CE-4AE3-A4AA-EC639EE4B888}" srcOrd="0" destOrd="0" parTransId="{A3F8B321-797B-4E47-AFA8-0FFD5BE7F06B}" sibTransId="{654F78FD-A2A0-49C0-840A-313C927994C8}"/>
    <dgm:cxn modelId="{FA3633CD-6910-4804-9E7F-BB16D02EA9CB}" type="presOf" srcId="{3D0CD3D3-0D97-4136-B53E-11961336BA5D}" destId="{5380DD5E-3D3C-4655-8158-9991F338C08D}" srcOrd="0" destOrd="0" presId="urn:microsoft.com/office/officeart/2005/8/layout/hierarchy2"/>
    <dgm:cxn modelId="{6E7287DF-2747-47F4-9572-4C0F5B0E524D}" type="presOf" srcId="{D253076E-6FCD-4A74-BF85-33B0282805B3}" destId="{6E2842EB-E008-4931-9747-764D5EDC2F33}" srcOrd="0" destOrd="0" presId="urn:microsoft.com/office/officeart/2005/8/layout/hierarchy2"/>
    <dgm:cxn modelId="{352281EA-5287-438F-B82B-063779D7612B}" srcId="{D253076E-6FCD-4A74-BF85-33B0282805B3}" destId="{9AE2CB0A-D183-4748-B8F1-65E6835BD62A}" srcOrd="3" destOrd="0" parTransId="{A12FD3DA-A677-4E69-958D-FD6AC5929182}" sibTransId="{2650BDCD-0217-468C-AED1-9FEB6FBECCFC}"/>
    <dgm:cxn modelId="{E39C6EEB-9B4B-4998-A032-CA8A82514D5F}" srcId="{6C9396D2-AA8B-4C7F-9606-514E43F6F37F}" destId="{331B0F06-FB69-4EF7-B940-E9BFC4D282A4}" srcOrd="0" destOrd="0" parTransId="{A2BD202F-5E13-41FA-9553-6D7C09BE5DA3}" sibTransId="{D8A03960-317F-4196-A8F5-002D843767AC}"/>
    <dgm:cxn modelId="{14C2C493-11B0-4432-81EB-2A5F747CB086}" type="presParOf" srcId="{6E2842EB-E008-4931-9747-764D5EDC2F33}" destId="{80F6C72A-2EE9-44E5-BB3C-773D447B1923}" srcOrd="0" destOrd="0" presId="urn:microsoft.com/office/officeart/2005/8/layout/hierarchy2"/>
    <dgm:cxn modelId="{5A4B1FBA-0C72-451A-9B92-E05BA408771B}" type="presParOf" srcId="{80F6C72A-2EE9-44E5-BB3C-773D447B1923}" destId="{8A5EE5B8-D3C7-4A1F-98DE-2FF1FB4771E6}" srcOrd="0" destOrd="0" presId="urn:microsoft.com/office/officeart/2005/8/layout/hierarchy2"/>
    <dgm:cxn modelId="{AA64BFDA-E526-4BF2-9520-C9E8F3E78D0E}" type="presParOf" srcId="{80F6C72A-2EE9-44E5-BB3C-773D447B1923}" destId="{C41BC353-815A-4D74-9939-E002F3E4B8FC}" srcOrd="1" destOrd="0" presId="urn:microsoft.com/office/officeart/2005/8/layout/hierarchy2"/>
    <dgm:cxn modelId="{D197E9CC-2880-4EA3-86A7-7EC7F3027CA7}" type="presParOf" srcId="{C41BC353-815A-4D74-9939-E002F3E4B8FC}" destId="{59BD5F03-33F1-48B6-AAEB-9957D614D24D}" srcOrd="0" destOrd="0" presId="urn:microsoft.com/office/officeart/2005/8/layout/hierarchy2"/>
    <dgm:cxn modelId="{E6E48BA1-FD85-4C5F-B5F0-445745B77915}" type="presParOf" srcId="{59BD5F03-33F1-48B6-AAEB-9957D614D24D}" destId="{79B562F1-2691-4B89-AEE9-CC9DBF4BFEA7}" srcOrd="0" destOrd="0" presId="urn:microsoft.com/office/officeart/2005/8/layout/hierarchy2"/>
    <dgm:cxn modelId="{FAA85556-E766-422F-A59C-D94A5597763A}" type="presParOf" srcId="{C41BC353-815A-4D74-9939-E002F3E4B8FC}" destId="{66CB0C73-512B-434A-B3CF-6E78CEE46AA7}" srcOrd="1" destOrd="0" presId="urn:microsoft.com/office/officeart/2005/8/layout/hierarchy2"/>
    <dgm:cxn modelId="{9C6486F5-6814-4A6D-B801-003FA3F9AAF9}" type="presParOf" srcId="{66CB0C73-512B-434A-B3CF-6E78CEE46AA7}" destId="{DD877E30-6DF0-4C5B-BED1-3E6D4CE19EA0}" srcOrd="0" destOrd="0" presId="urn:microsoft.com/office/officeart/2005/8/layout/hierarchy2"/>
    <dgm:cxn modelId="{DD3ADDB8-0B4D-43F5-9668-E1BE13FFD7D4}" type="presParOf" srcId="{66CB0C73-512B-434A-B3CF-6E78CEE46AA7}" destId="{86949AC7-E416-45CF-8C6C-275705CA55EE}" srcOrd="1" destOrd="0" presId="urn:microsoft.com/office/officeart/2005/8/layout/hierarchy2"/>
    <dgm:cxn modelId="{FE978631-14E4-4580-A417-C353049C1411}" type="presParOf" srcId="{6E2842EB-E008-4931-9747-764D5EDC2F33}" destId="{9AB12C2E-7D46-4174-B79A-2F2D5B116D71}" srcOrd="1" destOrd="0" presId="urn:microsoft.com/office/officeart/2005/8/layout/hierarchy2"/>
    <dgm:cxn modelId="{D463B4D0-9D6C-470A-9915-4F6709DFFFF4}" type="presParOf" srcId="{9AB12C2E-7D46-4174-B79A-2F2D5B116D71}" destId="{1CA33D3D-802D-46E6-B4F2-8A5B49CBD05A}" srcOrd="0" destOrd="0" presId="urn:microsoft.com/office/officeart/2005/8/layout/hierarchy2"/>
    <dgm:cxn modelId="{ECC54FC7-8348-4F65-B9A8-EA87A7DD67AF}" type="presParOf" srcId="{9AB12C2E-7D46-4174-B79A-2F2D5B116D71}" destId="{B5848CED-D542-45E1-9C5F-D127FC7EB8AD}" srcOrd="1" destOrd="0" presId="urn:microsoft.com/office/officeart/2005/8/layout/hierarchy2"/>
    <dgm:cxn modelId="{25B347C0-B397-4151-ADB3-D42E04C43E5E}" type="presParOf" srcId="{B5848CED-D542-45E1-9C5F-D127FC7EB8AD}" destId="{E7532707-5E94-442A-94F8-1D7AD4817D9B}" srcOrd="0" destOrd="0" presId="urn:microsoft.com/office/officeart/2005/8/layout/hierarchy2"/>
    <dgm:cxn modelId="{031D6DA9-8CB9-4FB8-B09D-FF9518E8FA2D}" type="presParOf" srcId="{E7532707-5E94-442A-94F8-1D7AD4817D9B}" destId="{3E9342E2-D22B-4841-BFAC-073F2B5C7D7A}" srcOrd="0" destOrd="0" presId="urn:microsoft.com/office/officeart/2005/8/layout/hierarchy2"/>
    <dgm:cxn modelId="{5ECC1C6F-6A74-4D1E-BABA-122A3A7238A1}" type="presParOf" srcId="{B5848CED-D542-45E1-9C5F-D127FC7EB8AD}" destId="{70AAD9AB-7AAC-4739-B94F-BC46A0B61385}" srcOrd="1" destOrd="0" presId="urn:microsoft.com/office/officeart/2005/8/layout/hierarchy2"/>
    <dgm:cxn modelId="{F159E1F1-24A0-456C-B402-2FC7D8693D28}" type="presParOf" srcId="{70AAD9AB-7AAC-4739-B94F-BC46A0B61385}" destId="{EE859C66-C367-4403-A5D0-8CF4A5ECC370}" srcOrd="0" destOrd="0" presId="urn:microsoft.com/office/officeart/2005/8/layout/hierarchy2"/>
    <dgm:cxn modelId="{650CA437-B973-44CD-84D4-A886366C981B}" type="presParOf" srcId="{70AAD9AB-7AAC-4739-B94F-BC46A0B61385}" destId="{3CDCE005-FB0F-44D7-8885-156DF7490955}" srcOrd="1" destOrd="0" presId="urn:microsoft.com/office/officeart/2005/8/layout/hierarchy2"/>
    <dgm:cxn modelId="{2EE3474F-F943-4222-A972-280D220CA777}" type="presParOf" srcId="{6E2842EB-E008-4931-9747-764D5EDC2F33}" destId="{63FDEE0B-5D0A-4952-A403-0B3C28D28AEE}" srcOrd="2" destOrd="0" presId="urn:microsoft.com/office/officeart/2005/8/layout/hierarchy2"/>
    <dgm:cxn modelId="{F54C1C78-7BEA-4F40-8900-1B2DB0037FD6}" type="presParOf" srcId="{63FDEE0B-5D0A-4952-A403-0B3C28D28AEE}" destId="{8A2F7E89-4B2F-4B96-8035-A0F8E6CAB9EC}" srcOrd="0" destOrd="0" presId="urn:microsoft.com/office/officeart/2005/8/layout/hierarchy2"/>
    <dgm:cxn modelId="{E72C7C37-374C-4A9B-9A87-8FFBED7B5666}" type="presParOf" srcId="{63FDEE0B-5D0A-4952-A403-0B3C28D28AEE}" destId="{64942E69-ACBE-4643-84B2-1C9F44C8F350}" srcOrd="1" destOrd="0" presId="urn:microsoft.com/office/officeart/2005/8/layout/hierarchy2"/>
    <dgm:cxn modelId="{BF75B914-55D0-4588-A65C-EF4059AA1E35}" type="presParOf" srcId="{64942E69-ACBE-4643-84B2-1C9F44C8F350}" destId="{31D8CCCF-9FAC-4CBA-BABA-5F32D72B5608}" srcOrd="0" destOrd="0" presId="urn:microsoft.com/office/officeart/2005/8/layout/hierarchy2"/>
    <dgm:cxn modelId="{4EC77BF8-6E6D-4F5F-B026-14E1F762E441}" type="presParOf" srcId="{31D8CCCF-9FAC-4CBA-BABA-5F32D72B5608}" destId="{9FA0FE0A-61B4-46AA-88A6-E5E829CB312E}" srcOrd="0" destOrd="0" presId="urn:microsoft.com/office/officeart/2005/8/layout/hierarchy2"/>
    <dgm:cxn modelId="{DD585DBA-98F9-409E-8F18-5C3AFAFE0CF6}" type="presParOf" srcId="{64942E69-ACBE-4643-84B2-1C9F44C8F350}" destId="{14B5D305-7A18-416A-BA42-BA6BF3ACB7BC}" srcOrd="1" destOrd="0" presId="urn:microsoft.com/office/officeart/2005/8/layout/hierarchy2"/>
    <dgm:cxn modelId="{21676386-7332-4071-94B7-3F2AF3D35295}" type="presParOf" srcId="{14B5D305-7A18-416A-BA42-BA6BF3ACB7BC}" destId="{AF3C6C1F-D01E-489C-BC10-DE0313BDFFDC}" srcOrd="0" destOrd="0" presId="urn:microsoft.com/office/officeart/2005/8/layout/hierarchy2"/>
    <dgm:cxn modelId="{95FCD37C-9062-44E0-A73E-04AAAA49AE4E}" type="presParOf" srcId="{14B5D305-7A18-416A-BA42-BA6BF3ACB7BC}" destId="{11D57EB4-31E7-4DA0-B2D8-CB8B34FF21E6}" srcOrd="1" destOrd="0" presId="urn:microsoft.com/office/officeart/2005/8/layout/hierarchy2"/>
    <dgm:cxn modelId="{FF930DDA-E2EB-4335-A649-50B6989C4B16}" type="presParOf" srcId="{6E2842EB-E008-4931-9747-764D5EDC2F33}" destId="{5538C8D7-CAF2-4635-8100-10485FB813CF}" srcOrd="3" destOrd="0" presId="urn:microsoft.com/office/officeart/2005/8/layout/hierarchy2"/>
    <dgm:cxn modelId="{84346277-64F7-4663-928D-B6D8FB1EAD64}" type="presParOf" srcId="{5538C8D7-CAF2-4635-8100-10485FB813CF}" destId="{ADC6E5BF-C8A7-4AEE-B781-EC8C497A6355}" srcOrd="0" destOrd="0" presId="urn:microsoft.com/office/officeart/2005/8/layout/hierarchy2"/>
    <dgm:cxn modelId="{7C26F5C0-46EB-437B-A23B-02E22BDD15CD}" type="presParOf" srcId="{5538C8D7-CAF2-4635-8100-10485FB813CF}" destId="{4B0B1292-B8C6-496D-A823-94272B3A8254}" srcOrd="1" destOrd="0" presId="urn:microsoft.com/office/officeart/2005/8/layout/hierarchy2"/>
    <dgm:cxn modelId="{0ADE32E0-2F7A-4440-A185-4F4136F572EE}" type="presParOf" srcId="{4B0B1292-B8C6-496D-A823-94272B3A8254}" destId="{C68B10E4-D1C2-4353-9A4D-A1A0123BD2E0}" srcOrd="0" destOrd="0" presId="urn:microsoft.com/office/officeart/2005/8/layout/hierarchy2"/>
    <dgm:cxn modelId="{C71D9623-365E-475B-91C8-53F85F1B0344}" type="presParOf" srcId="{C68B10E4-D1C2-4353-9A4D-A1A0123BD2E0}" destId="{554C6368-A876-4EE2-9F8F-2929E06EAE96}" srcOrd="0" destOrd="0" presId="urn:microsoft.com/office/officeart/2005/8/layout/hierarchy2"/>
    <dgm:cxn modelId="{51D87BBA-4AC1-4AC1-94F2-3D95CC2A58AF}" type="presParOf" srcId="{4B0B1292-B8C6-496D-A823-94272B3A8254}" destId="{2C054593-3CFA-49F3-AEB2-36BEC562F7EC}" srcOrd="1" destOrd="0" presId="urn:microsoft.com/office/officeart/2005/8/layout/hierarchy2"/>
    <dgm:cxn modelId="{C6323585-AB66-4FCA-9049-719647CF183A}" type="presParOf" srcId="{2C054593-3CFA-49F3-AEB2-36BEC562F7EC}" destId="{5380DD5E-3D3C-4655-8158-9991F338C08D}" srcOrd="0" destOrd="0" presId="urn:microsoft.com/office/officeart/2005/8/layout/hierarchy2"/>
    <dgm:cxn modelId="{5E8C72B6-EF04-4EEB-A83C-D74C59DAEB7B}" type="presParOf" srcId="{2C054593-3CFA-49F3-AEB2-36BEC562F7EC}" destId="{F7181BDC-9E96-4F9C-AFD6-25C613E08A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9137C7-4003-47B3-9915-E8EEFEACB768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C3852A9-0AC8-4C4E-B683-48155EEDA04F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800" b="1" i="0" dirty="0">
              <a:latin typeface="Arial" panose="020B0604020202020204" pitchFamily="34" charset="0"/>
              <a:cs typeface="Arial" panose="020B0604020202020204" pitchFamily="34" charset="0"/>
            </a:rPr>
            <a:t>komisje powoływane przez Zarząd Województwa</a:t>
          </a:r>
          <a:endParaRPr lang="pl-PL" sz="1800" b="1" i="0" dirty="0"/>
        </a:p>
      </dgm:t>
    </dgm:pt>
    <dgm:pt modelId="{80628062-866C-41C1-8D3B-A13085229715}" type="parTrans" cxnId="{94AA6316-DD24-43AE-BACB-22D3A7030388}">
      <dgm:prSet/>
      <dgm:spPr/>
      <dgm:t>
        <a:bodyPr/>
        <a:lstStyle/>
        <a:p>
          <a:endParaRPr lang="pl-PL"/>
        </a:p>
      </dgm:t>
    </dgm:pt>
    <dgm:pt modelId="{466E5FB3-A437-42DD-B906-20A5BAFCFC71}" type="sibTrans" cxnId="{94AA6316-DD24-43AE-BACB-22D3A7030388}">
      <dgm:prSet/>
      <dgm:spPr/>
      <dgm:t>
        <a:bodyPr/>
        <a:lstStyle/>
        <a:p>
          <a:endParaRPr lang="pl-PL"/>
        </a:p>
      </dgm:t>
    </dgm:pt>
    <dgm:pt modelId="{CFFB9829-3215-46F8-93CA-A5B27FBB927A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800" b="1" dirty="0">
              <a:latin typeface="Arial" panose="020B0604020202020204" pitchFamily="34" charset="0"/>
              <a:cs typeface="Arial" panose="020B0604020202020204" pitchFamily="34" charset="0"/>
            </a:rPr>
            <a:t>1/3 składu komisji to eksperci</a:t>
          </a:r>
          <a:endParaRPr lang="pl-PL" sz="1800" dirty="0"/>
        </a:p>
      </dgm:t>
    </dgm:pt>
    <dgm:pt modelId="{ADC2F591-0914-4EBE-880E-3A79F2F9A762}" type="parTrans" cxnId="{509B4720-FCFE-41FB-8866-D700B4C5746C}">
      <dgm:prSet/>
      <dgm:spPr/>
      <dgm:t>
        <a:bodyPr/>
        <a:lstStyle/>
        <a:p>
          <a:endParaRPr lang="pl-PL"/>
        </a:p>
      </dgm:t>
    </dgm:pt>
    <dgm:pt modelId="{09DACC11-738E-48B5-98D1-2E8AEA5305B7}" type="sibTrans" cxnId="{509B4720-FCFE-41FB-8866-D700B4C5746C}">
      <dgm:prSet/>
      <dgm:spPr/>
      <dgm:t>
        <a:bodyPr/>
        <a:lstStyle/>
        <a:p>
          <a:endParaRPr lang="pl-PL"/>
        </a:p>
      </dgm:t>
    </dgm:pt>
    <dgm:pt modelId="{228A0C93-C682-47CE-B784-3E37A2196062}">
      <dgm:prSet custT="1"/>
      <dgm:spPr>
        <a:solidFill>
          <a:srgbClr val="0070C0"/>
        </a:solidFill>
      </dgm:spPr>
      <dgm:t>
        <a:bodyPr/>
        <a:lstStyle/>
        <a:p>
          <a:r>
            <a:rPr lang="pl-PL" sz="1800" b="1" dirty="0">
              <a:latin typeface="Arial" panose="020B0604020202020204" pitchFamily="34" charset="0"/>
              <a:cs typeface="Arial" panose="020B0604020202020204" pitchFamily="34" charset="0"/>
            </a:rPr>
            <a:t>skład komisji: przedstawiciele Zarządu Województwa oraz eksperci</a:t>
          </a:r>
          <a:endParaRPr lang="pl-PL" sz="1800" b="1" dirty="0"/>
        </a:p>
      </dgm:t>
    </dgm:pt>
    <dgm:pt modelId="{4AA1EC36-C34F-45E6-97CF-11F06DCC9AB8}" type="parTrans" cxnId="{04AE0756-46D7-49C9-BFBA-826F7281C760}">
      <dgm:prSet/>
      <dgm:spPr/>
      <dgm:t>
        <a:bodyPr/>
        <a:lstStyle/>
        <a:p>
          <a:endParaRPr lang="pl-PL"/>
        </a:p>
      </dgm:t>
    </dgm:pt>
    <dgm:pt modelId="{9856902F-8A09-4250-8ACE-E0113B04AFDE}" type="sibTrans" cxnId="{04AE0756-46D7-49C9-BFBA-826F7281C760}">
      <dgm:prSet/>
      <dgm:spPr/>
      <dgm:t>
        <a:bodyPr/>
        <a:lstStyle/>
        <a:p>
          <a:endParaRPr lang="pl-PL"/>
        </a:p>
      </dgm:t>
    </dgm:pt>
    <dgm:pt modelId="{FEC88748-81C9-4A56-AEA2-419D2E9B9213}" type="pres">
      <dgm:prSet presAssocID="{A59137C7-4003-47B3-9915-E8EEFEACB768}" presName="Name0" presStyleCnt="0">
        <dgm:presLayoutVars>
          <dgm:chMax val="7"/>
          <dgm:chPref val="7"/>
          <dgm:dir/>
        </dgm:presLayoutVars>
      </dgm:prSet>
      <dgm:spPr/>
    </dgm:pt>
    <dgm:pt modelId="{FC58BE23-021D-4741-A5A6-359DD911D8E7}" type="pres">
      <dgm:prSet presAssocID="{A59137C7-4003-47B3-9915-E8EEFEACB768}" presName="Name1" presStyleCnt="0"/>
      <dgm:spPr/>
    </dgm:pt>
    <dgm:pt modelId="{67ED84E0-07B7-425D-A8C1-E5C0C69F4DF0}" type="pres">
      <dgm:prSet presAssocID="{A59137C7-4003-47B3-9915-E8EEFEACB768}" presName="cycle" presStyleCnt="0"/>
      <dgm:spPr/>
    </dgm:pt>
    <dgm:pt modelId="{AC3E85F9-8B0A-4B8A-89C2-62FB8C33F0E3}" type="pres">
      <dgm:prSet presAssocID="{A59137C7-4003-47B3-9915-E8EEFEACB768}" presName="srcNode" presStyleLbl="node1" presStyleIdx="0" presStyleCnt="3"/>
      <dgm:spPr/>
    </dgm:pt>
    <dgm:pt modelId="{8FEDDD7F-DAC4-49C2-A7DC-68A975EAD5DC}" type="pres">
      <dgm:prSet presAssocID="{A59137C7-4003-47B3-9915-E8EEFEACB768}" presName="conn" presStyleLbl="parChTrans1D2" presStyleIdx="0" presStyleCnt="1"/>
      <dgm:spPr/>
    </dgm:pt>
    <dgm:pt modelId="{99A22D1D-F7F6-4937-9DE9-EFF18BC0B431}" type="pres">
      <dgm:prSet presAssocID="{A59137C7-4003-47B3-9915-E8EEFEACB768}" presName="extraNode" presStyleLbl="node1" presStyleIdx="0" presStyleCnt="3"/>
      <dgm:spPr/>
    </dgm:pt>
    <dgm:pt modelId="{9BE90E51-D131-4534-8D36-424E64C0BDAA}" type="pres">
      <dgm:prSet presAssocID="{A59137C7-4003-47B3-9915-E8EEFEACB768}" presName="dstNode" presStyleLbl="node1" presStyleIdx="0" presStyleCnt="3"/>
      <dgm:spPr/>
    </dgm:pt>
    <dgm:pt modelId="{6E957014-B872-4746-BE66-75BB7F5FB0C3}" type="pres">
      <dgm:prSet presAssocID="{6C3852A9-0AC8-4C4E-B683-48155EEDA04F}" presName="text_1" presStyleLbl="node1" presStyleIdx="0" presStyleCnt="3">
        <dgm:presLayoutVars>
          <dgm:bulletEnabled val="1"/>
        </dgm:presLayoutVars>
      </dgm:prSet>
      <dgm:spPr/>
    </dgm:pt>
    <dgm:pt modelId="{0C164F1B-DF9E-4828-AF33-B8D16823E2BB}" type="pres">
      <dgm:prSet presAssocID="{6C3852A9-0AC8-4C4E-B683-48155EEDA04F}" presName="accent_1" presStyleCnt="0"/>
      <dgm:spPr/>
    </dgm:pt>
    <dgm:pt modelId="{FD782DE2-27F1-4B24-9464-7AEDA63356F9}" type="pres">
      <dgm:prSet presAssocID="{6C3852A9-0AC8-4C4E-B683-48155EEDA04F}" presName="accentRepeatNode" presStyleLbl="solidFgAcc1" presStyleIdx="0" presStyleCnt="3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</dgm:pt>
    <dgm:pt modelId="{9307CC96-3B4D-4DA1-85B2-D91E135C79DD}" type="pres">
      <dgm:prSet presAssocID="{228A0C93-C682-47CE-B784-3E37A2196062}" presName="text_2" presStyleLbl="node1" presStyleIdx="1" presStyleCnt="3">
        <dgm:presLayoutVars>
          <dgm:bulletEnabled val="1"/>
        </dgm:presLayoutVars>
      </dgm:prSet>
      <dgm:spPr/>
    </dgm:pt>
    <dgm:pt modelId="{997EE4E4-C0A3-4BE8-B7FC-7C44756C624E}" type="pres">
      <dgm:prSet presAssocID="{228A0C93-C682-47CE-B784-3E37A2196062}" presName="accent_2" presStyleCnt="0"/>
      <dgm:spPr/>
    </dgm:pt>
    <dgm:pt modelId="{CCCA28E2-49E0-40D7-B6C7-200F4670CD3D}" type="pres">
      <dgm:prSet presAssocID="{228A0C93-C682-47CE-B784-3E37A2196062}" presName="accentRepeatNode" presStyleLbl="solidFgAcc1" presStyleIdx="1" presStyleCnt="3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</dgm:pt>
    <dgm:pt modelId="{5E65D89E-ED7F-445D-9BA7-5ACA782639E2}" type="pres">
      <dgm:prSet presAssocID="{CFFB9829-3215-46F8-93CA-A5B27FBB927A}" presName="text_3" presStyleLbl="node1" presStyleIdx="2" presStyleCnt="3">
        <dgm:presLayoutVars>
          <dgm:bulletEnabled val="1"/>
        </dgm:presLayoutVars>
      </dgm:prSet>
      <dgm:spPr/>
    </dgm:pt>
    <dgm:pt modelId="{E676D67D-9717-40B3-8574-968516C3EF84}" type="pres">
      <dgm:prSet presAssocID="{CFFB9829-3215-46F8-93CA-A5B27FBB927A}" presName="accent_3" presStyleCnt="0"/>
      <dgm:spPr/>
    </dgm:pt>
    <dgm:pt modelId="{89274D6A-6EB5-41D5-99FF-6ACACD111A79}" type="pres">
      <dgm:prSet presAssocID="{CFFB9829-3215-46F8-93CA-A5B27FBB927A}" presName="accentRepeatNode" presStyleLbl="solidFgAcc1" presStyleIdx="2" presStyleCnt="3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8EBB3315-AACA-447D-BC83-D6699B2F4B5E}" type="presOf" srcId="{CFFB9829-3215-46F8-93CA-A5B27FBB927A}" destId="{5E65D89E-ED7F-445D-9BA7-5ACA782639E2}" srcOrd="0" destOrd="0" presId="urn:microsoft.com/office/officeart/2008/layout/VerticalCurvedList"/>
    <dgm:cxn modelId="{94AA6316-DD24-43AE-BACB-22D3A7030388}" srcId="{A59137C7-4003-47B3-9915-E8EEFEACB768}" destId="{6C3852A9-0AC8-4C4E-B683-48155EEDA04F}" srcOrd="0" destOrd="0" parTransId="{80628062-866C-41C1-8D3B-A13085229715}" sibTransId="{466E5FB3-A437-42DD-B906-20A5BAFCFC71}"/>
    <dgm:cxn modelId="{509B4720-FCFE-41FB-8866-D700B4C5746C}" srcId="{A59137C7-4003-47B3-9915-E8EEFEACB768}" destId="{CFFB9829-3215-46F8-93CA-A5B27FBB927A}" srcOrd="2" destOrd="0" parTransId="{ADC2F591-0914-4EBE-880E-3A79F2F9A762}" sibTransId="{09DACC11-738E-48B5-98D1-2E8AEA5305B7}"/>
    <dgm:cxn modelId="{9FD6242C-E465-4397-A8C1-AA7CC1E7C8FD}" type="presOf" srcId="{228A0C93-C682-47CE-B784-3E37A2196062}" destId="{9307CC96-3B4D-4DA1-85B2-D91E135C79DD}" srcOrd="0" destOrd="0" presId="urn:microsoft.com/office/officeart/2008/layout/VerticalCurvedList"/>
    <dgm:cxn modelId="{1E19665B-C640-41FA-98CD-65E0AE6FE6CB}" type="presOf" srcId="{466E5FB3-A437-42DD-B906-20A5BAFCFC71}" destId="{8FEDDD7F-DAC4-49C2-A7DC-68A975EAD5DC}" srcOrd="0" destOrd="0" presId="urn:microsoft.com/office/officeart/2008/layout/VerticalCurvedList"/>
    <dgm:cxn modelId="{04AE0756-46D7-49C9-BFBA-826F7281C760}" srcId="{A59137C7-4003-47B3-9915-E8EEFEACB768}" destId="{228A0C93-C682-47CE-B784-3E37A2196062}" srcOrd="1" destOrd="0" parTransId="{4AA1EC36-C34F-45E6-97CF-11F06DCC9AB8}" sibTransId="{9856902F-8A09-4250-8ACE-E0113B04AFDE}"/>
    <dgm:cxn modelId="{F30F97A7-DC19-4241-84ED-512E29C43562}" type="presOf" srcId="{A59137C7-4003-47B3-9915-E8EEFEACB768}" destId="{FEC88748-81C9-4A56-AEA2-419D2E9B9213}" srcOrd="0" destOrd="0" presId="urn:microsoft.com/office/officeart/2008/layout/VerticalCurvedList"/>
    <dgm:cxn modelId="{713CBBD4-3637-483C-9D52-CF1F3BFDA865}" type="presOf" srcId="{6C3852A9-0AC8-4C4E-B683-48155EEDA04F}" destId="{6E957014-B872-4746-BE66-75BB7F5FB0C3}" srcOrd="0" destOrd="0" presId="urn:microsoft.com/office/officeart/2008/layout/VerticalCurvedList"/>
    <dgm:cxn modelId="{19FAB125-BBF2-4079-B499-07F2C018B7B1}" type="presParOf" srcId="{FEC88748-81C9-4A56-AEA2-419D2E9B9213}" destId="{FC58BE23-021D-4741-A5A6-359DD911D8E7}" srcOrd="0" destOrd="0" presId="urn:microsoft.com/office/officeart/2008/layout/VerticalCurvedList"/>
    <dgm:cxn modelId="{01D7830F-070F-416F-A0A3-DC2F907FB17C}" type="presParOf" srcId="{FC58BE23-021D-4741-A5A6-359DD911D8E7}" destId="{67ED84E0-07B7-425D-A8C1-E5C0C69F4DF0}" srcOrd="0" destOrd="0" presId="urn:microsoft.com/office/officeart/2008/layout/VerticalCurvedList"/>
    <dgm:cxn modelId="{2FE1AAE7-72E5-47AF-B8C5-3C88CF64D95F}" type="presParOf" srcId="{67ED84E0-07B7-425D-A8C1-E5C0C69F4DF0}" destId="{AC3E85F9-8B0A-4B8A-89C2-62FB8C33F0E3}" srcOrd="0" destOrd="0" presId="urn:microsoft.com/office/officeart/2008/layout/VerticalCurvedList"/>
    <dgm:cxn modelId="{99C8B2DF-CDBB-406C-A3AD-BACC0F0493EB}" type="presParOf" srcId="{67ED84E0-07B7-425D-A8C1-E5C0C69F4DF0}" destId="{8FEDDD7F-DAC4-49C2-A7DC-68A975EAD5DC}" srcOrd="1" destOrd="0" presId="urn:microsoft.com/office/officeart/2008/layout/VerticalCurvedList"/>
    <dgm:cxn modelId="{459FA0B3-6336-4CDB-BC3A-D9A58425CA8F}" type="presParOf" srcId="{67ED84E0-07B7-425D-A8C1-E5C0C69F4DF0}" destId="{99A22D1D-F7F6-4937-9DE9-EFF18BC0B431}" srcOrd="2" destOrd="0" presId="urn:microsoft.com/office/officeart/2008/layout/VerticalCurvedList"/>
    <dgm:cxn modelId="{19E2B9F6-C32C-4A70-BA21-A7DA031CD06C}" type="presParOf" srcId="{67ED84E0-07B7-425D-A8C1-E5C0C69F4DF0}" destId="{9BE90E51-D131-4534-8D36-424E64C0BDAA}" srcOrd="3" destOrd="0" presId="urn:microsoft.com/office/officeart/2008/layout/VerticalCurvedList"/>
    <dgm:cxn modelId="{AA43B0A5-8029-4F79-8656-1606039F00B0}" type="presParOf" srcId="{FC58BE23-021D-4741-A5A6-359DD911D8E7}" destId="{6E957014-B872-4746-BE66-75BB7F5FB0C3}" srcOrd="1" destOrd="0" presId="urn:microsoft.com/office/officeart/2008/layout/VerticalCurvedList"/>
    <dgm:cxn modelId="{44ECEA1F-6744-4DB4-85BE-1408D9628D7F}" type="presParOf" srcId="{FC58BE23-021D-4741-A5A6-359DD911D8E7}" destId="{0C164F1B-DF9E-4828-AF33-B8D16823E2BB}" srcOrd="2" destOrd="0" presId="urn:microsoft.com/office/officeart/2008/layout/VerticalCurvedList"/>
    <dgm:cxn modelId="{0C49F74A-A842-47A3-872C-31E36CDAB859}" type="presParOf" srcId="{0C164F1B-DF9E-4828-AF33-B8D16823E2BB}" destId="{FD782DE2-27F1-4B24-9464-7AEDA63356F9}" srcOrd="0" destOrd="0" presId="urn:microsoft.com/office/officeart/2008/layout/VerticalCurvedList"/>
    <dgm:cxn modelId="{F12FFB2D-6299-4110-9274-A287ED8D7B7F}" type="presParOf" srcId="{FC58BE23-021D-4741-A5A6-359DD911D8E7}" destId="{9307CC96-3B4D-4DA1-85B2-D91E135C79DD}" srcOrd="3" destOrd="0" presId="urn:microsoft.com/office/officeart/2008/layout/VerticalCurvedList"/>
    <dgm:cxn modelId="{9709C4C3-9EA5-489A-8C32-F468C915F96A}" type="presParOf" srcId="{FC58BE23-021D-4741-A5A6-359DD911D8E7}" destId="{997EE4E4-C0A3-4BE8-B7FC-7C44756C624E}" srcOrd="4" destOrd="0" presId="urn:microsoft.com/office/officeart/2008/layout/VerticalCurvedList"/>
    <dgm:cxn modelId="{B0526579-9354-4601-8669-02A9279D9CA2}" type="presParOf" srcId="{997EE4E4-C0A3-4BE8-B7FC-7C44756C624E}" destId="{CCCA28E2-49E0-40D7-B6C7-200F4670CD3D}" srcOrd="0" destOrd="0" presId="urn:microsoft.com/office/officeart/2008/layout/VerticalCurvedList"/>
    <dgm:cxn modelId="{314C202C-D925-4168-81F6-50E0F3070212}" type="presParOf" srcId="{FC58BE23-021D-4741-A5A6-359DD911D8E7}" destId="{5E65D89E-ED7F-445D-9BA7-5ACA782639E2}" srcOrd="5" destOrd="0" presId="urn:microsoft.com/office/officeart/2008/layout/VerticalCurvedList"/>
    <dgm:cxn modelId="{8EA6ED1D-0AD5-40ED-B5C5-F3320E410398}" type="presParOf" srcId="{FC58BE23-021D-4741-A5A6-359DD911D8E7}" destId="{E676D67D-9717-40B3-8574-968516C3EF84}" srcOrd="6" destOrd="0" presId="urn:microsoft.com/office/officeart/2008/layout/VerticalCurvedList"/>
    <dgm:cxn modelId="{45BA9B95-ECA6-4E80-B54D-95BC0438B1E1}" type="presParOf" srcId="{E676D67D-9717-40B3-8574-968516C3EF84}" destId="{89274D6A-6EB5-41D5-99FF-6ACACD111A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3472C4-4C66-483B-AA5E-B2EA0D42E29B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084690D-25CC-458C-89BA-D7BAB535A5AD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Cele strategii</a:t>
          </a:r>
        </a:p>
      </dgm:t>
    </dgm:pt>
    <dgm:pt modelId="{CB57BE89-7EB7-4B54-9FD8-09C41527C164}" type="parTrans" cxnId="{53B4413F-DDED-4DDE-8695-10AD35C896CC}">
      <dgm:prSet/>
      <dgm:spPr/>
      <dgm:t>
        <a:bodyPr/>
        <a:lstStyle/>
        <a:p>
          <a:endParaRPr lang="pl-PL"/>
        </a:p>
      </dgm:t>
    </dgm:pt>
    <dgm:pt modelId="{9D2049A6-1EDC-416B-82C0-59210E6BB043}" type="sibTrans" cxnId="{53B4413F-DDED-4DDE-8695-10AD35C896CC}">
      <dgm:prSet/>
      <dgm:spPr/>
      <dgm:t>
        <a:bodyPr/>
        <a:lstStyle/>
        <a:p>
          <a:endParaRPr lang="pl-PL"/>
        </a:p>
      </dgm:t>
    </dgm:pt>
    <dgm:pt modelId="{3278D8D0-6DF8-4512-9FB7-D5AAD19E2D30}">
      <dgm:prSet custT="1"/>
      <dgm:spPr>
        <a:solidFill>
          <a:srgbClr val="0070C0"/>
        </a:solidFill>
      </dgm:spPr>
      <dgm:t>
        <a:bodyPr/>
        <a:lstStyle/>
        <a:p>
          <a:r>
            <a:rPr lang="pl-PL" sz="1500" b="1" dirty="0">
              <a:latin typeface="Arial" panose="020B0604020202020204" pitchFamily="34" charset="0"/>
              <a:cs typeface="Arial" panose="020B0604020202020204" pitchFamily="34" charset="0"/>
            </a:rPr>
            <a:t>Opis procesu udziału społeczności w opracowywaniu strategii</a:t>
          </a:r>
        </a:p>
      </dgm:t>
    </dgm:pt>
    <dgm:pt modelId="{EA015E3E-FBA0-4C70-8407-100E2687EB27}" type="parTrans" cxnId="{58C117CA-7855-4FED-BD9B-24613A5FA3DC}">
      <dgm:prSet/>
      <dgm:spPr/>
      <dgm:t>
        <a:bodyPr/>
        <a:lstStyle/>
        <a:p>
          <a:endParaRPr lang="pl-PL"/>
        </a:p>
      </dgm:t>
    </dgm:pt>
    <dgm:pt modelId="{3301B9C4-22BF-48E6-868A-222753F2F7B1}" type="sibTrans" cxnId="{58C117CA-7855-4FED-BD9B-24613A5FA3DC}">
      <dgm:prSet/>
      <dgm:spPr/>
      <dgm:t>
        <a:bodyPr/>
        <a:lstStyle/>
        <a:p>
          <a:endParaRPr lang="pl-PL"/>
        </a:p>
      </dgm:t>
    </dgm:pt>
    <dgm:pt modelId="{9FAC01CE-F163-41C3-BD59-397CA65045CB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Analizę potrzeb rozwojowych i potencjału danego obszaru</a:t>
          </a:r>
        </a:p>
      </dgm:t>
    </dgm:pt>
    <dgm:pt modelId="{27782648-507A-41AF-A8CC-9407853E912B}" type="parTrans" cxnId="{BA62F0B9-6009-42AB-9B48-F04E546986F5}">
      <dgm:prSet/>
      <dgm:spPr/>
      <dgm:t>
        <a:bodyPr/>
        <a:lstStyle/>
        <a:p>
          <a:endParaRPr lang="pl-PL"/>
        </a:p>
      </dgm:t>
    </dgm:pt>
    <dgm:pt modelId="{479A19B9-DC1F-4C64-924B-076935ABBE38}" type="sibTrans" cxnId="{BA62F0B9-6009-42AB-9B48-F04E546986F5}">
      <dgm:prSet/>
      <dgm:spPr/>
      <dgm:t>
        <a:bodyPr/>
        <a:lstStyle/>
        <a:p>
          <a:endParaRPr lang="pl-PL"/>
        </a:p>
      </dgm:t>
    </dgm:pt>
    <dgm:pt modelId="{981C53BF-8FE5-48C2-8CDB-FCED8A82002A}">
      <dgm:prSet custT="1"/>
      <dgm:spPr>
        <a:solidFill>
          <a:srgbClr val="0070C0"/>
        </a:solidFill>
      </dgm:spPr>
      <dgm:t>
        <a:bodyPr/>
        <a:lstStyle/>
        <a:p>
          <a:r>
            <a:rPr lang="pl-PL" sz="1500" b="1" dirty="0">
              <a:latin typeface="Arial" panose="020B0604020202020204" pitchFamily="34" charset="0"/>
              <a:cs typeface="Arial" panose="020B0604020202020204" pitchFamily="34" charset="0"/>
            </a:rPr>
            <a:t>Ustalenia w zakresie zarządzania, monitorowania i ewaluacji</a:t>
          </a:r>
        </a:p>
      </dgm:t>
    </dgm:pt>
    <dgm:pt modelId="{8B75FBB4-6C2E-47BD-B72F-CEA72D84FBD2}" type="parTrans" cxnId="{BE463704-416F-4C61-9445-F7D0DC0B5806}">
      <dgm:prSet/>
      <dgm:spPr/>
      <dgm:t>
        <a:bodyPr/>
        <a:lstStyle/>
        <a:p>
          <a:endParaRPr lang="pl-PL"/>
        </a:p>
      </dgm:t>
    </dgm:pt>
    <dgm:pt modelId="{7A78A3CE-373B-4E42-84FD-9C7880CA5F7A}" type="sibTrans" cxnId="{BE463704-416F-4C61-9445-F7D0DC0B5806}">
      <dgm:prSet/>
      <dgm:spPr/>
      <dgm:t>
        <a:bodyPr/>
        <a:lstStyle/>
        <a:p>
          <a:endParaRPr lang="pl-PL"/>
        </a:p>
      </dgm:t>
    </dgm:pt>
    <dgm:pt modelId="{747E3793-043A-4C6F-AD4A-4908623A341B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Plan finansowy</a:t>
          </a:r>
        </a:p>
      </dgm:t>
    </dgm:pt>
    <dgm:pt modelId="{ADC1E405-6604-458D-BE75-9305757CD097}" type="parTrans" cxnId="{48069451-C32F-45BC-B22F-7873034990D2}">
      <dgm:prSet/>
      <dgm:spPr/>
      <dgm:t>
        <a:bodyPr/>
        <a:lstStyle/>
        <a:p>
          <a:endParaRPr lang="pl-PL"/>
        </a:p>
      </dgm:t>
    </dgm:pt>
    <dgm:pt modelId="{9CADDABE-C05D-4A7B-8DAB-317EBCC36E63}" type="sibTrans" cxnId="{48069451-C32F-45BC-B22F-7873034990D2}">
      <dgm:prSet/>
      <dgm:spPr/>
      <dgm:t>
        <a:bodyPr/>
        <a:lstStyle/>
        <a:p>
          <a:endParaRPr lang="pl-PL"/>
        </a:p>
      </dgm:t>
    </dgm:pt>
    <dgm:pt modelId="{20B1581F-88B2-4CF6-ADC2-6D21B74EC38D}">
      <dgm:prSet/>
      <dgm:spPr>
        <a:solidFill>
          <a:srgbClr val="0070C0"/>
        </a:solidFill>
      </dgm:spPr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Obszar geograficzny i populacja</a:t>
          </a:r>
        </a:p>
      </dgm:t>
    </dgm:pt>
    <dgm:pt modelId="{A79F21D1-528C-4515-A391-74D0E08CD511}" type="parTrans" cxnId="{E9FAD11C-ACEC-4D95-9FD2-F0F7204EE927}">
      <dgm:prSet/>
      <dgm:spPr/>
      <dgm:t>
        <a:bodyPr/>
        <a:lstStyle/>
        <a:p>
          <a:endParaRPr lang="pl-PL"/>
        </a:p>
      </dgm:t>
    </dgm:pt>
    <dgm:pt modelId="{15F58C6F-47FF-4380-8468-CD3793211631}" type="sibTrans" cxnId="{E9FAD11C-ACEC-4D95-9FD2-F0F7204EE927}">
      <dgm:prSet/>
      <dgm:spPr/>
      <dgm:t>
        <a:bodyPr/>
        <a:lstStyle/>
        <a:p>
          <a:endParaRPr lang="pl-PL"/>
        </a:p>
      </dgm:t>
    </dgm:pt>
    <dgm:pt modelId="{A2CC4906-0655-42B9-A35A-95D33CEBA30F}" type="pres">
      <dgm:prSet presAssocID="{7B3472C4-4C66-483B-AA5E-B2EA0D42E29B}" presName="diagram" presStyleCnt="0">
        <dgm:presLayoutVars>
          <dgm:dir/>
          <dgm:resizeHandles val="exact"/>
        </dgm:presLayoutVars>
      </dgm:prSet>
      <dgm:spPr/>
    </dgm:pt>
    <dgm:pt modelId="{CCE7499F-C606-4FB3-B00E-134B842A569B}" type="pres">
      <dgm:prSet presAssocID="{20B1581F-88B2-4CF6-ADC2-6D21B74EC38D}" presName="node" presStyleLbl="node1" presStyleIdx="0" presStyleCnt="6">
        <dgm:presLayoutVars>
          <dgm:bulletEnabled val="1"/>
        </dgm:presLayoutVars>
      </dgm:prSet>
      <dgm:spPr>
        <a:prstGeom prst="cloud">
          <a:avLst/>
        </a:prstGeom>
      </dgm:spPr>
    </dgm:pt>
    <dgm:pt modelId="{B0941E15-B88D-44F9-9532-325367914912}" type="pres">
      <dgm:prSet presAssocID="{15F58C6F-47FF-4380-8468-CD3793211631}" presName="sibTrans" presStyleCnt="0"/>
      <dgm:spPr/>
    </dgm:pt>
    <dgm:pt modelId="{D07EE89E-2059-45CB-932A-2D13BF45F59E}" type="pres">
      <dgm:prSet presAssocID="{B084690D-25CC-458C-89BA-D7BAB535A5AD}" presName="node" presStyleLbl="node1" presStyleIdx="1" presStyleCnt="6">
        <dgm:presLayoutVars>
          <dgm:bulletEnabled val="1"/>
        </dgm:presLayoutVars>
      </dgm:prSet>
      <dgm:spPr>
        <a:prstGeom prst="cloud">
          <a:avLst/>
        </a:prstGeom>
      </dgm:spPr>
    </dgm:pt>
    <dgm:pt modelId="{756BA99F-5173-437C-9F79-7F512D992AA6}" type="pres">
      <dgm:prSet presAssocID="{9D2049A6-1EDC-416B-82C0-59210E6BB043}" presName="sibTrans" presStyleCnt="0"/>
      <dgm:spPr/>
    </dgm:pt>
    <dgm:pt modelId="{9D29AEC7-F6A4-4CE6-ACBE-CDD2F5331D38}" type="pres">
      <dgm:prSet presAssocID="{9FAC01CE-F163-41C3-BD59-397CA65045CB}" presName="node" presStyleLbl="node1" presStyleIdx="2" presStyleCnt="6">
        <dgm:presLayoutVars>
          <dgm:bulletEnabled val="1"/>
        </dgm:presLayoutVars>
      </dgm:prSet>
      <dgm:spPr>
        <a:prstGeom prst="cloud">
          <a:avLst/>
        </a:prstGeom>
      </dgm:spPr>
    </dgm:pt>
    <dgm:pt modelId="{16D703E0-672B-4B80-92C6-361ADFC44438}" type="pres">
      <dgm:prSet presAssocID="{479A19B9-DC1F-4C64-924B-076935ABBE38}" presName="sibTrans" presStyleCnt="0"/>
      <dgm:spPr/>
    </dgm:pt>
    <dgm:pt modelId="{1080663E-5D28-432B-8D25-061CB209B027}" type="pres">
      <dgm:prSet presAssocID="{3278D8D0-6DF8-4512-9FB7-D5AAD19E2D30}" presName="node" presStyleLbl="node1" presStyleIdx="3" presStyleCnt="6">
        <dgm:presLayoutVars>
          <dgm:bulletEnabled val="1"/>
        </dgm:presLayoutVars>
      </dgm:prSet>
      <dgm:spPr>
        <a:prstGeom prst="cloud">
          <a:avLst/>
        </a:prstGeom>
      </dgm:spPr>
    </dgm:pt>
    <dgm:pt modelId="{09D14F56-3124-4EC6-924E-E0DDC23BAC7D}" type="pres">
      <dgm:prSet presAssocID="{3301B9C4-22BF-48E6-868A-222753F2F7B1}" presName="sibTrans" presStyleCnt="0"/>
      <dgm:spPr/>
    </dgm:pt>
    <dgm:pt modelId="{41E4CDED-1666-4631-B278-C829C237D26B}" type="pres">
      <dgm:prSet presAssocID="{981C53BF-8FE5-48C2-8CDB-FCED8A82002A}" presName="node" presStyleLbl="node1" presStyleIdx="4" presStyleCnt="6">
        <dgm:presLayoutVars>
          <dgm:bulletEnabled val="1"/>
        </dgm:presLayoutVars>
      </dgm:prSet>
      <dgm:spPr>
        <a:prstGeom prst="cloud">
          <a:avLst/>
        </a:prstGeom>
      </dgm:spPr>
    </dgm:pt>
    <dgm:pt modelId="{DE81FC0D-56E3-4770-9EF5-10AAF71AEE6D}" type="pres">
      <dgm:prSet presAssocID="{7A78A3CE-373B-4E42-84FD-9C7880CA5F7A}" presName="sibTrans" presStyleCnt="0"/>
      <dgm:spPr/>
    </dgm:pt>
    <dgm:pt modelId="{0F929281-2B22-43D9-913E-1FB3929EF933}" type="pres">
      <dgm:prSet presAssocID="{747E3793-043A-4C6F-AD4A-4908623A341B}" presName="node" presStyleLbl="node1" presStyleIdx="5" presStyleCnt="6">
        <dgm:presLayoutVars>
          <dgm:bulletEnabled val="1"/>
        </dgm:presLayoutVars>
      </dgm:prSet>
      <dgm:spPr>
        <a:prstGeom prst="cloud">
          <a:avLst/>
        </a:prstGeom>
      </dgm:spPr>
    </dgm:pt>
  </dgm:ptLst>
  <dgm:cxnLst>
    <dgm:cxn modelId="{BE463704-416F-4C61-9445-F7D0DC0B5806}" srcId="{7B3472C4-4C66-483B-AA5E-B2EA0D42E29B}" destId="{981C53BF-8FE5-48C2-8CDB-FCED8A82002A}" srcOrd="4" destOrd="0" parTransId="{8B75FBB4-6C2E-47BD-B72F-CEA72D84FBD2}" sibTransId="{7A78A3CE-373B-4E42-84FD-9C7880CA5F7A}"/>
    <dgm:cxn modelId="{31326412-06E8-4855-88F8-66214FC8718F}" type="presOf" srcId="{7B3472C4-4C66-483B-AA5E-B2EA0D42E29B}" destId="{A2CC4906-0655-42B9-A35A-95D33CEBA30F}" srcOrd="0" destOrd="0" presId="urn:microsoft.com/office/officeart/2005/8/layout/default"/>
    <dgm:cxn modelId="{E9FAD11C-ACEC-4D95-9FD2-F0F7204EE927}" srcId="{7B3472C4-4C66-483B-AA5E-B2EA0D42E29B}" destId="{20B1581F-88B2-4CF6-ADC2-6D21B74EC38D}" srcOrd="0" destOrd="0" parTransId="{A79F21D1-528C-4515-A391-74D0E08CD511}" sibTransId="{15F58C6F-47FF-4380-8468-CD3793211631}"/>
    <dgm:cxn modelId="{53B4413F-DDED-4DDE-8695-10AD35C896CC}" srcId="{7B3472C4-4C66-483B-AA5E-B2EA0D42E29B}" destId="{B084690D-25CC-458C-89BA-D7BAB535A5AD}" srcOrd="1" destOrd="0" parTransId="{CB57BE89-7EB7-4B54-9FD8-09C41527C164}" sibTransId="{9D2049A6-1EDC-416B-82C0-59210E6BB043}"/>
    <dgm:cxn modelId="{48069451-C32F-45BC-B22F-7873034990D2}" srcId="{7B3472C4-4C66-483B-AA5E-B2EA0D42E29B}" destId="{747E3793-043A-4C6F-AD4A-4908623A341B}" srcOrd="5" destOrd="0" parTransId="{ADC1E405-6604-458D-BE75-9305757CD097}" sibTransId="{9CADDABE-C05D-4A7B-8DAB-317EBCC36E63}"/>
    <dgm:cxn modelId="{0F007B88-13C1-477E-A0A4-2FBB5701BD54}" type="presOf" srcId="{747E3793-043A-4C6F-AD4A-4908623A341B}" destId="{0F929281-2B22-43D9-913E-1FB3929EF933}" srcOrd="0" destOrd="0" presId="urn:microsoft.com/office/officeart/2005/8/layout/default"/>
    <dgm:cxn modelId="{BA62F0B9-6009-42AB-9B48-F04E546986F5}" srcId="{7B3472C4-4C66-483B-AA5E-B2EA0D42E29B}" destId="{9FAC01CE-F163-41C3-BD59-397CA65045CB}" srcOrd="2" destOrd="0" parTransId="{27782648-507A-41AF-A8CC-9407853E912B}" sibTransId="{479A19B9-DC1F-4C64-924B-076935ABBE38}"/>
    <dgm:cxn modelId="{F4DBAFBD-2A3D-40AF-B005-ABA8CFD47726}" type="presOf" srcId="{9FAC01CE-F163-41C3-BD59-397CA65045CB}" destId="{9D29AEC7-F6A4-4CE6-ACBE-CDD2F5331D38}" srcOrd="0" destOrd="0" presId="urn:microsoft.com/office/officeart/2005/8/layout/default"/>
    <dgm:cxn modelId="{58C117CA-7855-4FED-BD9B-24613A5FA3DC}" srcId="{7B3472C4-4C66-483B-AA5E-B2EA0D42E29B}" destId="{3278D8D0-6DF8-4512-9FB7-D5AAD19E2D30}" srcOrd="3" destOrd="0" parTransId="{EA015E3E-FBA0-4C70-8407-100E2687EB27}" sibTransId="{3301B9C4-22BF-48E6-868A-222753F2F7B1}"/>
    <dgm:cxn modelId="{D3504DE4-876B-4BF4-BCA3-C15F2AAA2C29}" type="presOf" srcId="{981C53BF-8FE5-48C2-8CDB-FCED8A82002A}" destId="{41E4CDED-1666-4631-B278-C829C237D26B}" srcOrd="0" destOrd="0" presId="urn:microsoft.com/office/officeart/2005/8/layout/default"/>
    <dgm:cxn modelId="{0851E0E8-DB76-4ACA-8758-12A9334101DA}" type="presOf" srcId="{3278D8D0-6DF8-4512-9FB7-D5AAD19E2D30}" destId="{1080663E-5D28-432B-8D25-061CB209B027}" srcOrd="0" destOrd="0" presId="urn:microsoft.com/office/officeart/2005/8/layout/default"/>
    <dgm:cxn modelId="{80BFB6F3-B046-4478-83E8-A219337C29AC}" type="presOf" srcId="{B084690D-25CC-458C-89BA-D7BAB535A5AD}" destId="{D07EE89E-2059-45CB-932A-2D13BF45F59E}" srcOrd="0" destOrd="0" presId="urn:microsoft.com/office/officeart/2005/8/layout/default"/>
    <dgm:cxn modelId="{CFDAEAFD-942D-4438-8B43-8ECBDD2C033A}" type="presOf" srcId="{20B1581F-88B2-4CF6-ADC2-6D21B74EC38D}" destId="{CCE7499F-C606-4FB3-B00E-134B842A569B}" srcOrd="0" destOrd="0" presId="urn:microsoft.com/office/officeart/2005/8/layout/default"/>
    <dgm:cxn modelId="{DBD7AA2F-7249-4C77-8414-07D2119FA377}" type="presParOf" srcId="{A2CC4906-0655-42B9-A35A-95D33CEBA30F}" destId="{CCE7499F-C606-4FB3-B00E-134B842A569B}" srcOrd="0" destOrd="0" presId="urn:microsoft.com/office/officeart/2005/8/layout/default"/>
    <dgm:cxn modelId="{9948C936-209E-48ED-A154-75440CCD2148}" type="presParOf" srcId="{A2CC4906-0655-42B9-A35A-95D33CEBA30F}" destId="{B0941E15-B88D-44F9-9532-325367914912}" srcOrd="1" destOrd="0" presId="urn:microsoft.com/office/officeart/2005/8/layout/default"/>
    <dgm:cxn modelId="{B0C18A60-0F63-4BE7-81CD-88BB125B074D}" type="presParOf" srcId="{A2CC4906-0655-42B9-A35A-95D33CEBA30F}" destId="{D07EE89E-2059-45CB-932A-2D13BF45F59E}" srcOrd="2" destOrd="0" presId="urn:microsoft.com/office/officeart/2005/8/layout/default"/>
    <dgm:cxn modelId="{AE0234E3-576D-49F6-9245-655A7152E02A}" type="presParOf" srcId="{A2CC4906-0655-42B9-A35A-95D33CEBA30F}" destId="{756BA99F-5173-437C-9F79-7F512D992AA6}" srcOrd="3" destOrd="0" presId="urn:microsoft.com/office/officeart/2005/8/layout/default"/>
    <dgm:cxn modelId="{7FB31E6B-2795-4825-92B0-0C6E7E90EB55}" type="presParOf" srcId="{A2CC4906-0655-42B9-A35A-95D33CEBA30F}" destId="{9D29AEC7-F6A4-4CE6-ACBE-CDD2F5331D38}" srcOrd="4" destOrd="0" presId="urn:microsoft.com/office/officeart/2005/8/layout/default"/>
    <dgm:cxn modelId="{24A7E022-12C5-4D76-A0E7-BCCD5FDDA9A8}" type="presParOf" srcId="{A2CC4906-0655-42B9-A35A-95D33CEBA30F}" destId="{16D703E0-672B-4B80-92C6-361ADFC44438}" srcOrd="5" destOrd="0" presId="urn:microsoft.com/office/officeart/2005/8/layout/default"/>
    <dgm:cxn modelId="{172BB696-4568-4758-938A-4D9E13BC3201}" type="presParOf" srcId="{A2CC4906-0655-42B9-A35A-95D33CEBA30F}" destId="{1080663E-5D28-432B-8D25-061CB209B027}" srcOrd="6" destOrd="0" presId="urn:microsoft.com/office/officeart/2005/8/layout/default"/>
    <dgm:cxn modelId="{A93C8987-959D-4ACE-A1B7-6DD6D3A4246D}" type="presParOf" srcId="{A2CC4906-0655-42B9-A35A-95D33CEBA30F}" destId="{09D14F56-3124-4EC6-924E-E0DDC23BAC7D}" srcOrd="7" destOrd="0" presId="urn:microsoft.com/office/officeart/2005/8/layout/default"/>
    <dgm:cxn modelId="{948CD737-A6F8-4EE2-A8EA-DBF86CCD44E5}" type="presParOf" srcId="{A2CC4906-0655-42B9-A35A-95D33CEBA30F}" destId="{41E4CDED-1666-4631-B278-C829C237D26B}" srcOrd="8" destOrd="0" presId="urn:microsoft.com/office/officeart/2005/8/layout/default"/>
    <dgm:cxn modelId="{3D0794FC-38AC-4E92-BCC0-09FF73CE5E7A}" type="presParOf" srcId="{A2CC4906-0655-42B9-A35A-95D33CEBA30F}" destId="{DE81FC0D-56E3-4770-9EF5-10AAF71AEE6D}" srcOrd="9" destOrd="0" presId="urn:microsoft.com/office/officeart/2005/8/layout/default"/>
    <dgm:cxn modelId="{227A975A-EB79-4246-82B1-CC3DB9001056}" type="presParOf" srcId="{A2CC4906-0655-42B9-A35A-95D33CEBA30F}" destId="{0F929281-2B22-43D9-913E-1FB3929EF93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042ADA-2102-4EFA-A3C3-1614E2C32A75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</dgm:pt>
    <dgm:pt modelId="{95681E60-DF30-4BD5-924B-943A06104225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Sprzeciw </a:t>
          </a:r>
        </a:p>
      </dgm:t>
    </dgm:pt>
    <dgm:pt modelId="{3B671B67-409E-4DD8-B5D3-BE02C857A112}" type="parTrans" cxnId="{73777B61-0A55-439F-9F30-646CD40AFDEB}">
      <dgm:prSet/>
      <dgm:spPr/>
      <dgm:t>
        <a:bodyPr/>
        <a:lstStyle/>
        <a:p>
          <a:endParaRPr lang="pl-PL"/>
        </a:p>
      </dgm:t>
    </dgm:pt>
    <dgm:pt modelId="{8A47F01C-BFC2-40B6-B579-492CBBD2BA79}" type="sibTrans" cxnId="{73777B61-0A55-439F-9F30-646CD40AFDEB}">
      <dgm:prSet/>
      <dgm:spPr/>
      <dgm:t>
        <a:bodyPr/>
        <a:lstStyle/>
        <a:p>
          <a:endParaRPr lang="pl-PL"/>
        </a:p>
      </dgm:t>
    </dgm:pt>
    <dgm:pt modelId="{89ED63CA-94DC-4FB9-88A3-4FB68D9C20C9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600" b="0" dirty="0">
              <a:latin typeface="Arial" panose="020B0604020202020204" pitchFamily="34" charset="0"/>
              <a:cs typeface="Arial" panose="020B0604020202020204" pitchFamily="34" charset="0"/>
            </a:rPr>
            <a:t>Skarga do sądu administracyjnego</a:t>
          </a:r>
        </a:p>
      </dgm:t>
    </dgm:pt>
    <dgm:pt modelId="{603DFB05-EEFA-4C1B-BC73-2022C9DD0D55}" type="parTrans" cxnId="{02B5BA8D-EC45-45AF-9834-D62C128FBAD5}">
      <dgm:prSet/>
      <dgm:spPr/>
      <dgm:t>
        <a:bodyPr/>
        <a:lstStyle/>
        <a:p>
          <a:endParaRPr lang="pl-PL"/>
        </a:p>
      </dgm:t>
    </dgm:pt>
    <dgm:pt modelId="{00311984-8084-4259-802F-B08205F8083B}" type="sibTrans" cxnId="{02B5BA8D-EC45-45AF-9834-D62C128FBAD5}">
      <dgm:prSet/>
      <dgm:spPr/>
      <dgm:t>
        <a:bodyPr/>
        <a:lstStyle/>
        <a:p>
          <a:endParaRPr lang="pl-PL"/>
        </a:p>
      </dgm:t>
    </dgm:pt>
    <dgm:pt modelId="{1C4524F2-1063-4022-B51C-85BC7108839C}">
      <dgm:prSet phldrT="[Tekst]" custT="1"/>
      <dgm:spPr>
        <a:solidFill>
          <a:srgbClr val="0070C0"/>
        </a:solidFill>
      </dgm:spPr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Odwołanie od oceny LSR</a:t>
          </a:r>
        </a:p>
      </dgm:t>
    </dgm:pt>
    <dgm:pt modelId="{13A12014-257A-4873-A15B-15A923F8848E}" type="parTrans" cxnId="{05341C1F-69C5-4BB5-8E9C-BB4D0CE02DE9}">
      <dgm:prSet/>
      <dgm:spPr/>
      <dgm:t>
        <a:bodyPr/>
        <a:lstStyle/>
        <a:p>
          <a:endParaRPr lang="pl-PL"/>
        </a:p>
      </dgm:t>
    </dgm:pt>
    <dgm:pt modelId="{1DCA1DA4-1AAB-478B-8D60-2EEA7042E2C9}" type="sibTrans" cxnId="{05341C1F-69C5-4BB5-8E9C-BB4D0CE02DE9}">
      <dgm:prSet/>
      <dgm:spPr/>
      <dgm:t>
        <a:bodyPr/>
        <a:lstStyle/>
        <a:p>
          <a:endParaRPr lang="pl-PL"/>
        </a:p>
      </dgm:t>
    </dgm:pt>
    <dgm:pt modelId="{3C0F58AD-AC66-4D07-86CD-14ECC392C37F}" type="pres">
      <dgm:prSet presAssocID="{2F042ADA-2102-4EFA-A3C3-1614E2C32A75}" presName="diagram" presStyleCnt="0">
        <dgm:presLayoutVars>
          <dgm:dir/>
          <dgm:resizeHandles val="exact"/>
        </dgm:presLayoutVars>
      </dgm:prSet>
      <dgm:spPr/>
    </dgm:pt>
    <dgm:pt modelId="{9C31E4BC-AF99-41D5-8178-26790184FA09}" type="pres">
      <dgm:prSet presAssocID="{95681E60-DF30-4BD5-924B-943A06104225}" presName="node" presStyleLbl="node1" presStyleIdx="0" presStyleCnt="3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FC1D7962-FF24-496A-B2A7-BFAE4F4BB387}" type="pres">
      <dgm:prSet presAssocID="{8A47F01C-BFC2-40B6-B579-492CBBD2BA79}" presName="sibTrans" presStyleCnt="0"/>
      <dgm:spPr/>
    </dgm:pt>
    <dgm:pt modelId="{BC5E8E9E-EEC4-45A1-8A7B-8DCB7B36D16A}" type="pres">
      <dgm:prSet presAssocID="{89ED63CA-94DC-4FB9-88A3-4FB68D9C20C9}" presName="node" presStyleLbl="node1" presStyleIdx="1" presStyleCnt="3" custLinFactX="6791" custLinFactNeighborX="100000" custLinFactNeighborY="936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C1BA9E64-A054-403C-84A6-237C110350AA}" type="pres">
      <dgm:prSet presAssocID="{00311984-8084-4259-802F-B08205F8083B}" presName="sibTrans" presStyleCnt="0"/>
      <dgm:spPr/>
    </dgm:pt>
    <dgm:pt modelId="{6B41184E-C720-43A2-AF3D-464ADD7CB543}" type="pres">
      <dgm:prSet presAssocID="{1C4524F2-1063-4022-B51C-85BC7108839C}" presName="node" presStyleLbl="node1" presStyleIdx="2" presStyleCnt="3" custLinFactX="-15163" custLinFactNeighborX="-100000" custLinFactNeighborY="1148">
        <dgm:presLayoutVars>
          <dgm:bulletEnabled val="1"/>
        </dgm:presLayoutVars>
      </dgm:prSet>
      <dgm:spPr>
        <a:prstGeom prst="wedgeEllipseCallout">
          <a:avLst/>
        </a:prstGeom>
      </dgm:spPr>
    </dgm:pt>
  </dgm:ptLst>
  <dgm:cxnLst>
    <dgm:cxn modelId="{05341C1F-69C5-4BB5-8E9C-BB4D0CE02DE9}" srcId="{2F042ADA-2102-4EFA-A3C3-1614E2C32A75}" destId="{1C4524F2-1063-4022-B51C-85BC7108839C}" srcOrd="2" destOrd="0" parTransId="{13A12014-257A-4873-A15B-15A923F8848E}" sibTransId="{1DCA1DA4-1AAB-478B-8D60-2EEA7042E2C9}"/>
    <dgm:cxn modelId="{076B542F-AB16-496D-929D-C63A4DE32649}" type="presOf" srcId="{89ED63CA-94DC-4FB9-88A3-4FB68D9C20C9}" destId="{BC5E8E9E-EEC4-45A1-8A7B-8DCB7B36D16A}" srcOrd="0" destOrd="0" presId="urn:microsoft.com/office/officeart/2005/8/layout/default"/>
    <dgm:cxn modelId="{73777B61-0A55-439F-9F30-646CD40AFDEB}" srcId="{2F042ADA-2102-4EFA-A3C3-1614E2C32A75}" destId="{95681E60-DF30-4BD5-924B-943A06104225}" srcOrd="0" destOrd="0" parTransId="{3B671B67-409E-4DD8-B5D3-BE02C857A112}" sibTransId="{8A47F01C-BFC2-40B6-B579-492CBBD2BA79}"/>
    <dgm:cxn modelId="{291D5E43-ECF5-433E-A119-475D5F0395CF}" type="presOf" srcId="{95681E60-DF30-4BD5-924B-943A06104225}" destId="{9C31E4BC-AF99-41D5-8178-26790184FA09}" srcOrd="0" destOrd="0" presId="urn:microsoft.com/office/officeart/2005/8/layout/default"/>
    <dgm:cxn modelId="{057E7250-F142-49D1-91EA-F59C3B1F3DD7}" type="presOf" srcId="{1C4524F2-1063-4022-B51C-85BC7108839C}" destId="{6B41184E-C720-43A2-AF3D-464ADD7CB543}" srcOrd="0" destOrd="0" presId="urn:microsoft.com/office/officeart/2005/8/layout/default"/>
    <dgm:cxn modelId="{04705B88-9611-4191-9227-E5B18FBCDEA3}" type="presOf" srcId="{2F042ADA-2102-4EFA-A3C3-1614E2C32A75}" destId="{3C0F58AD-AC66-4D07-86CD-14ECC392C37F}" srcOrd="0" destOrd="0" presId="urn:microsoft.com/office/officeart/2005/8/layout/default"/>
    <dgm:cxn modelId="{02B5BA8D-EC45-45AF-9834-D62C128FBAD5}" srcId="{2F042ADA-2102-4EFA-A3C3-1614E2C32A75}" destId="{89ED63CA-94DC-4FB9-88A3-4FB68D9C20C9}" srcOrd="1" destOrd="0" parTransId="{603DFB05-EEFA-4C1B-BC73-2022C9DD0D55}" sibTransId="{00311984-8084-4259-802F-B08205F8083B}"/>
    <dgm:cxn modelId="{AC4C35B8-A178-47AA-B6B1-EDF0BF82DCE6}" type="presParOf" srcId="{3C0F58AD-AC66-4D07-86CD-14ECC392C37F}" destId="{9C31E4BC-AF99-41D5-8178-26790184FA09}" srcOrd="0" destOrd="0" presId="urn:microsoft.com/office/officeart/2005/8/layout/default"/>
    <dgm:cxn modelId="{9FAC36DA-E821-4D29-A07C-BDCA25C15159}" type="presParOf" srcId="{3C0F58AD-AC66-4D07-86CD-14ECC392C37F}" destId="{FC1D7962-FF24-496A-B2A7-BFAE4F4BB387}" srcOrd="1" destOrd="0" presId="urn:microsoft.com/office/officeart/2005/8/layout/default"/>
    <dgm:cxn modelId="{5BFBB77D-FE6E-492C-AB96-D5D4F9D437FC}" type="presParOf" srcId="{3C0F58AD-AC66-4D07-86CD-14ECC392C37F}" destId="{BC5E8E9E-EEC4-45A1-8A7B-8DCB7B36D16A}" srcOrd="2" destOrd="0" presId="urn:microsoft.com/office/officeart/2005/8/layout/default"/>
    <dgm:cxn modelId="{C9A896A8-CAE6-4552-8DEE-525060350FAE}" type="presParOf" srcId="{3C0F58AD-AC66-4D07-86CD-14ECC392C37F}" destId="{C1BA9E64-A054-403C-84A6-237C110350AA}" srcOrd="3" destOrd="0" presId="urn:microsoft.com/office/officeart/2005/8/layout/default"/>
    <dgm:cxn modelId="{0570AEF8-0001-4115-9AD1-843A3F1C632A}" type="presParOf" srcId="{3C0F58AD-AC66-4D07-86CD-14ECC392C37F}" destId="{6B41184E-C720-43A2-AF3D-464ADD7CB54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51770-B29C-4634-AB1E-E9F39304BC19}">
      <dsp:nvSpPr>
        <dsp:cNvPr id="0" name=""/>
        <dsp:cNvSpPr/>
      </dsp:nvSpPr>
      <dsp:spPr>
        <a:xfrm>
          <a:off x="2527576" y="4905509"/>
          <a:ext cx="81120" cy="81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C07C1E-9025-40B3-8AA1-746E6543D2EF}">
      <dsp:nvSpPr>
        <dsp:cNvPr id="0" name=""/>
        <dsp:cNvSpPr/>
      </dsp:nvSpPr>
      <dsp:spPr>
        <a:xfrm>
          <a:off x="2354951" y="4979524"/>
          <a:ext cx="81120" cy="81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99B1F0-A32D-425B-B072-1BD6A7432C90}">
      <dsp:nvSpPr>
        <dsp:cNvPr id="0" name=""/>
        <dsp:cNvSpPr/>
      </dsp:nvSpPr>
      <dsp:spPr>
        <a:xfrm>
          <a:off x="2179081" y="5042553"/>
          <a:ext cx="81120" cy="81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A69924-324F-4B07-BD19-27FC4364A656}">
      <dsp:nvSpPr>
        <dsp:cNvPr id="0" name=""/>
        <dsp:cNvSpPr/>
      </dsp:nvSpPr>
      <dsp:spPr>
        <a:xfrm>
          <a:off x="2000616" y="5094017"/>
          <a:ext cx="81120" cy="81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5B9982-7484-4743-BC97-20E1509ED11C}">
      <dsp:nvSpPr>
        <dsp:cNvPr id="0" name=""/>
        <dsp:cNvSpPr/>
      </dsp:nvSpPr>
      <dsp:spPr>
        <a:xfrm>
          <a:off x="1820203" y="5133916"/>
          <a:ext cx="81120" cy="81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952C4E-FF23-47C2-BCA3-51D106F571B9}">
      <dsp:nvSpPr>
        <dsp:cNvPr id="0" name=""/>
        <dsp:cNvSpPr/>
      </dsp:nvSpPr>
      <dsp:spPr>
        <a:xfrm>
          <a:off x="3507514" y="4212192"/>
          <a:ext cx="81120" cy="81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01F0A7-2086-497B-97DE-3EAC5D2F7246}">
      <dsp:nvSpPr>
        <dsp:cNvPr id="0" name=""/>
        <dsp:cNvSpPr/>
      </dsp:nvSpPr>
      <dsp:spPr>
        <a:xfrm>
          <a:off x="3363443" y="4349814"/>
          <a:ext cx="81120" cy="81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ED623E-235C-4FBD-973F-8275556BFDFC}">
      <dsp:nvSpPr>
        <dsp:cNvPr id="0" name=""/>
        <dsp:cNvSpPr/>
      </dsp:nvSpPr>
      <dsp:spPr>
        <a:xfrm>
          <a:off x="4133117" y="3395130"/>
          <a:ext cx="81120" cy="81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8ACE2B-5C29-43B6-A444-F2380CCD889F}">
      <dsp:nvSpPr>
        <dsp:cNvPr id="0" name=""/>
        <dsp:cNvSpPr/>
      </dsp:nvSpPr>
      <dsp:spPr>
        <a:xfrm>
          <a:off x="4556891" y="2428881"/>
          <a:ext cx="81120" cy="81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7D2580-A258-4C26-81A0-AD74B4FB0383}">
      <dsp:nvSpPr>
        <dsp:cNvPr id="0" name=""/>
        <dsp:cNvSpPr/>
      </dsp:nvSpPr>
      <dsp:spPr>
        <a:xfrm>
          <a:off x="4758720" y="1422732"/>
          <a:ext cx="81120" cy="811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3A9E6C-BA43-4D92-8B69-6ED531B89B64}">
      <dsp:nvSpPr>
        <dsp:cNvPr id="0" name=""/>
        <dsp:cNvSpPr/>
      </dsp:nvSpPr>
      <dsp:spPr>
        <a:xfrm>
          <a:off x="4582850" y="226920"/>
          <a:ext cx="81120" cy="81120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F46896-0662-4C40-A9CA-89B4F1434542}">
      <dsp:nvSpPr>
        <dsp:cNvPr id="0" name=""/>
        <dsp:cNvSpPr/>
      </dsp:nvSpPr>
      <dsp:spPr>
        <a:xfrm>
          <a:off x="4702908" y="130352"/>
          <a:ext cx="81120" cy="81120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D6087E-CA09-48EC-BC2B-59536965A92B}">
      <dsp:nvSpPr>
        <dsp:cNvPr id="0" name=""/>
        <dsp:cNvSpPr/>
      </dsp:nvSpPr>
      <dsp:spPr>
        <a:xfrm>
          <a:off x="4823616" y="33785"/>
          <a:ext cx="81120" cy="81120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813F47-1D1B-4FC7-9ED8-B5D4DD99024E}">
      <dsp:nvSpPr>
        <dsp:cNvPr id="0" name=""/>
        <dsp:cNvSpPr/>
      </dsp:nvSpPr>
      <dsp:spPr>
        <a:xfrm>
          <a:off x="4943675" y="130352"/>
          <a:ext cx="81120" cy="81120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CD02E4-239A-4A0A-9707-1B00A8F81B60}">
      <dsp:nvSpPr>
        <dsp:cNvPr id="0" name=""/>
        <dsp:cNvSpPr/>
      </dsp:nvSpPr>
      <dsp:spPr>
        <a:xfrm>
          <a:off x="5063733" y="226920"/>
          <a:ext cx="81120" cy="81120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4A8391-9D75-4F9C-8DCA-9AE38B2913E1}">
      <dsp:nvSpPr>
        <dsp:cNvPr id="0" name=""/>
        <dsp:cNvSpPr/>
      </dsp:nvSpPr>
      <dsp:spPr>
        <a:xfrm>
          <a:off x="4823616" y="237328"/>
          <a:ext cx="81120" cy="81120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CAF03C-3CAD-458D-BC82-59F7E184CB95}">
      <dsp:nvSpPr>
        <dsp:cNvPr id="0" name=""/>
        <dsp:cNvSpPr/>
      </dsp:nvSpPr>
      <dsp:spPr>
        <a:xfrm>
          <a:off x="4823616" y="440871"/>
          <a:ext cx="81120" cy="81120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A3A8F1-DA50-405F-8389-A9E3A1DAA33F}">
      <dsp:nvSpPr>
        <dsp:cNvPr id="0" name=""/>
        <dsp:cNvSpPr/>
      </dsp:nvSpPr>
      <dsp:spPr>
        <a:xfrm>
          <a:off x="1344943" y="5279717"/>
          <a:ext cx="1863615" cy="4689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34" tIns="45720" rIns="45720" bIns="45720" numCol="1" spcCol="1270" anchor="ctr" anchorCtr="0">
          <a:noAutofit/>
        </a:bodyPr>
        <a:lstStyle/>
        <a:p>
          <a:pPr marL="0" lvl="0" indent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50" b="1" kern="1200" dirty="0">
              <a:latin typeface="Arial" panose="020B0604020202020204" pitchFamily="34" charset="0"/>
              <a:cs typeface="Arial" panose="020B0604020202020204" pitchFamily="34" charset="0"/>
            </a:rPr>
            <a:t>Pierwotna kwota (2016) </a:t>
          </a: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78,1 mln </a:t>
          </a: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€</a:t>
          </a:r>
          <a:endParaRPr lang="pl-PL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7836" y="5302610"/>
        <a:ext cx="1817829" cy="423171"/>
      </dsp:txXfrm>
    </dsp:sp>
    <dsp:sp modelId="{94F96BA6-9F24-4A9C-ADE7-A221AFA8B95F}">
      <dsp:nvSpPr>
        <dsp:cNvPr id="0" name=""/>
        <dsp:cNvSpPr/>
      </dsp:nvSpPr>
      <dsp:spPr>
        <a:xfrm>
          <a:off x="980121" y="4883363"/>
          <a:ext cx="684001" cy="683997"/>
        </a:xfrm>
        <a:prstGeom prst="ellipse">
          <a:avLst/>
        </a:prstGeom>
        <a:blipFill dpi="0" rotWithShape="1">
          <a:blip xmlns:r="http://schemas.openxmlformats.org/officeDocument/2006/relationships" r:embed="rId1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5A793B-F6DE-40B2-9C5B-691E5F116E26}">
      <dsp:nvSpPr>
        <dsp:cNvPr id="0" name=""/>
        <dsp:cNvSpPr/>
      </dsp:nvSpPr>
      <dsp:spPr>
        <a:xfrm>
          <a:off x="3079521" y="4721710"/>
          <a:ext cx="1749611" cy="4689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34" tIns="45720" rIns="45720" bIns="45720" numCol="1" spcCol="1270" anchor="ctr" anchorCtr="0">
          <a:noAutofit/>
        </a:bodyPr>
        <a:lstStyle/>
        <a:p>
          <a:pPr marL="0" lvl="0" indent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50" b="1" kern="1200" dirty="0">
              <a:latin typeface="Arial" panose="020B0604020202020204" pitchFamily="34" charset="0"/>
              <a:cs typeface="Arial" panose="020B0604020202020204" pitchFamily="34" charset="0"/>
            </a:rPr>
            <a:t>1 Bonus (2019)     </a:t>
          </a:r>
        </a:p>
        <a:p>
          <a:pPr marL="0" lvl="0" indent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50" b="1" kern="1200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1,7 mln </a:t>
          </a: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€</a:t>
          </a:r>
          <a:endParaRPr lang="pl-PL" sz="11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2414" y="4744603"/>
        <a:ext cx="1703825" cy="423171"/>
      </dsp:txXfrm>
    </dsp:sp>
    <dsp:sp modelId="{45A326F6-F3B0-4693-8F86-002F49B873E1}">
      <dsp:nvSpPr>
        <dsp:cNvPr id="0" name=""/>
        <dsp:cNvSpPr/>
      </dsp:nvSpPr>
      <dsp:spPr>
        <a:xfrm>
          <a:off x="2657697" y="4325356"/>
          <a:ext cx="684001" cy="683997"/>
        </a:xfrm>
        <a:prstGeom prst="ellipse">
          <a:avLst/>
        </a:prstGeom>
        <a:blipFill dpi="0" rotWithShape="1">
          <a:blip xmlns:r="http://schemas.openxmlformats.org/officeDocument/2006/relationships" r:embed="rId1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9B7A27-32AE-42FC-A588-C6CAA82787FD}">
      <dsp:nvSpPr>
        <dsp:cNvPr id="0" name=""/>
        <dsp:cNvSpPr/>
      </dsp:nvSpPr>
      <dsp:spPr>
        <a:xfrm>
          <a:off x="3906952" y="3886144"/>
          <a:ext cx="1749611" cy="4689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34" tIns="45720" rIns="45720" bIns="45720" numCol="1" spcCol="1270" anchor="ctr" anchorCtr="0">
          <a:noAutofit/>
        </a:bodyPr>
        <a:lstStyle/>
        <a:p>
          <a:pPr marL="0" lvl="0" indent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50" b="1" kern="1200" dirty="0">
              <a:latin typeface="Arial" panose="020B0604020202020204" pitchFamily="34" charset="0"/>
              <a:cs typeface="Arial" panose="020B0604020202020204" pitchFamily="34" charset="0"/>
            </a:rPr>
            <a:t>2 Bonus (2020)</a:t>
          </a:r>
        </a:p>
        <a:p>
          <a:pPr marL="0" lvl="0" indent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50" b="1" kern="1200" dirty="0">
              <a:latin typeface="Arial" panose="020B0604020202020204" pitchFamily="34" charset="0"/>
              <a:cs typeface="Arial" panose="020B0604020202020204" pitchFamily="34" charset="0"/>
            </a:rPr>
            <a:t>       </a:t>
          </a: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3,6 mln </a:t>
          </a:r>
          <a:r>
            <a:rPr lang="pl-PL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€</a:t>
          </a:r>
          <a:endParaRPr lang="pl-PL" sz="115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9845" y="3909037"/>
        <a:ext cx="1703825" cy="423171"/>
      </dsp:txXfrm>
    </dsp:sp>
    <dsp:sp modelId="{5A642E9A-47C2-4B12-B43C-6F16A185314C}">
      <dsp:nvSpPr>
        <dsp:cNvPr id="0" name=""/>
        <dsp:cNvSpPr/>
      </dsp:nvSpPr>
      <dsp:spPr>
        <a:xfrm>
          <a:off x="3485129" y="3489790"/>
          <a:ext cx="684001" cy="683997"/>
        </a:xfrm>
        <a:prstGeom prst="ellipse">
          <a:avLst/>
        </a:prstGeom>
        <a:blipFill dpi="0" rotWithShape="1">
          <a:blip xmlns:r="http://schemas.openxmlformats.org/officeDocument/2006/relationships" r:embed="rId1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CDE18B-85C3-4A40-B4BB-927DB16FCABD}">
      <dsp:nvSpPr>
        <dsp:cNvPr id="0" name=""/>
        <dsp:cNvSpPr/>
      </dsp:nvSpPr>
      <dsp:spPr>
        <a:xfrm>
          <a:off x="4406007" y="2971359"/>
          <a:ext cx="1749611" cy="4689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34" tIns="45720" rIns="45720" bIns="45720" numCol="1" spcCol="1270" anchor="ctr" anchorCtr="0">
          <a:noAutofit/>
        </a:bodyPr>
        <a:lstStyle/>
        <a:p>
          <a:pPr marL="0" lvl="0" indent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50" b="1" kern="1200" dirty="0">
              <a:latin typeface="Arial" panose="020B0604020202020204" pitchFamily="34" charset="0"/>
              <a:cs typeface="Arial" panose="020B0604020202020204" pitchFamily="34" charset="0"/>
            </a:rPr>
            <a:t>19.3 limit do 10% </a:t>
          </a:r>
        </a:p>
        <a:p>
          <a:pPr marL="0" lvl="0" indent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50" b="1" kern="1200" dirty="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pl-PL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3,5 mln </a:t>
          </a:r>
          <a:r>
            <a:rPr lang="pl-PL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€</a:t>
          </a:r>
          <a:endParaRPr lang="pl-PL" sz="115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8900" y="2994252"/>
        <a:ext cx="1703825" cy="423171"/>
      </dsp:txXfrm>
    </dsp:sp>
    <dsp:sp modelId="{ED09CA20-6D19-4D82-8B81-AC80FE69A77A}">
      <dsp:nvSpPr>
        <dsp:cNvPr id="0" name=""/>
        <dsp:cNvSpPr/>
      </dsp:nvSpPr>
      <dsp:spPr>
        <a:xfrm>
          <a:off x="3984183" y="2575005"/>
          <a:ext cx="684001" cy="683997"/>
        </a:xfrm>
        <a:prstGeom prst="ellipse">
          <a:avLst/>
        </a:prstGeom>
        <a:blipFill dpi="0" rotWithShape="1">
          <a:blip xmlns:r="http://schemas.openxmlformats.org/officeDocument/2006/relationships" r:embed="rId1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5C7D24-596A-4C0F-80AA-BCEB4F7DA378}">
      <dsp:nvSpPr>
        <dsp:cNvPr id="0" name=""/>
        <dsp:cNvSpPr/>
      </dsp:nvSpPr>
      <dsp:spPr>
        <a:xfrm>
          <a:off x="4727894" y="1986027"/>
          <a:ext cx="1749611" cy="4689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34" tIns="45720" rIns="45720" bIns="45720" numCol="1" spcCol="1270" anchor="ctr" anchorCtr="0">
          <a:noAutofit/>
        </a:bodyPr>
        <a:lstStyle/>
        <a:p>
          <a:pPr marL="0" lvl="0" indent="0" algn="l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50" b="1" kern="1200" dirty="0">
              <a:latin typeface="Arial" panose="020B0604020202020204" pitchFamily="34" charset="0"/>
              <a:cs typeface="Arial" panose="020B0604020202020204" pitchFamily="34" charset="0"/>
            </a:rPr>
            <a:t>Dodatkowe środki (2021) 19,3 mln €</a:t>
          </a:r>
        </a:p>
      </dsp:txBody>
      <dsp:txXfrm>
        <a:off x="4750787" y="2008920"/>
        <a:ext cx="1703825" cy="423171"/>
      </dsp:txXfrm>
    </dsp:sp>
    <dsp:sp modelId="{9E239FF3-AEBB-4D83-99E4-737307F6BF7C}">
      <dsp:nvSpPr>
        <dsp:cNvPr id="0" name=""/>
        <dsp:cNvSpPr/>
      </dsp:nvSpPr>
      <dsp:spPr>
        <a:xfrm>
          <a:off x="4306070" y="1589673"/>
          <a:ext cx="684001" cy="683997"/>
        </a:xfrm>
        <a:prstGeom prst="ellipse">
          <a:avLst/>
        </a:prstGeom>
        <a:blipFill dpi="0" rotWithShape="1">
          <a:blip xmlns:r="http://schemas.openxmlformats.org/officeDocument/2006/relationships" r:embed="rId1">
            <a:alphaModFix amt="8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265409-12E3-4183-920B-4F8FAE3722EB}">
      <dsp:nvSpPr>
        <dsp:cNvPr id="0" name=""/>
        <dsp:cNvSpPr/>
      </dsp:nvSpPr>
      <dsp:spPr>
        <a:xfrm>
          <a:off x="4913000" y="1118622"/>
          <a:ext cx="1749611" cy="4689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0334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106,2 mln euro</a:t>
          </a:r>
        </a:p>
      </dsp:txBody>
      <dsp:txXfrm>
        <a:off x="4935893" y="1141515"/>
        <a:ext cx="1703825" cy="423171"/>
      </dsp:txXfrm>
    </dsp:sp>
    <dsp:sp modelId="{9E60A8E5-A880-4CCB-8DC1-1CE6EDC0E763}">
      <dsp:nvSpPr>
        <dsp:cNvPr id="0" name=""/>
        <dsp:cNvSpPr/>
      </dsp:nvSpPr>
      <dsp:spPr>
        <a:xfrm>
          <a:off x="3859991" y="572217"/>
          <a:ext cx="811206" cy="811279"/>
        </a:xfrm>
        <a:prstGeom prst="ellipse">
          <a:avLst/>
        </a:prstGeom>
        <a:blipFill dpi="0" rotWithShape="1">
          <a:blip xmlns:r="http://schemas.openxmlformats.org/officeDocument/2006/relationships"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1830D-1835-459B-B4C3-2A3ADA6ECFF0}">
      <dsp:nvSpPr>
        <dsp:cNvPr id="0" name=""/>
        <dsp:cNvSpPr/>
      </dsp:nvSpPr>
      <dsp:spPr>
        <a:xfrm>
          <a:off x="6518" y="1174641"/>
          <a:ext cx="1948364" cy="11690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bg1"/>
              </a:solidFill>
            </a:rPr>
            <a:t>Stały kurs 4 PLN</a:t>
          </a:r>
        </a:p>
      </dsp:txBody>
      <dsp:txXfrm>
        <a:off x="40757" y="1208880"/>
        <a:ext cx="1879886" cy="1100540"/>
      </dsp:txXfrm>
    </dsp:sp>
    <dsp:sp modelId="{F3866D7C-11BC-4C62-A08B-DC762276361D}">
      <dsp:nvSpPr>
        <dsp:cNvPr id="0" name=""/>
        <dsp:cNvSpPr/>
      </dsp:nvSpPr>
      <dsp:spPr>
        <a:xfrm>
          <a:off x="2149720" y="1517553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>
            <a:solidFill>
              <a:schemeClr val="tx1"/>
            </a:solidFill>
          </a:endParaRPr>
        </a:p>
      </dsp:txBody>
      <dsp:txXfrm>
        <a:off x="2149720" y="1614192"/>
        <a:ext cx="289137" cy="289916"/>
      </dsp:txXfrm>
    </dsp:sp>
    <dsp:sp modelId="{1427083B-6D65-4BA1-9E50-127931F1C371}">
      <dsp:nvSpPr>
        <dsp:cNvPr id="0" name=""/>
        <dsp:cNvSpPr/>
      </dsp:nvSpPr>
      <dsp:spPr>
        <a:xfrm>
          <a:off x="2734229" y="1174641"/>
          <a:ext cx="1948364" cy="11690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bg1"/>
              </a:solidFill>
            </a:rPr>
            <a:t>Kurs bieżący</a:t>
          </a:r>
        </a:p>
      </dsp:txBody>
      <dsp:txXfrm>
        <a:off x="2768468" y="1208880"/>
        <a:ext cx="1879886" cy="1100540"/>
      </dsp:txXfrm>
    </dsp:sp>
    <dsp:sp modelId="{1A90FDFE-4D20-41E0-85E0-BE04F36550D8}">
      <dsp:nvSpPr>
        <dsp:cNvPr id="0" name=""/>
        <dsp:cNvSpPr/>
      </dsp:nvSpPr>
      <dsp:spPr>
        <a:xfrm>
          <a:off x="4877430" y="1517553"/>
          <a:ext cx="413053" cy="483194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>
            <a:solidFill>
              <a:schemeClr val="tx1"/>
            </a:solidFill>
          </a:endParaRPr>
        </a:p>
      </dsp:txBody>
      <dsp:txXfrm>
        <a:off x="4877430" y="1614192"/>
        <a:ext cx="289137" cy="289916"/>
      </dsp:txXfrm>
    </dsp:sp>
    <dsp:sp modelId="{A302FE7E-726C-4F1D-9F60-BFD2323FC3EF}">
      <dsp:nvSpPr>
        <dsp:cNvPr id="0" name=""/>
        <dsp:cNvSpPr/>
      </dsp:nvSpPr>
      <dsp:spPr>
        <a:xfrm>
          <a:off x="5461940" y="1174641"/>
          <a:ext cx="1948364" cy="11690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solidFill>
                <a:schemeClr val="bg1"/>
              </a:solidFill>
            </a:rPr>
            <a:t>Dodatkowe środki             ~25-30 mln PLN</a:t>
          </a:r>
        </a:p>
      </dsp:txBody>
      <dsp:txXfrm>
        <a:off x="5496179" y="1208880"/>
        <a:ext cx="1879886" cy="1100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787EC-52FF-4626-AB80-1AA7092929DA}">
      <dsp:nvSpPr>
        <dsp:cNvPr id="0" name=""/>
        <dsp:cNvSpPr/>
      </dsp:nvSpPr>
      <dsp:spPr>
        <a:xfrm>
          <a:off x="1389648" y="0"/>
          <a:ext cx="1062997" cy="106299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00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14,2     mln euro</a:t>
          </a:r>
          <a:r>
            <a:rPr lang="pl-PL" sz="1600" kern="1200" dirty="0"/>
            <a:t>	</a:t>
          </a:r>
        </a:p>
      </dsp:txBody>
      <dsp:txXfrm>
        <a:off x="1545320" y="155672"/>
        <a:ext cx="751653" cy="751653"/>
      </dsp:txXfrm>
    </dsp:sp>
    <dsp:sp modelId="{E2444033-BEB6-44F6-9962-FD04E2782501}">
      <dsp:nvSpPr>
        <dsp:cNvPr id="0" name=""/>
        <dsp:cNvSpPr/>
      </dsp:nvSpPr>
      <dsp:spPr>
        <a:xfrm>
          <a:off x="2554651" y="384341"/>
          <a:ext cx="322708" cy="295167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597426" y="497213"/>
        <a:ext cx="237158" cy="69423"/>
      </dsp:txXfrm>
    </dsp:sp>
    <dsp:sp modelId="{387EEA36-1579-4A9E-88E4-6B2894E95E81}">
      <dsp:nvSpPr>
        <dsp:cNvPr id="0" name=""/>
        <dsp:cNvSpPr/>
      </dsp:nvSpPr>
      <dsp:spPr>
        <a:xfrm>
          <a:off x="2981104" y="852"/>
          <a:ext cx="1062997" cy="106299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2 mln euro</a:t>
          </a:r>
        </a:p>
      </dsp:txBody>
      <dsp:txXfrm>
        <a:off x="3136776" y="156524"/>
        <a:ext cx="751653" cy="751653"/>
      </dsp:txXfrm>
    </dsp:sp>
    <dsp:sp modelId="{0B052F48-E3D4-4153-9177-FE8CE0BA803D}">
      <dsp:nvSpPr>
        <dsp:cNvPr id="0" name=""/>
        <dsp:cNvSpPr/>
      </dsp:nvSpPr>
      <dsp:spPr>
        <a:xfrm>
          <a:off x="4112987" y="394467"/>
          <a:ext cx="357764" cy="274914"/>
        </a:xfrm>
        <a:prstGeom prst="mathEqual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160409" y="451099"/>
        <a:ext cx="262920" cy="161650"/>
      </dsp:txXfrm>
    </dsp:sp>
    <dsp:sp modelId="{5EEDE2B0-33E1-4CF0-9586-2BD42E952BBD}">
      <dsp:nvSpPr>
        <dsp:cNvPr id="0" name=""/>
        <dsp:cNvSpPr/>
      </dsp:nvSpPr>
      <dsp:spPr>
        <a:xfrm>
          <a:off x="4557068" y="426"/>
          <a:ext cx="1094376" cy="1062997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</a:rPr>
            <a:t>16,2 mln euro</a:t>
          </a:r>
        </a:p>
      </dsp:txBody>
      <dsp:txXfrm>
        <a:off x="4717336" y="156098"/>
        <a:ext cx="773840" cy="751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2F465-37BD-4242-A6B5-C69A8F3694CD}">
      <dsp:nvSpPr>
        <dsp:cNvPr id="0" name=""/>
        <dsp:cNvSpPr/>
      </dsp:nvSpPr>
      <dsp:spPr>
        <a:xfrm>
          <a:off x="-4438720" y="-680195"/>
          <a:ext cx="5283621" cy="5283621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66EB4-9354-4CF2-BCC9-E7E0CB998E08}">
      <dsp:nvSpPr>
        <dsp:cNvPr id="0" name=""/>
        <dsp:cNvSpPr/>
      </dsp:nvSpPr>
      <dsp:spPr>
        <a:xfrm>
          <a:off x="313347" y="206597"/>
          <a:ext cx="8231116" cy="413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849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wzmocnienie kapitału społecznego, w tym przez podnoszenie wiedzy społeczności lokalnej w zakresie ochrony środowiska i zmian klimatycznych, także z wykorzystaniem rozwiązań innowacyjnych; </a:t>
          </a:r>
        </a:p>
      </dsp:txBody>
      <dsp:txXfrm>
        <a:off x="313347" y="206597"/>
        <a:ext cx="8231116" cy="413037"/>
      </dsp:txXfrm>
    </dsp:sp>
    <dsp:sp modelId="{0E73D71E-3A6F-46B1-AF4F-C04B483E9FF7}">
      <dsp:nvSpPr>
        <dsp:cNvPr id="0" name=""/>
        <dsp:cNvSpPr/>
      </dsp:nvSpPr>
      <dsp:spPr>
        <a:xfrm>
          <a:off x="55199" y="154967"/>
          <a:ext cx="516297" cy="516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022A0A-EFBF-469B-AE8D-E8E1E318F727}">
      <dsp:nvSpPr>
        <dsp:cNvPr id="0" name=""/>
        <dsp:cNvSpPr/>
      </dsp:nvSpPr>
      <dsp:spPr>
        <a:xfrm>
          <a:off x="653099" y="826075"/>
          <a:ext cx="7891364" cy="413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849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rozwój rynków zbytu produktów i usług lokalnych, z wyłączeniem operacji polegających na budowie lub modernizacji targowisk; </a:t>
          </a:r>
        </a:p>
      </dsp:txBody>
      <dsp:txXfrm>
        <a:off x="653099" y="826075"/>
        <a:ext cx="7891364" cy="413037"/>
      </dsp:txXfrm>
    </dsp:sp>
    <dsp:sp modelId="{05FC4293-207D-4230-81AC-30E5AF26D932}">
      <dsp:nvSpPr>
        <dsp:cNvPr id="0" name=""/>
        <dsp:cNvSpPr/>
      </dsp:nvSpPr>
      <dsp:spPr>
        <a:xfrm>
          <a:off x="394950" y="774445"/>
          <a:ext cx="516297" cy="516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17E75F-9630-4ACC-837F-4857A5852314}">
      <dsp:nvSpPr>
        <dsp:cNvPr id="0" name=""/>
        <dsp:cNvSpPr/>
      </dsp:nvSpPr>
      <dsp:spPr>
        <a:xfrm>
          <a:off x="808459" y="1445553"/>
          <a:ext cx="7736004" cy="413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849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zachowanie dziedzictwa lokalnego; </a:t>
          </a:r>
        </a:p>
      </dsp:txBody>
      <dsp:txXfrm>
        <a:off x="808459" y="1445553"/>
        <a:ext cx="7736004" cy="413037"/>
      </dsp:txXfrm>
    </dsp:sp>
    <dsp:sp modelId="{771EC5F8-56D3-4ABF-B8FA-526C0E1F7417}">
      <dsp:nvSpPr>
        <dsp:cNvPr id="0" name=""/>
        <dsp:cNvSpPr/>
      </dsp:nvSpPr>
      <dsp:spPr>
        <a:xfrm>
          <a:off x="550310" y="1393923"/>
          <a:ext cx="516297" cy="516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5F2720-7AE8-45BA-BFF9-4AD75D8CCC13}">
      <dsp:nvSpPr>
        <dsp:cNvPr id="0" name=""/>
        <dsp:cNvSpPr/>
      </dsp:nvSpPr>
      <dsp:spPr>
        <a:xfrm>
          <a:off x="808459" y="2064639"/>
          <a:ext cx="7736004" cy="413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849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rozwój ogólnodostępnej i niekomercyjnej infrastruktury turystycznej lub rekreacyjnej, lub kulturalnej;</a:t>
          </a:r>
        </a:p>
      </dsp:txBody>
      <dsp:txXfrm>
        <a:off x="808459" y="2064639"/>
        <a:ext cx="7736004" cy="413037"/>
      </dsp:txXfrm>
    </dsp:sp>
    <dsp:sp modelId="{777F357E-8DEF-4553-B4F4-2F5412E385AF}">
      <dsp:nvSpPr>
        <dsp:cNvPr id="0" name=""/>
        <dsp:cNvSpPr/>
      </dsp:nvSpPr>
      <dsp:spPr>
        <a:xfrm>
          <a:off x="550310" y="2013009"/>
          <a:ext cx="516297" cy="516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24E885-822C-4CBE-93ED-63A077FB991C}">
      <dsp:nvSpPr>
        <dsp:cNvPr id="0" name=""/>
        <dsp:cNvSpPr/>
      </dsp:nvSpPr>
      <dsp:spPr>
        <a:xfrm>
          <a:off x="645799" y="2651274"/>
          <a:ext cx="7905963" cy="4787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849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promowanie obszaru objętego strategią rozwoju lokalnego kierowanego przez społeczność w rozumieniu art. 2 pkt 19 rozporządzenia nr 1303/2013, zwaną dalej „LSR”, w tym produktów lub usług lokalnych oraz lokalnej przedsiębiorczości; </a:t>
          </a:r>
        </a:p>
      </dsp:txBody>
      <dsp:txXfrm>
        <a:off x="645799" y="2651274"/>
        <a:ext cx="7905963" cy="478723"/>
      </dsp:txXfrm>
    </dsp:sp>
    <dsp:sp modelId="{F993ED97-E271-4FEC-B9B9-BCE8396312AC}">
      <dsp:nvSpPr>
        <dsp:cNvPr id="0" name=""/>
        <dsp:cNvSpPr/>
      </dsp:nvSpPr>
      <dsp:spPr>
        <a:xfrm>
          <a:off x="394950" y="2632487"/>
          <a:ext cx="516297" cy="516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D2B32F-37E6-4140-AF51-A510E51290DF}">
      <dsp:nvSpPr>
        <dsp:cNvPr id="0" name=""/>
        <dsp:cNvSpPr/>
      </dsp:nvSpPr>
      <dsp:spPr>
        <a:xfrm>
          <a:off x="313347" y="3303595"/>
          <a:ext cx="8231116" cy="413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7849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Arial" panose="020B0604020202020204" pitchFamily="34" charset="0"/>
              <a:cs typeface="Arial" panose="020B0604020202020204" pitchFamily="34" charset="0"/>
            </a:rPr>
            <a:t>stworzenie warunków do rozwoju przedsiębiorczości na obszarze objętym LSR. </a:t>
          </a:r>
        </a:p>
      </dsp:txBody>
      <dsp:txXfrm>
        <a:off x="313347" y="3303595"/>
        <a:ext cx="8231116" cy="413037"/>
      </dsp:txXfrm>
    </dsp:sp>
    <dsp:sp modelId="{886E3663-1194-4A16-9D87-05267A4EE258}">
      <dsp:nvSpPr>
        <dsp:cNvPr id="0" name=""/>
        <dsp:cNvSpPr/>
      </dsp:nvSpPr>
      <dsp:spPr>
        <a:xfrm>
          <a:off x="55199" y="3251965"/>
          <a:ext cx="516297" cy="5162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EE5B8-D3C7-4A1F-98DE-2FF1FB4771E6}">
      <dsp:nvSpPr>
        <dsp:cNvPr id="0" name=""/>
        <dsp:cNvSpPr/>
      </dsp:nvSpPr>
      <dsp:spPr>
        <a:xfrm>
          <a:off x="1179100" y="0"/>
          <a:ext cx="1774854" cy="88742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PROW 2014-2020 w skali kraju </a:t>
          </a:r>
        </a:p>
      </dsp:txBody>
      <dsp:txXfrm>
        <a:off x="1205092" y="25992"/>
        <a:ext cx="1722870" cy="835443"/>
      </dsp:txXfrm>
    </dsp:sp>
    <dsp:sp modelId="{59BD5F03-33F1-48B6-AAEB-9957D614D24D}">
      <dsp:nvSpPr>
        <dsp:cNvPr id="0" name=""/>
        <dsp:cNvSpPr/>
      </dsp:nvSpPr>
      <dsp:spPr>
        <a:xfrm>
          <a:off x="2953954" y="423498"/>
          <a:ext cx="70994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0994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291177" y="425965"/>
        <a:ext cx="35497" cy="35497"/>
      </dsp:txXfrm>
    </dsp:sp>
    <dsp:sp modelId="{DD877E30-6DF0-4C5B-BED1-3E6D4CE19EA0}">
      <dsp:nvSpPr>
        <dsp:cNvPr id="0" name=""/>
        <dsp:cNvSpPr/>
      </dsp:nvSpPr>
      <dsp:spPr>
        <a:xfrm>
          <a:off x="3663896" y="0"/>
          <a:ext cx="1774854" cy="88742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752,7 mln €</a:t>
          </a:r>
        </a:p>
      </dsp:txBody>
      <dsp:txXfrm>
        <a:off x="3689888" y="25992"/>
        <a:ext cx="1722870" cy="835443"/>
      </dsp:txXfrm>
    </dsp:sp>
    <dsp:sp modelId="{1CA33D3D-802D-46E6-B4F2-8A5B49CBD05A}">
      <dsp:nvSpPr>
        <dsp:cNvPr id="0" name=""/>
        <dsp:cNvSpPr/>
      </dsp:nvSpPr>
      <dsp:spPr>
        <a:xfrm>
          <a:off x="1179100" y="1015657"/>
          <a:ext cx="1774854" cy="88742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 Strategiczny WPR na lata 2023-2027 w skali kraju</a:t>
          </a:r>
        </a:p>
      </dsp:txBody>
      <dsp:txXfrm>
        <a:off x="1205092" y="1041649"/>
        <a:ext cx="1722870" cy="835443"/>
      </dsp:txXfrm>
    </dsp:sp>
    <dsp:sp modelId="{E7532707-5E94-442A-94F8-1D7AD4817D9B}">
      <dsp:nvSpPr>
        <dsp:cNvPr id="0" name=""/>
        <dsp:cNvSpPr/>
      </dsp:nvSpPr>
      <dsp:spPr>
        <a:xfrm>
          <a:off x="2953954" y="1439156"/>
          <a:ext cx="70994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0994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291177" y="1441623"/>
        <a:ext cx="35497" cy="35497"/>
      </dsp:txXfrm>
    </dsp:sp>
    <dsp:sp modelId="{EE859C66-C367-4403-A5D0-8CF4A5ECC370}">
      <dsp:nvSpPr>
        <dsp:cNvPr id="0" name=""/>
        <dsp:cNvSpPr/>
      </dsp:nvSpPr>
      <dsp:spPr>
        <a:xfrm>
          <a:off x="3663896" y="1015657"/>
          <a:ext cx="1774854" cy="88742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682 mln € </a:t>
          </a:r>
        </a:p>
      </dsp:txBody>
      <dsp:txXfrm>
        <a:off x="3689888" y="1041649"/>
        <a:ext cx="1722870" cy="835443"/>
      </dsp:txXfrm>
    </dsp:sp>
    <dsp:sp modelId="{8A2F7E89-4B2F-4B96-8035-A0F8E6CAB9EC}">
      <dsp:nvSpPr>
        <dsp:cNvPr id="0" name=""/>
        <dsp:cNvSpPr/>
      </dsp:nvSpPr>
      <dsp:spPr>
        <a:xfrm>
          <a:off x="1165824" y="2042047"/>
          <a:ext cx="1774854" cy="88742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PROW 2014-2020 na Mazowsze </a:t>
          </a:r>
        </a:p>
      </dsp:txBody>
      <dsp:txXfrm>
        <a:off x="1191816" y="2068039"/>
        <a:ext cx="1722870" cy="835443"/>
      </dsp:txXfrm>
    </dsp:sp>
    <dsp:sp modelId="{31D8CCCF-9FAC-4CBA-BABA-5F32D72B5608}">
      <dsp:nvSpPr>
        <dsp:cNvPr id="0" name=""/>
        <dsp:cNvSpPr/>
      </dsp:nvSpPr>
      <dsp:spPr>
        <a:xfrm rot="21572202">
          <a:off x="2940667" y="2462622"/>
          <a:ext cx="72324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324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284206" y="2464756"/>
        <a:ext cx="36162" cy="36162"/>
      </dsp:txXfrm>
    </dsp:sp>
    <dsp:sp modelId="{AF3C6C1F-D01E-489C-BC10-DE0313BDFFDC}">
      <dsp:nvSpPr>
        <dsp:cNvPr id="0" name=""/>
        <dsp:cNvSpPr/>
      </dsp:nvSpPr>
      <dsp:spPr>
        <a:xfrm>
          <a:off x="3663896" y="2036199"/>
          <a:ext cx="1774854" cy="88742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84,9 mln €</a:t>
          </a:r>
        </a:p>
      </dsp:txBody>
      <dsp:txXfrm>
        <a:off x="3689888" y="2062191"/>
        <a:ext cx="1722870" cy="835443"/>
      </dsp:txXfrm>
    </dsp:sp>
    <dsp:sp modelId="{ADC6E5BF-C8A7-4AEE-B781-EC8C497A6355}">
      <dsp:nvSpPr>
        <dsp:cNvPr id="0" name=""/>
        <dsp:cNvSpPr/>
      </dsp:nvSpPr>
      <dsp:spPr>
        <a:xfrm>
          <a:off x="1165824" y="3062589"/>
          <a:ext cx="1774854" cy="88742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 Strategiczny WPR na Mazowsze</a:t>
          </a:r>
        </a:p>
      </dsp:txBody>
      <dsp:txXfrm>
        <a:off x="1191816" y="3088581"/>
        <a:ext cx="1722870" cy="835443"/>
      </dsp:txXfrm>
    </dsp:sp>
    <dsp:sp modelId="{C68B10E4-D1C2-4353-9A4D-A1A0123BD2E0}">
      <dsp:nvSpPr>
        <dsp:cNvPr id="0" name=""/>
        <dsp:cNvSpPr/>
      </dsp:nvSpPr>
      <dsp:spPr>
        <a:xfrm>
          <a:off x="2940679" y="3486087"/>
          <a:ext cx="70994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0994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277901" y="3488554"/>
        <a:ext cx="35497" cy="35497"/>
      </dsp:txXfrm>
    </dsp:sp>
    <dsp:sp modelId="{5380DD5E-3D3C-4655-8158-9991F338C08D}">
      <dsp:nvSpPr>
        <dsp:cNvPr id="0" name=""/>
        <dsp:cNvSpPr/>
      </dsp:nvSpPr>
      <dsp:spPr>
        <a:xfrm>
          <a:off x="3650620" y="3062589"/>
          <a:ext cx="1774854" cy="88742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???</a:t>
          </a:r>
        </a:p>
      </dsp:txBody>
      <dsp:txXfrm>
        <a:off x="3676612" y="3088581"/>
        <a:ext cx="1722870" cy="8354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DDD7F-DAC4-49C2-A7DC-68A975EAD5DC}">
      <dsp:nvSpPr>
        <dsp:cNvPr id="0" name=""/>
        <dsp:cNvSpPr/>
      </dsp:nvSpPr>
      <dsp:spPr>
        <a:xfrm>
          <a:off x="-3906891" y="-599898"/>
          <a:ext cx="4656181" cy="4656181"/>
        </a:xfrm>
        <a:prstGeom prst="blockArc">
          <a:avLst>
            <a:gd name="adj1" fmla="val 18900000"/>
            <a:gd name="adj2" fmla="val 2700000"/>
            <a:gd name="adj3" fmla="val 4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57014-B872-4746-BE66-75BB7F5FB0C3}">
      <dsp:nvSpPr>
        <dsp:cNvPr id="0" name=""/>
        <dsp:cNvSpPr/>
      </dsp:nvSpPr>
      <dsp:spPr>
        <a:xfrm>
          <a:off x="481854" y="345638"/>
          <a:ext cx="7105403" cy="691277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870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komisje powoływane przez Zarząd Województwa</a:t>
          </a:r>
          <a:endParaRPr lang="pl-PL" sz="1800" b="1" i="0" kern="1200" dirty="0"/>
        </a:p>
      </dsp:txBody>
      <dsp:txXfrm>
        <a:off x="481854" y="345638"/>
        <a:ext cx="7105403" cy="691277"/>
      </dsp:txXfrm>
    </dsp:sp>
    <dsp:sp modelId="{FD782DE2-27F1-4B24-9464-7AEDA63356F9}">
      <dsp:nvSpPr>
        <dsp:cNvPr id="0" name=""/>
        <dsp:cNvSpPr/>
      </dsp:nvSpPr>
      <dsp:spPr>
        <a:xfrm>
          <a:off x="49806" y="259228"/>
          <a:ext cx="864096" cy="86409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07CC96-3B4D-4DA1-85B2-D91E135C79DD}">
      <dsp:nvSpPr>
        <dsp:cNvPr id="0" name=""/>
        <dsp:cNvSpPr/>
      </dsp:nvSpPr>
      <dsp:spPr>
        <a:xfrm>
          <a:off x="733133" y="1382554"/>
          <a:ext cx="6854124" cy="691277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870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Arial" panose="020B0604020202020204" pitchFamily="34" charset="0"/>
              <a:cs typeface="Arial" panose="020B0604020202020204" pitchFamily="34" charset="0"/>
            </a:rPr>
            <a:t>skład komisji: przedstawiciele Zarządu Województwa oraz eksperci</a:t>
          </a:r>
          <a:endParaRPr lang="pl-PL" sz="1800" b="1" kern="1200" dirty="0"/>
        </a:p>
      </dsp:txBody>
      <dsp:txXfrm>
        <a:off x="733133" y="1382554"/>
        <a:ext cx="6854124" cy="691277"/>
      </dsp:txXfrm>
    </dsp:sp>
    <dsp:sp modelId="{CCCA28E2-49E0-40D7-B6C7-200F4670CD3D}">
      <dsp:nvSpPr>
        <dsp:cNvPr id="0" name=""/>
        <dsp:cNvSpPr/>
      </dsp:nvSpPr>
      <dsp:spPr>
        <a:xfrm>
          <a:off x="301085" y="1296144"/>
          <a:ext cx="864096" cy="86409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65D89E-ED7F-445D-9BA7-5ACA782639E2}">
      <dsp:nvSpPr>
        <dsp:cNvPr id="0" name=""/>
        <dsp:cNvSpPr/>
      </dsp:nvSpPr>
      <dsp:spPr>
        <a:xfrm>
          <a:off x="481854" y="2419469"/>
          <a:ext cx="7105403" cy="691277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870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Arial" panose="020B0604020202020204" pitchFamily="34" charset="0"/>
              <a:cs typeface="Arial" panose="020B0604020202020204" pitchFamily="34" charset="0"/>
            </a:rPr>
            <a:t>1/3 składu komisji to eksperci</a:t>
          </a:r>
          <a:endParaRPr lang="pl-PL" sz="1800" kern="1200" dirty="0"/>
        </a:p>
      </dsp:txBody>
      <dsp:txXfrm>
        <a:off x="481854" y="2419469"/>
        <a:ext cx="7105403" cy="691277"/>
      </dsp:txXfrm>
    </dsp:sp>
    <dsp:sp modelId="{89274D6A-6EB5-41D5-99FF-6ACACD111A79}">
      <dsp:nvSpPr>
        <dsp:cNvPr id="0" name=""/>
        <dsp:cNvSpPr/>
      </dsp:nvSpPr>
      <dsp:spPr>
        <a:xfrm>
          <a:off x="49806" y="2333059"/>
          <a:ext cx="864096" cy="86409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7499F-C606-4FB3-B00E-134B842A569B}">
      <dsp:nvSpPr>
        <dsp:cNvPr id="0" name=""/>
        <dsp:cNvSpPr/>
      </dsp:nvSpPr>
      <dsp:spPr>
        <a:xfrm>
          <a:off x="0" y="327411"/>
          <a:ext cx="2542782" cy="1525669"/>
        </a:xfrm>
        <a:prstGeom prst="cloud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latin typeface="Arial" panose="020B0604020202020204" pitchFamily="34" charset="0"/>
              <a:cs typeface="Arial" panose="020B0604020202020204" pitchFamily="34" charset="0"/>
            </a:rPr>
            <a:t>Obszar geograficzny i populacja</a:t>
          </a:r>
        </a:p>
      </dsp:txBody>
      <dsp:txXfrm>
        <a:off x="350457" y="557815"/>
        <a:ext cx="1661048" cy="994157"/>
      </dsp:txXfrm>
    </dsp:sp>
    <dsp:sp modelId="{D07EE89E-2059-45CB-932A-2D13BF45F59E}">
      <dsp:nvSpPr>
        <dsp:cNvPr id="0" name=""/>
        <dsp:cNvSpPr/>
      </dsp:nvSpPr>
      <dsp:spPr>
        <a:xfrm>
          <a:off x="2797060" y="327411"/>
          <a:ext cx="2542782" cy="1525669"/>
        </a:xfrm>
        <a:prstGeom prst="cloud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latin typeface="Arial" panose="020B0604020202020204" pitchFamily="34" charset="0"/>
              <a:cs typeface="Arial" panose="020B0604020202020204" pitchFamily="34" charset="0"/>
            </a:rPr>
            <a:t>Cele strategii</a:t>
          </a:r>
        </a:p>
      </dsp:txBody>
      <dsp:txXfrm>
        <a:off x="3147517" y="557815"/>
        <a:ext cx="1661048" cy="994157"/>
      </dsp:txXfrm>
    </dsp:sp>
    <dsp:sp modelId="{9D29AEC7-F6A4-4CE6-ACBE-CDD2F5331D38}">
      <dsp:nvSpPr>
        <dsp:cNvPr id="0" name=""/>
        <dsp:cNvSpPr/>
      </dsp:nvSpPr>
      <dsp:spPr>
        <a:xfrm>
          <a:off x="5594121" y="327411"/>
          <a:ext cx="2542782" cy="1525669"/>
        </a:xfrm>
        <a:prstGeom prst="cloud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latin typeface="Arial" panose="020B0604020202020204" pitchFamily="34" charset="0"/>
              <a:cs typeface="Arial" panose="020B0604020202020204" pitchFamily="34" charset="0"/>
            </a:rPr>
            <a:t>Analizę potrzeb rozwojowych i potencjału danego obszaru</a:t>
          </a:r>
        </a:p>
      </dsp:txBody>
      <dsp:txXfrm>
        <a:off x="5944578" y="557815"/>
        <a:ext cx="1661048" cy="994157"/>
      </dsp:txXfrm>
    </dsp:sp>
    <dsp:sp modelId="{1080663E-5D28-432B-8D25-061CB209B027}">
      <dsp:nvSpPr>
        <dsp:cNvPr id="0" name=""/>
        <dsp:cNvSpPr/>
      </dsp:nvSpPr>
      <dsp:spPr>
        <a:xfrm>
          <a:off x="0" y="2107359"/>
          <a:ext cx="2542782" cy="1525669"/>
        </a:xfrm>
        <a:prstGeom prst="cloud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latin typeface="Arial" panose="020B0604020202020204" pitchFamily="34" charset="0"/>
              <a:cs typeface="Arial" panose="020B0604020202020204" pitchFamily="34" charset="0"/>
            </a:rPr>
            <a:t>Opis procesu udziału społeczności w opracowywaniu strategii</a:t>
          </a:r>
        </a:p>
      </dsp:txBody>
      <dsp:txXfrm>
        <a:off x="350457" y="2337763"/>
        <a:ext cx="1661048" cy="994157"/>
      </dsp:txXfrm>
    </dsp:sp>
    <dsp:sp modelId="{41E4CDED-1666-4631-B278-C829C237D26B}">
      <dsp:nvSpPr>
        <dsp:cNvPr id="0" name=""/>
        <dsp:cNvSpPr/>
      </dsp:nvSpPr>
      <dsp:spPr>
        <a:xfrm>
          <a:off x="2797060" y="2107359"/>
          <a:ext cx="2542782" cy="1525669"/>
        </a:xfrm>
        <a:prstGeom prst="cloud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latin typeface="Arial" panose="020B0604020202020204" pitchFamily="34" charset="0"/>
              <a:cs typeface="Arial" panose="020B0604020202020204" pitchFamily="34" charset="0"/>
            </a:rPr>
            <a:t>Ustalenia w zakresie zarządzania, monitorowania i ewaluacji</a:t>
          </a:r>
        </a:p>
      </dsp:txBody>
      <dsp:txXfrm>
        <a:off x="3147517" y="2337763"/>
        <a:ext cx="1661048" cy="994157"/>
      </dsp:txXfrm>
    </dsp:sp>
    <dsp:sp modelId="{0F929281-2B22-43D9-913E-1FB3929EF933}">
      <dsp:nvSpPr>
        <dsp:cNvPr id="0" name=""/>
        <dsp:cNvSpPr/>
      </dsp:nvSpPr>
      <dsp:spPr>
        <a:xfrm>
          <a:off x="5594121" y="2107359"/>
          <a:ext cx="2542782" cy="1525669"/>
        </a:xfrm>
        <a:prstGeom prst="cloud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latin typeface="Arial" panose="020B0604020202020204" pitchFamily="34" charset="0"/>
              <a:cs typeface="Arial" panose="020B0604020202020204" pitchFamily="34" charset="0"/>
            </a:rPr>
            <a:t>Plan finansowy</a:t>
          </a:r>
        </a:p>
      </dsp:txBody>
      <dsp:txXfrm>
        <a:off x="5944578" y="2337763"/>
        <a:ext cx="1661048" cy="9941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1E4BC-AF99-41D5-8178-26790184FA09}">
      <dsp:nvSpPr>
        <dsp:cNvPr id="0" name=""/>
        <dsp:cNvSpPr/>
      </dsp:nvSpPr>
      <dsp:spPr>
        <a:xfrm>
          <a:off x="0" y="833692"/>
          <a:ext cx="2580071" cy="1548042"/>
        </a:xfrm>
        <a:prstGeom prst="wedgeEllipseCallou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Sprzeciw </a:t>
          </a:r>
        </a:p>
      </dsp:txBody>
      <dsp:txXfrm>
        <a:off x="377843" y="1060398"/>
        <a:ext cx="1824385" cy="1094630"/>
      </dsp:txXfrm>
    </dsp:sp>
    <dsp:sp modelId="{BC5E8E9E-EEC4-45A1-8A7B-8DCB7B36D16A}">
      <dsp:nvSpPr>
        <dsp:cNvPr id="0" name=""/>
        <dsp:cNvSpPr/>
      </dsp:nvSpPr>
      <dsp:spPr>
        <a:xfrm>
          <a:off x="5593362" y="848182"/>
          <a:ext cx="2580071" cy="1548042"/>
        </a:xfrm>
        <a:prstGeom prst="wedgeEllipseCallou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latin typeface="Arial" panose="020B0604020202020204" pitchFamily="34" charset="0"/>
              <a:cs typeface="Arial" panose="020B0604020202020204" pitchFamily="34" charset="0"/>
            </a:rPr>
            <a:t>Skarga do sądu administracyjnego</a:t>
          </a:r>
        </a:p>
      </dsp:txBody>
      <dsp:txXfrm>
        <a:off x="5971205" y="1074888"/>
        <a:ext cx="1824385" cy="1094630"/>
      </dsp:txXfrm>
    </dsp:sp>
    <dsp:sp modelId="{6B41184E-C720-43A2-AF3D-464ADD7CB543}">
      <dsp:nvSpPr>
        <dsp:cNvPr id="0" name=""/>
        <dsp:cNvSpPr/>
      </dsp:nvSpPr>
      <dsp:spPr>
        <a:xfrm>
          <a:off x="2704869" y="851464"/>
          <a:ext cx="2580071" cy="1548042"/>
        </a:xfrm>
        <a:prstGeom prst="wedgeEllipseCallou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Odwołanie od oceny LSR</a:t>
          </a:r>
        </a:p>
      </dsp:txBody>
      <dsp:txXfrm>
        <a:off x="3082712" y="1078170"/>
        <a:ext cx="1824385" cy="1094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0.19581</cdr:x>
      <cdr:y>0</cdr:y>
    </cdr:from>
    <cdr:to>
      <cdr:x>0.37943</cdr:x>
      <cdr:y>0.10988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750825" y="0"/>
          <a:ext cx="1641821" cy="59341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100" dirty="0">
              <a:latin typeface="Arial" panose="020B0604020202020204" pitchFamily="34" charset="0"/>
              <a:cs typeface="Arial" panose="020B0604020202020204" pitchFamily="34" charset="0"/>
            </a:rPr>
            <a:t>Współfinansowana </a:t>
          </a:r>
        </a:p>
        <a:p xmlns:a="http://schemas.openxmlformats.org/drawingml/2006/main">
          <a:pPr algn="ctr"/>
          <a:r>
            <a:rPr lang="pl-PL" sz="1100" dirty="0">
              <a:latin typeface="Arial" panose="020B0604020202020204" pitchFamily="34" charset="0"/>
              <a:cs typeface="Arial" panose="020B0604020202020204" pitchFamily="34" charset="0"/>
            </a:rPr>
            <a:t>z PO RYBY 2014-2020</a:t>
          </a:r>
        </a:p>
      </cdr:txBody>
    </cdr:sp>
  </cdr:relSizeAnchor>
  <cdr:relSizeAnchor xmlns:cdr="http://schemas.openxmlformats.org/drawingml/2006/chartDrawing">
    <cdr:from>
      <cdr:x>0.10061</cdr:x>
      <cdr:y>0.05494</cdr:y>
    </cdr:from>
    <cdr:to>
      <cdr:x>0.19581</cdr:x>
      <cdr:y>0.07728</cdr:y>
    </cdr:to>
    <cdr:cxnSp macro="">
      <cdr:nvCxnSpPr>
        <cdr:cNvPr id="5" name="Łącznik prosty 4">
          <a:extLst xmlns:a="http://schemas.openxmlformats.org/drawingml/2006/main">
            <a:ext uri="{FF2B5EF4-FFF2-40B4-BE49-F238E27FC236}">
              <a16:creationId xmlns:a16="http://schemas.microsoft.com/office/drawing/2014/main" id="{8DD7AD58-9851-48D6-ACC4-0903D9468F25}"/>
            </a:ext>
          </a:extLst>
        </cdr:cNvPr>
        <cdr:cNvCxnSpPr>
          <a:endCxn xmlns:a="http://schemas.openxmlformats.org/drawingml/2006/main" id="3" idx="1"/>
        </cdr:cNvCxnSpPr>
      </cdr:nvCxnSpPr>
      <cdr:spPr>
        <a:xfrm xmlns:a="http://schemas.openxmlformats.org/drawingml/2006/main" flipV="1">
          <a:off x="899592" y="296709"/>
          <a:ext cx="851233" cy="12065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0.12693</cdr:x>
      <cdr:y>0.775</cdr:y>
    </cdr:from>
    <cdr:to>
      <cdr:x>0.27693</cdr:x>
      <cdr:y>1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516148" y="4240976"/>
          <a:ext cx="609960" cy="1231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0.74783</cdr:x>
      <cdr:y>0.76966</cdr:y>
    </cdr:from>
    <cdr:to>
      <cdr:x>1</cdr:x>
      <cdr:y>1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B7E5579F-5770-4D32-A415-6D2B69EB8A6A}"/>
            </a:ext>
          </a:extLst>
        </cdr:cNvPr>
        <cdr:cNvSpPr txBox="1"/>
      </cdr:nvSpPr>
      <cdr:spPr>
        <a:xfrm xmlns:a="http://schemas.openxmlformats.org/drawingml/2006/main">
          <a:off x="5338738" y="3127896"/>
          <a:ext cx="180020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228298-4E55-4720-B414-63689786053A}" type="datetimeFigureOut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594" y="6456324"/>
            <a:ext cx="4303313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903ECD-8B18-418C-96F2-401B3FC40A9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7451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508383-71F0-4CDC-AB0A-28C802CCA639}" type="datetimeFigureOut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360" y="3228705"/>
            <a:ext cx="7943507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594" y="6456324"/>
            <a:ext cx="4303313" cy="3402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B3DDA28-ECC5-4285-AAC9-CF2CFD61465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425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DDA28-ECC5-4285-AAC9-CF2CFD614656}" type="slidenum">
              <a:rPr lang="pl-PL" altLang="pl-PL" smtClean="0"/>
              <a:pPr/>
              <a:t>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793750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8CEA-2EC6-4AC0-8A51-34A738F0F83E}" type="slidenum">
              <a:rPr lang="pl-PL" altLang="pl-PL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20</a:t>
            </a:fld>
            <a:endParaRPr lang="pl-PL" altLang="pl-PL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DDA28-ECC5-4285-AAC9-CF2CFD614656}" type="slidenum">
              <a:rPr lang="pl-PL" altLang="pl-PL" smtClean="0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645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8CEA-2EC6-4AC0-8A51-34A738F0F83E}" type="slidenum">
              <a:rPr lang="pl-PL" altLang="pl-PL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22</a:t>
            </a:fld>
            <a:endParaRPr lang="pl-PL" altLang="pl-PL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97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8CEA-2EC6-4AC0-8A51-34A738F0F83E}" type="slidenum">
              <a:rPr lang="pl-PL" altLang="pl-PL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23</a:t>
            </a:fld>
            <a:endParaRPr lang="pl-PL" altLang="pl-PL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98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8CEA-2EC6-4AC0-8A51-34A738F0F83E}" type="slidenum">
              <a:rPr lang="pl-PL" altLang="pl-PL" smtClean="0">
                <a:latin typeface="Times New Roman" panose="02020603050405020304" pitchFamily="18" charset="0"/>
              </a:rPr>
              <a:pPr/>
              <a:t>24</a:t>
            </a:fld>
            <a:endParaRPr lang="pl-PL" altLang="pl-PL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60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541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8CEA-2EC6-4AC0-8A51-34A738F0F83E}" type="slidenum">
              <a:rPr lang="pl-PL" altLang="pl-PL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31</a:t>
            </a:fld>
            <a:endParaRPr lang="pl-PL" altLang="pl-PL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34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982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16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48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DDA28-ECC5-4285-AAC9-CF2CFD614656}" type="slidenum">
              <a:rPr lang="pl-PL" altLang="pl-PL" smtClean="0"/>
              <a:pPr/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09663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47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117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149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307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386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54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1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928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527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66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DDA28-ECC5-4285-AAC9-CF2CFD614656}" type="slidenum">
              <a:rPr lang="pl-PL" altLang="pl-PL" smtClean="0"/>
              <a:pPr/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592493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2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564" indent="-28598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944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521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9099" indent="-22878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678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255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833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410" indent="-2287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38CEA-2EC6-4AC0-8A51-34A738F0F83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3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D11A71-E7A8-47CF-93E6-7540976B114A}" type="slidenum">
              <a:rPr lang="pl-PL" altLang="pl-PL" smtClean="0">
                <a:latin typeface="Times New Roman" panose="02020603050405020304" pitchFamily="18" charset="0"/>
              </a:rPr>
              <a:pPr/>
              <a:t>8</a:t>
            </a:fld>
            <a:endParaRPr lang="pl-PL" altLang="pl-P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8CEA-2EC6-4AC0-8A51-34A738F0F83E}" type="slidenum">
              <a:rPr lang="pl-PL" altLang="pl-PL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11</a:t>
            </a:fld>
            <a:endParaRPr lang="pl-PL" altLang="pl-PL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7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8CEA-2EC6-4AC0-8A51-34A738F0F83E}" type="slidenum">
              <a:rPr lang="pl-PL" altLang="pl-PL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14</a:t>
            </a:fld>
            <a:endParaRPr lang="pl-PL" altLang="pl-PL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8CEA-2EC6-4AC0-8A51-34A738F0F83E}" type="slidenum">
              <a:rPr lang="pl-PL" altLang="pl-PL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16</a:t>
            </a:fld>
            <a:endParaRPr lang="pl-PL" altLang="pl-PL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8CEA-2EC6-4AC0-8A51-34A738F0F83E}" type="slidenum">
              <a:rPr lang="pl-PL" altLang="pl-PL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17</a:t>
            </a:fld>
            <a:endParaRPr lang="pl-PL" altLang="pl-PL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4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8CEA-2EC6-4AC0-8A51-34A738F0F83E}" type="slidenum">
              <a:rPr lang="pl-PL" altLang="pl-PL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19</a:t>
            </a:fld>
            <a:endParaRPr lang="pl-PL" altLang="pl-PL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2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CDE5-6B42-47BF-B63A-77F3B67A36B3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E54CD-51F4-4B3C-8EA4-28BD75016AB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743278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C7ED-0CDD-4EC1-A2AD-A4817ACD7021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610C7-1868-4EB5-8A39-6D2372A34ED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5426572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3015-D1FA-4D05-9BE4-5833A0B1F603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A24A3-7A78-4CEC-BA5C-EB4D4E09036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84969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B969-3AAF-438E-9348-3D8AB46E29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35115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1B14-A8D6-46B0-ACBC-5F86AA68E140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C1B71-7F3F-427D-90ED-2A8B343AFB7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467378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1B14-A8D6-46B0-ACBC-5F86AA68E140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C1B71-7F3F-427D-90ED-2A8B343AFB7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135052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67D5-EDB8-41DD-9D30-2AD3522D8CF9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A784F-CED5-4C60-BD51-0A74AA8F761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094630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5ED3-D700-4309-9353-68693F5923B5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8F8F1-9441-495E-9411-FF33AAC17CC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2839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804-DE6A-4D1B-92AF-E47428BF0292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800CA-35C6-45D1-9178-9B83A94972F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9027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37BB-B80D-4B15-8837-29E6BF3E6E59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ADD4-2963-4FC4-9F9A-6994A99076A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551889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261B-3CCF-404C-93BF-FE7B325BC2A6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CA2B6-D2C3-4E50-B8E5-BB9D1FFE76E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204976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2343-D185-4E2C-87BC-59C5CB454F8F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BCCFF-BE08-4798-8BDE-1BB651860BC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07379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E27A-0348-48ED-A933-E951BB66228D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EAC86-7182-416E-99C7-9D01D3175AF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398883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1EA9EB-35E5-4EB0-AF18-D368C8382425}" type="datetime1">
              <a:rPr lang="pl-PL"/>
              <a:pPr>
                <a:defRPr/>
              </a:pPr>
              <a:t>26.10.2021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9FCC42A-F634-47D1-A37E-6482959A3D63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5240C9-393E-48DD-AD7F-9FDA9FCD1F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rolnictwo@mazovia.p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hyperlink" Target="mailto:lukasz.brzezinski@mazovia.p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6" name="Symbol zastępczy numeru slajdu 17"/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EC378C5-F11D-4FE9-93E4-78986F29B2E4}"/>
              </a:ext>
            </a:extLst>
          </p:cNvPr>
          <p:cNvSpPr txBox="1"/>
          <p:nvPr/>
        </p:nvSpPr>
        <p:spPr>
          <a:xfrm>
            <a:off x="431539" y="2784658"/>
            <a:ext cx="82809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pl-PL" altLang="pl-PL" sz="2800" b="1" dirty="0">
                <a:cs typeface="Arial" panose="020B0604020202020204" pitchFamily="34" charset="0"/>
              </a:rPr>
              <a:t>LEADER </a:t>
            </a:r>
            <a:br>
              <a:rPr lang="pl-PL" altLang="pl-PL" sz="2800" b="1" dirty="0">
                <a:cs typeface="Arial" panose="020B0604020202020204" pitchFamily="34" charset="0"/>
              </a:rPr>
            </a:br>
            <a:r>
              <a:rPr lang="pl-PL" altLang="pl-PL" sz="2800" b="1" dirty="0">
                <a:cs typeface="Arial" panose="020B0604020202020204" pitchFamily="34" charset="0"/>
              </a:rPr>
              <a:t>w województwie mazowieckim </a:t>
            </a:r>
          </a:p>
          <a:p>
            <a:pPr algn="ctr">
              <a:spcBef>
                <a:spcPct val="0"/>
              </a:spcBef>
              <a:buNone/>
            </a:pPr>
            <a:r>
              <a:rPr lang="pl-PL" altLang="pl-PL" sz="2800" b="1" dirty="0">
                <a:cs typeface="Arial" panose="020B0604020202020204" pitchFamily="34" charset="0"/>
              </a:rPr>
              <a:t>– stan wdrażania LSR, aktualności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5D19189-6687-4B53-9200-88217DDEF624}"/>
              </a:ext>
            </a:extLst>
          </p:cNvPr>
          <p:cNvSpPr txBox="1"/>
          <p:nvPr/>
        </p:nvSpPr>
        <p:spPr>
          <a:xfrm>
            <a:off x="755575" y="4581128"/>
            <a:ext cx="763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Łukasz Brzeziński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Departament Rolnictwa i Rozwoju Obszarów Wiejskich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Urząd Marszałkowski Województwa Mazowieckiego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w Warszawie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5740500-0A82-4F52-8E09-42793FDB31CD}"/>
              </a:ext>
            </a:extLst>
          </p:cNvPr>
          <p:cNvSpPr txBox="1"/>
          <p:nvPr/>
        </p:nvSpPr>
        <p:spPr>
          <a:xfrm>
            <a:off x="251521" y="6540906"/>
            <a:ext cx="57994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XIV Mazowiecki Kongres Rozwoju Obszarów Wiejskich 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1B39A2E-41A1-452D-8EB2-66201AF9F0F1}"/>
              </a:ext>
            </a:extLst>
          </p:cNvPr>
          <p:cNvSpPr txBox="1"/>
          <p:nvPr/>
        </p:nvSpPr>
        <p:spPr>
          <a:xfrm>
            <a:off x="143508" y="1128212"/>
            <a:ext cx="885698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XIV Mazowiecki Kongres</a:t>
            </a:r>
          </a:p>
          <a:p>
            <a:pPr algn="ctr"/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Rozwoju Obszarów Wiejskich </a:t>
            </a:r>
          </a:p>
          <a:p>
            <a:pPr algn="ctr"/>
            <a:endParaRPr lang="pl-PL" sz="4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660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3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9" name="Tytuł 2"/>
          <p:cNvSpPr txBox="1">
            <a:spLocks/>
          </p:cNvSpPr>
          <p:nvPr/>
        </p:nvSpPr>
        <p:spPr bwMode="auto">
          <a:xfrm>
            <a:off x="453231" y="1660008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60" name="Rectangle 1"/>
          <p:cNvSpPr>
            <a:spLocks noChangeArrowheads="1"/>
          </p:cNvSpPr>
          <p:nvPr/>
        </p:nvSpPr>
        <p:spPr bwMode="auto">
          <a:xfrm rot="10800000" flipV="1">
            <a:off x="677863" y="3144838"/>
            <a:ext cx="77803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35862" name="pole tekstowe 1"/>
          <p:cNvSpPr txBox="1">
            <a:spLocks noChangeArrowheads="1"/>
          </p:cNvSpPr>
          <p:nvPr/>
        </p:nvSpPr>
        <p:spPr bwMode="auto">
          <a:xfrm>
            <a:off x="185737" y="756502"/>
            <a:ext cx="864076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 b="1" dirty="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Poddziałanie 19.3: Przygotowanie i realizacja działań w zakresie współpracy </a:t>
            </a:r>
            <a:br>
              <a:rPr lang="pl-PL" alt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 lokalną grupą działania – </a:t>
            </a:r>
            <a:r>
              <a:rPr lang="pl-PL" altLang="pl-PL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projekty współpracy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Beneficjent: LGD, których LSR zostały wybrane do realizacji i finansowania ze środków Programu.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Zakres wsparcia: </a:t>
            </a:r>
          </a:p>
        </p:txBody>
      </p:sp>
      <p:pic>
        <p:nvPicPr>
          <p:cNvPr id="27" name="Obraz 4" descr="logotyp(claim)_pl.gif">
            <a:extLst>
              <a:ext uri="{FF2B5EF4-FFF2-40B4-BE49-F238E27FC236}">
                <a16:creationId xmlns:a16="http://schemas.microsoft.com/office/drawing/2014/main" id="{B3FB3235-6D1C-43D6-9902-85F908F53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6" descr="piktogramy_zestaw.gif">
            <a:extLst>
              <a:ext uri="{FF2B5EF4-FFF2-40B4-BE49-F238E27FC236}">
                <a16:creationId xmlns:a16="http://schemas.microsoft.com/office/drawing/2014/main" id="{97A4EA04-C546-41CC-AF25-5693C9D0D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rostokąt 29">
            <a:extLst>
              <a:ext uri="{FF2B5EF4-FFF2-40B4-BE49-F238E27FC236}">
                <a16:creationId xmlns:a16="http://schemas.microsoft.com/office/drawing/2014/main" id="{47DB1EF5-9A0B-46F1-8366-12011B1F1B14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773FEBF-9F74-43AB-8647-824CE6A0BB70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2" name="Symbol zastępczy numeru slajdu 17">
            <a:extLst>
              <a:ext uri="{FF2B5EF4-FFF2-40B4-BE49-F238E27FC236}">
                <a16:creationId xmlns:a16="http://schemas.microsoft.com/office/drawing/2014/main" id="{93F9F518-8029-4DB1-86BC-8C5E30160F17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55072E9-5CED-4F7D-AE9A-0DC7DBF33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895515"/>
              </p:ext>
            </p:extLst>
          </p:nvPr>
        </p:nvGraphicFramePr>
        <p:xfrm>
          <a:off x="185737" y="2156886"/>
          <a:ext cx="8601077" cy="3923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30883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7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787508858"/>
              </p:ext>
            </p:extLst>
          </p:nvPr>
        </p:nvGraphicFramePr>
        <p:xfrm>
          <a:off x="827585" y="1628799"/>
          <a:ext cx="7282954" cy="452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57158" y="866728"/>
            <a:ext cx="8319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000000"/>
                </a:solidFill>
              </a:rPr>
              <a:t>Stan weryfikacji </a:t>
            </a:r>
            <a:r>
              <a:rPr lang="pl-PL" sz="16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złożonych</a:t>
            </a:r>
            <a:r>
              <a:rPr lang="pl-PL" sz="1600" b="1" dirty="0">
                <a:solidFill>
                  <a:srgbClr val="000000"/>
                </a:solidFill>
              </a:rPr>
              <a:t> w UMWM wniosków w ramach poddziałania 19.3*</a:t>
            </a:r>
          </a:p>
          <a:p>
            <a:r>
              <a:rPr lang="pl-PL" sz="1200" dirty="0">
                <a:solidFill>
                  <a:srgbClr val="000000"/>
                </a:solidFill>
              </a:rPr>
              <a:t>Łączna wartość zawartych umów - </a:t>
            </a:r>
            <a:r>
              <a:rPr lang="pl-PL" sz="1200" b="1" dirty="0">
                <a:solidFill>
                  <a:srgbClr val="000000"/>
                </a:solidFill>
              </a:rPr>
              <a:t>7 136 070,00 zł</a:t>
            </a:r>
          </a:p>
          <a:p>
            <a:r>
              <a:rPr lang="pl-PL" sz="1200" dirty="0">
                <a:solidFill>
                  <a:srgbClr val="000000"/>
                </a:solidFill>
              </a:rPr>
              <a:t>Łączna wartość weryfikowanych wniosków - </a:t>
            </a:r>
            <a:r>
              <a:rPr lang="pl-PL" sz="1200" b="1" dirty="0">
                <a:solidFill>
                  <a:srgbClr val="000000"/>
                </a:solidFill>
              </a:rPr>
              <a:t>4 677 291,00 zł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6156573" y="6158110"/>
            <a:ext cx="2023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>
                <a:solidFill>
                  <a:srgbClr val="000000"/>
                </a:solidFill>
              </a:rPr>
              <a:t>*Stan na dzień</a:t>
            </a:r>
            <a:r>
              <a:rPr lang="pl-PL" sz="1100" b="1" dirty="0">
                <a:solidFill>
                  <a:srgbClr val="FF0000"/>
                </a:solidFill>
              </a:rPr>
              <a:t> </a:t>
            </a:r>
            <a:r>
              <a:rPr lang="pl-PL" sz="1100" b="1" dirty="0"/>
              <a:t>22.10.2021 r</a:t>
            </a:r>
            <a:r>
              <a:rPr lang="pl-PL" sz="11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2FE0F5DA-177A-418B-9A09-E1C8C4F834F6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172D9C2-4124-4231-924F-33D2B488C505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5" name="Symbol zastępczy numeru slajdu 17">
            <a:extLst>
              <a:ext uri="{FF2B5EF4-FFF2-40B4-BE49-F238E27FC236}">
                <a16:creationId xmlns:a16="http://schemas.microsoft.com/office/drawing/2014/main" id="{322A34D0-2CD1-44E5-B449-B597DDA3F72A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26" name="Obraz 4" descr="logotyp(claim)_pl.gif">
            <a:extLst>
              <a:ext uri="{FF2B5EF4-FFF2-40B4-BE49-F238E27FC236}">
                <a16:creationId xmlns:a16="http://schemas.microsoft.com/office/drawing/2014/main" id="{65F7DE5D-ED42-492E-8833-4DE59DA47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az 6" descr="piktogramy_zestaw.gif">
            <a:extLst>
              <a:ext uri="{FF2B5EF4-FFF2-40B4-BE49-F238E27FC236}">
                <a16:creationId xmlns:a16="http://schemas.microsoft.com/office/drawing/2014/main" id="{7BFD7207-3741-448B-98CC-1E3983EA9D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966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Prostokąt 14"/>
          <p:cNvSpPr/>
          <p:nvPr/>
        </p:nvSpPr>
        <p:spPr>
          <a:xfrm>
            <a:off x="155041" y="4647509"/>
            <a:ext cx="319282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Gminnych bibliotek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111614" y="2511763"/>
            <a:ext cx="287464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Przedsiębiorców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2217807" y="5859323"/>
            <a:ext cx="428301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Miast, Gmin, Powiatów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2171050" y="1843570"/>
            <a:ext cx="474454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Parafii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55041" y="3605120"/>
            <a:ext cx="1948742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Osób fizycznych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55041" y="2457762"/>
            <a:ext cx="2664296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Ochotniczych Straży Pożarnych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3470213" y="3494604"/>
            <a:ext cx="1903300" cy="461665"/>
          </a:xfrm>
          <a:prstGeom prst="rect">
            <a:avLst/>
          </a:prstGeom>
          <a:solidFill>
            <a:srgbClr val="FF0000"/>
          </a:solidFill>
          <a:ln w="47625">
            <a:solidFill>
              <a:schemeClr val="bg1">
                <a:lumMod val="6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85,2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mln euro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7037513" y="3429372"/>
            <a:ext cx="1948742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Spółdzielni, Centrum kultury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5076057" y="5054082"/>
            <a:ext cx="396044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Fundacji, Stowarzyszeń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357157" y="797149"/>
            <a:ext cx="8429655" cy="1105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Poddziałanie 19.2: Wsparcie na wdrażanie operacji w ramach strategii rozwoju lokalnego kierowanego przez społeczność</a:t>
            </a:r>
          </a:p>
        </p:txBody>
      </p:sp>
      <p:cxnSp>
        <p:nvCxnSpPr>
          <p:cNvPr id="5" name="Łącznik prosty ze strzałką 4"/>
          <p:cNvCxnSpPr>
            <a:cxnSpLocks/>
          </p:cNvCxnSpPr>
          <p:nvPr/>
        </p:nvCxnSpPr>
        <p:spPr>
          <a:xfrm flipV="1">
            <a:off x="5292080" y="2780927"/>
            <a:ext cx="648072" cy="3863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>
            <a:cxnSpLocks/>
          </p:cNvCxnSpPr>
          <p:nvPr/>
        </p:nvCxnSpPr>
        <p:spPr>
          <a:xfrm flipH="1" flipV="1">
            <a:off x="4421863" y="2420888"/>
            <a:ext cx="2637" cy="746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cxnSpLocks/>
          </p:cNvCxnSpPr>
          <p:nvPr/>
        </p:nvCxnSpPr>
        <p:spPr>
          <a:xfrm>
            <a:off x="5562997" y="3717032"/>
            <a:ext cx="1152128" cy="35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cxnSpLocks/>
          </p:cNvCxnSpPr>
          <p:nvPr/>
        </p:nvCxnSpPr>
        <p:spPr>
          <a:xfrm>
            <a:off x="5478418" y="4302253"/>
            <a:ext cx="831199" cy="5793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cxnSpLocks/>
          </p:cNvCxnSpPr>
          <p:nvPr/>
        </p:nvCxnSpPr>
        <p:spPr>
          <a:xfrm flipH="1">
            <a:off x="4404419" y="4413859"/>
            <a:ext cx="17444" cy="1173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H="1" flipV="1">
            <a:off x="2987824" y="2780928"/>
            <a:ext cx="720080" cy="3863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cxnSpLocks/>
          </p:cNvCxnSpPr>
          <p:nvPr/>
        </p:nvCxnSpPr>
        <p:spPr>
          <a:xfrm flipH="1">
            <a:off x="2315255" y="3725436"/>
            <a:ext cx="965474" cy="111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cxnSpLocks/>
          </p:cNvCxnSpPr>
          <p:nvPr/>
        </p:nvCxnSpPr>
        <p:spPr>
          <a:xfrm flipH="1">
            <a:off x="3347864" y="4261724"/>
            <a:ext cx="468052" cy="3042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ECBF408-E787-44C8-B0DB-1BDE0F5C3A60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0" name="Symbol zastępczy numeru slajdu 17">
            <a:extLst>
              <a:ext uri="{FF2B5EF4-FFF2-40B4-BE49-F238E27FC236}">
                <a16:creationId xmlns:a16="http://schemas.microsoft.com/office/drawing/2014/main" id="{DFAE3ACC-A2E8-4EA1-929A-B9E864AEDEC1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</p:spTree>
    <p:extLst>
      <p:ext uri="{BB962C8B-B14F-4D97-AF65-F5344CB8AC3E}">
        <p14:creationId xmlns:p14="http://schemas.microsoft.com/office/powerpoint/2010/main" val="17882854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" name="pole tekstowe 6"/>
          <p:cNvSpPr txBox="1"/>
          <p:nvPr/>
        </p:nvSpPr>
        <p:spPr>
          <a:xfrm>
            <a:off x="1070251" y="2520984"/>
            <a:ext cx="170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Województwo</a:t>
            </a:r>
          </a:p>
          <a:p>
            <a:r>
              <a:rPr lang="pl-PL" b="1" dirty="0">
                <a:solidFill>
                  <a:schemeClr val="bg1"/>
                </a:solidFill>
              </a:rPr>
              <a:t>mazowieckie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55041" y="4647509"/>
            <a:ext cx="3192823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Budowę, remont i wyposażenie obiektów rekreacyjno-turystycznych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114318" y="2444314"/>
            <a:ext cx="2874641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Inkubatory przetwórstwa lokalnego produktów rolnych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2563756" y="5927693"/>
            <a:ext cx="428301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Rozwijanie działalności gospodarczej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2201850" y="1816118"/>
            <a:ext cx="474454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Podejmowanie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działalności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gospodarczej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26536" y="3849313"/>
            <a:ext cx="1948742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Drogi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55041" y="2457762"/>
            <a:ext cx="2664296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Remont świetlic wiejskich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3470213" y="3500020"/>
            <a:ext cx="1903300" cy="461665"/>
          </a:xfrm>
          <a:prstGeom prst="rect">
            <a:avLst/>
          </a:prstGeom>
          <a:solidFill>
            <a:srgbClr val="FF0000"/>
          </a:solidFill>
          <a:ln w="47625">
            <a:solidFill>
              <a:schemeClr val="bg1">
                <a:lumMod val="6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85,2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mln euro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7016157" y="3861552"/>
            <a:ext cx="1948742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Wydarzenia kulturalne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5076057" y="5054082"/>
            <a:ext cx="396044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Renowacje obiektów zabytkowych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735140" y="974247"/>
            <a:ext cx="7673719" cy="5924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w ramach podziałania 19.2 przeznaczone są na: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Łącznik prosty ze strzałką 4"/>
          <p:cNvCxnSpPr>
            <a:cxnSpLocks/>
          </p:cNvCxnSpPr>
          <p:nvPr/>
        </p:nvCxnSpPr>
        <p:spPr>
          <a:xfrm flipV="1">
            <a:off x="5420912" y="2995742"/>
            <a:ext cx="447232" cy="2946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4499992" y="2356658"/>
            <a:ext cx="0" cy="8106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cxnSpLocks/>
          </p:cNvCxnSpPr>
          <p:nvPr/>
        </p:nvCxnSpPr>
        <p:spPr>
          <a:xfrm>
            <a:off x="5673189" y="3806496"/>
            <a:ext cx="894377" cy="219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5349153" y="4215461"/>
            <a:ext cx="64807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4499992" y="4227224"/>
            <a:ext cx="0" cy="1152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cxnSpLocks/>
          </p:cNvCxnSpPr>
          <p:nvPr/>
        </p:nvCxnSpPr>
        <p:spPr>
          <a:xfrm flipH="1" flipV="1">
            <a:off x="2915816" y="2852937"/>
            <a:ext cx="528425" cy="47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cxnSpLocks/>
          </p:cNvCxnSpPr>
          <p:nvPr/>
        </p:nvCxnSpPr>
        <p:spPr>
          <a:xfrm flipH="1">
            <a:off x="2411760" y="3832631"/>
            <a:ext cx="864096" cy="1724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cxnSpLocks/>
          </p:cNvCxnSpPr>
          <p:nvPr/>
        </p:nvCxnSpPr>
        <p:spPr>
          <a:xfrm flipH="1">
            <a:off x="3232429" y="4201035"/>
            <a:ext cx="423624" cy="352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60B6306-8465-49C1-94FD-AF43B9D57CAD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0" name="Symbol zastępczy numeru slajdu 17">
            <a:extLst>
              <a:ext uri="{FF2B5EF4-FFF2-40B4-BE49-F238E27FC236}">
                <a16:creationId xmlns:a16="http://schemas.microsoft.com/office/drawing/2014/main" id="{36EF98CE-4078-42C5-A98D-4FF5E8062705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</p:spTree>
    <p:extLst>
      <p:ext uri="{BB962C8B-B14F-4D97-AF65-F5344CB8AC3E}">
        <p14:creationId xmlns:p14="http://schemas.microsoft.com/office/powerpoint/2010/main" val="182873016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7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51897" y="1372880"/>
            <a:ext cx="5256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/>
            <a:endParaRPr lang="pl-PL" sz="2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674168" y="6003129"/>
            <a:ext cx="2511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</a:rPr>
              <a:t>*Stan na dzień 22</a:t>
            </a:r>
            <a:r>
              <a:rPr lang="pl-PL" sz="1400" b="1" dirty="0"/>
              <a:t>.10.2021 </a:t>
            </a:r>
            <a:r>
              <a:rPr lang="pl-PL" sz="1400" b="1" dirty="0">
                <a:solidFill>
                  <a:srgbClr val="000000"/>
                </a:solidFill>
              </a:rPr>
              <a:t>r.</a:t>
            </a:r>
          </a:p>
        </p:txBody>
      </p:sp>
      <p:sp>
        <p:nvSpPr>
          <p:cNvPr id="9" name="Prostokąt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33" name="Pięciokąt 32"/>
          <p:cNvSpPr/>
          <p:nvPr/>
        </p:nvSpPr>
        <p:spPr bwMode="auto">
          <a:xfrm>
            <a:off x="283899" y="2303988"/>
            <a:ext cx="5722991" cy="519181"/>
          </a:xfrm>
          <a:prstGeom prst="homePlate">
            <a:avLst>
              <a:gd name="adj" fmla="val 53633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operacje realizowane przez podmioty inne niż LGD</a:t>
            </a:r>
          </a:p>
          <a:p>
            <a:endParaRPr lang="pl-PL" sz="1600" b="1" dirty="0">
              <a:solidFill>
                <a:srgbClr val="000000"/>
              </a:solidFill>
            </a:endParaRPr>
          </a:p>
        </p:txBody>
      </p:sp>
      <p:sp>
        <p:nvSpPr>
          <p:cNvPr id="34" name="Pięciokąt 33"/>
          <p:cNvSpPr/>
          <p:nvPr/>
        </p:nvSpPr>
        <p:spPr bwMode="auto">
          <a:xfrm>
            <a:off x="337098" y="4384994"/>
            <a:ext cx="5730916" cy="541851"/>
          </a:xfrm>
          <a:prstGeom prst="homePlate">
            <a:avLst>
              <a:gd name="adj" fmla="val 53633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operacje realizowane w zakresie projektów grantowych</a:t>
            </a:r>
          </a:p>
        </p:txBody>
      </p:sp>
      <p:sp>
        <p:nvSpPr>
          <p:cNvPr id="35" name="Pięciokąt 34"/>
          <p:cNvSpPr/>
          <p:nvPr/>
        </p:nvSpPr>
        <p:spPr bwMode="auto">
          <a:xfrm>
            <a:off x="317501" y="3341522"/>
            <a:ext cx="5689389" cy="529674"/>
          </a:xfrm>
          <a:prstGeom prst="homePlate">
            <a:avLst>
              <a:gd name="adj" fmla="val 53633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operacje realizowane w zakresie projektów własnych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14528" y="1027757"/>
            <a:ext cx="84687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Poddziałanie 19.2 Wsparcie na wdrażanie operacji w ramach strategii rozwoju lokalnego kierowanego przez społeczność </a:t>
            </a:r>
          </a:p>
          <a:p>
            <a:endParaRPr lang="pl-PL" sz="1000" b="1" dirty="0"/>
          </a:p>
          <a:p>
            <a:r>
              <a:rPr lang="pl-PL" sz="1600" b="1" dirty="0"/>
              <a:t>Liczba złożonych wniosków w ramach poddziałania 19.2*</a:t>
            </a:r>
            <a:endParaRPr lang="pl-PL" sz="20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424045" y="3101755"/>
            <a:ext cx="1786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4420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935914" y="2211913"/>
            <a:ext cx="116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4304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6190607" y="3304283"/>
            <a:ext cx="116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6190606" y="4374639"/>
            <a:ext cx="116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</a:p>
        </p:txBody>
      </p:sp>
      <p:sp>
        <p:nvSpPr>
          <p:cNvPr id="44" name="Nawias klamrowy zamykający 43"/>
          <p:cNvSpPr/>
          <p:nvPr/>
        </p:nvSpPr>
        <p:spPr bwMode="auto">
          <a:xfrm>
            <a:off x="7000875" y="2161754"/>
            <a:ext cx="233447" cy="2765091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4EB2C54D-3506-416B-BC8B-D88B5D0E6020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E42F8F6F-5CCA-47BE-8B4D-A93206D7C838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7" name="Symbol zastępczy numeru slajdu 17">
            <a:extLst>
              <a:ext uri="{FF2B5EF4-FFF2-40B4-BE49-F238E27FC236}">
                <a16:creationId xmlns:a16="http://schemas.microsoft.com/office/drawing/2014/main" id="{0143B7B7-E9A5-4A80-A9BD-29FF9872EBFF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8" name="Obraz 4" descr="logotyp(claim)_pl.gif">
            <a:extLst>
              <a:ext uri="{FF2B5EF4-FFF2-40B4-BE49-F238E27FC236}">
                <a16:creationId xmlns:a16="http://schemas.microsoft.com/office/drawing/2014/main" id="{4FF55355-4FD8-4446-BBAC-0909CB522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Obraz 6" descr="piktogramy_zestaw.gif">
            <a:extLst>
              <a:ext uri="{FF2B5EF4-FFF2-40B4-BE49-F238E27FC236}">
                <a16:creationId xmlns:a16="http://schemas.microsoft.com/office/drawing/2014/main" id="{49023127-A14F-407C-8262-DDEF27781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2921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0972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0974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0976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980728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cs typeface="Arial" panose="020B0604020202020204" pitchFamily="34" charset="0"/>
              </a:rPr>
              <a:t>Liczba złożonych wniosków w ramach poddziałania 19.2*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2751696711"/>
              </p:ext>
            </p:extLst>
          </p:nvPr>
        </p:nvGraphicFramePr>
        <p:xfrm>
          <a:off x="539552" y="836712"/>
          <a:ext cx="4392488" cy="5472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pole tekstowe 1"/>
          <p:cNvSpPr txBox="1"/>
          <p:nvPr/>
        </p:nvSpPr>
        <p:spPr>
          <a:xfrm>
            <a:off x="5421239" y="2744924"/>
            <a:ext cx="1836017" cy="1800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4420 </a:t>
            </a:r>
          </a:p>
          <a:p>
            <a:pPr algn="ctr"/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wniosków </a:t>
            </a:r>
          </a:p>
          <a:p>
            <a:pPr algn="ctr"/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ramach </a:t>
            </a:r>
          </a:p>
          <a:p>
            <a:pPr algn="ctr"/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poddziałania </a:t>
            </a:r>
          </a:p>
          <a:p>
            <a:pPr algn="ctr"/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19.2</a:t>
            </a:r>
          </a:p>
        </p:txBody>
      </p:sp>
      <p:cxnSp>
        <p:nvCxnSpPr>
          <p:cNvPr id="22" name="Łącznik prosty ze strzałką 21"/>
          <p:cNvCxnSpPr/>
          <p:nvPr/>
        </p:nvCxnSpPr>
        <p:spPr bwMode="auto">
          <a:xfrm flipV="1">
            <a:off x="4355976" y="2276872"/>
            <a:ext cx="0" cy="2736304"/>
          </a:xfrm>
          <a:prstGeom prst="straightConnector1">
            <a:avLst/>
          </a:prstGeom>
          <a:ln w="57150" cmpd="sng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081322" y="6021288"/>
            <a:ext cx="261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*Stan na dzień </a:t>
            </a:r>
            <a:r>
              <a:rPr lang="pl-PL" sz="1400" b="1" dirty="0"/>
              <a:t>22.10.2021 r.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5B557AD-057A-4879-BE76-3EFEFEC30831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ECA32A9-A63E-4A2C-9A6C-EF2ADB7A1C22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5" name="Symbol zastępczy numeru slajdu 17">
            <a:extLst>
              <a:ext uri="{FF2B5EF4-FFF2-40B4-BE49-F238E27FC236}">
                <a16:creationId xmlns:a16="http://schemas.microsoft.com/office/drawing/2014/main" id="{A7D1B7DF-2052-4FAF-85E8-39A668965DB9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26" name="Obraz 4" descr="logotyp(claim)_pl.gif">
            <a:extLst>
              <a:ext uri="{FF2B5EF4-FFF2-40B4-BE49-F238E27FC236}">
                <a16:creationId xmlns:a16="http://schemas.microsoft.com/office/drawing/2014/main" id="{1123E214-6C24-4FAC-92EF-DB918F695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az 6" descr="piktogramy_zestaw.gif">
            <a:extLst>
              <a:ext uri="{FF2B5EF4-FFF2-40B4-BE49-F238E27FC236}">
                <a16:creationId xmlns:a16="http://schemas.microsoft.com/office/drawing/2014/main" id="{7ED028A6-82E2-49E4-874B-A408C9303B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9310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1313561776"/>
              </p:ext>
            </p:extLst>
          </p:nvPr>
        </p:nvGraphicFramePr>
        <p:xfrm>
          <a:off x="2781300" y="0"/>
          <a:ext cx="5389563" cy="731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Pięciokąt 60"/>
          <p:cNvSpPr/>
          <p:nvPr/>
        </p:nvSpPr>
        <p:spPr bwMode="auto">
          <a:xfrm>
            <a:off x="546890" y="5017426"/>
            <a:ext cx="4259256" cy="354466"/>
          </a:xfrm>
          <a:prstGeom prst="homePlat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400" b="1" dirty="0">
                <a:solidFill>
                  <a:srgbClr val="000000"/>
                </a:solidFill>
              </a:rPr>
              <a:t> </a:t>
            </a:r>
            <a:r>
              <a:rPr lang="pl-PL" sz="1500" b="1" dirty="0">
                <a:solidFill>
                  <a:schemeClr val="bg1"/>
                </a:solidFill>
              </a:rPr>
              <a:t>Podejmowanie</a:t>
            </a:r>
            <a:r>
              <a:rPr lang="pl-PL" sz="15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pl-PL" sz="1500" b="1" dirty="0">
                <a:solidFill>
                  <a:schemeClr val="bg1"/>
                </a:solidFill>
              </a:rPr>
              <a:t>działalności gospodarczej</a:t>
            </a:r>
          </a:p>
        </p:txBody>
      </p:sp>
      <p:sp>
        <p:nvSpPr>
          <p:cNvPr id="62" name="Pięciokąt 61"/>
          <p:cNvSpPr/>
          <p:nvPr/>
        </p:nvSpPr>
        <p:spPr bwMode="auto">
          <a:xfrm>
            <a:off x="546890" y="3330237"/>
            <a:ext cx="4208059" cy="354465"/>
          </a:xfrm>
          <a:prstGeom prst="homePlate">
            <a:avLst>
              <a:gd name="adj" fmla="val 53633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500" b="1" dirty="0">
                <a:solidFill>
                  <a:schemeClr val="bg1"/>
                </a:solidFill>
              </a:rPr>
              <a:t>Rozwijanie działalności gospodarczej</a:t>
            </a:r>
          </a:p>
        </p:txBody>
      </p:sp>
      <p:sp>
        <p:nvSpPr>
          <p:cNvPr id="64" name="Pięciokąt 63"/>
          <p:cNvSpPr/>
          <p:nvPr/>
        </p:nvSpPr>
        <p:spPr bwMode="auto">
          <a:xfrm>
            <a:off x="546890" y="1393059"/>
            <a:ext cx="4259256" cy="985489"/>
          </a:xfrm>
          <a:prstGeom prst="homePlat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500" b="1" dirty="0">
                <a:solidFill>
                  <a:srgbClr val="000000"/>
                </a:solidFill>
              </a:rPr>
              <a:t>  </a:t>
            </a:r>
            <a:r>
              <a:rPr lang="pl-PL" sz="1500" b="1" dirty="0">
                <a:solidFill>
                  <a:schemeClr val="bg1"/>
                </a:solidFill>
              </a:rPr>
              <a:t>Operacje Inne (m.in.: zachowanie dziedzictwa lokalnego, rozwój ogólnodostępnej infrastruktury, budowa/przebudowa dróg)</a:t>
            </a:r>
          </a:p>
          <a:p>
            <a:pPr algn="ctr"/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20" name="Nawias klamrowy zamykający 19"/>
          <p:cNvSpPr/>
          <p:nvPr/>
        </p:nvSpPr>
        <p:spPr bwMode="auto">
          <a:xfrm>
            <a:off x="6519069" y="821594"/>
            <a:ext cx="538566" cy="5487725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7021513" y="2941871"/>
            <a:ext cx="1692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4420 </a:t>
            </a:r>
          </a:p>
          <a:p>
            <a:pPr algn="ctr"/>
            <a:r>
              <a:rPr lang="pl-PL" sz="1600" b="1" dirty="0">
                <a:solidFill>
                  <a:srgbClr val="000000"/>
                </a:solidFill>
              </a:rPr>
              <a:t>wnioski </a:t>
            </a:r>
          </a:p>
          <a:p>
            <a:pPr algn="ctr"/>
            <a:r>
              <a:rPr lang="pl-PL" sz="1600" b="1" dirty="0">
                <a:solidFill>
                  <a:srgbClr val="000000"/>
                </a:solidFill>
              </a:rPr>
              <a:t>w ramach poddziałania 19.2</a:t>
            </a:r>
            <a:r>
              <a:rPr lang="pl-PL" sz="1600" b="1" dirty="0"/>
              <a:t>*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729413" y="6048503"/>
            <a:ext cx="2195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dirty="0">
                <a:solidFill>
                  <a:srgbClr val="000000"/>
                </a:solidFill>
              </a:rPr>
              <a:t>*</a:t>
            </a:r>
            <a:r>
              <a:rPr lang="pl-PL" sz="1200" b="1" dirty="0">
                <a:solidFill>
                  <a:srgbClr val="000000"/>
                </a:solidFill>
              </a:rPr>
              <a:t>Stan na dzień 22.10.2021</a:t>
            </a:r>
            <a:r>
              <a:rPr lang="pl-PL" sz="1200" b="1" dirty="0"/>
              <a:t> </a:t>
            </a:r>
            <a:r>
              <a:rPr lang="pl-PL" sz="1200" b="1" dirty="0">
                <a:solidFill>
                  <a:srgbClr val="000000"/>
                </a:solidFill>
              </a:rPr>
              <a:t>r.</a:t>
            </a:r>
            <a:br>
              <a:rPr lang="pl-PL" sz="1200" b="1" dirty="0">
                <a:solidFill>
                  <a:srgbClr val="000000"/>
                </a:solidFill>
              </a:rPr>
            </a:b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E8D3F438-0680-4749-9FF5-AD598BED9E56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C8F7723A-AE51-42C8-B9EF-2FA981ECA119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6" name="Symbol zastępczy numeru slajdu 17">
            <a:extLst>
              <a:ext uri="{FF2B5EF4-FFF2-40B4-BE49-F238E27FC236}">
                <a16:creationId xmlns:a16="http://schemas.microsoft.com/office/drawing/2014/main" id="{F2C0644B-A4C0-4690-B8D2-45A466D92B4A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7" name="Obraz 4" descr="logotyp(claim)_pl.gif">
            <a:extLst>
              <a:ext uri="{FF2B5EF4-FFF2-40B4-BE49-F238E27FC236}">
                <a16:creationId xmlns:a16="http://schemas.microsoft.com/office/drawing/2014/main" id="{C3C20106-F48A-4EEB-8876-CFE6B18F0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Obraz 6" descr="piktogramy_zestaw.gif">
            <a:extLst>
              <a:ext uri="{FF2B5EF4-FFF2-40B4-BE49-F238E27FC236}">
                <a16:creationId xmlns:a16="http://schemas.microsoft.com/office/drawing/2014/main" id="{9690D860-19BB-4733-8A28-B05FB8E00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ięciokąt 61">
            <a:extLst>
              <a:ext uri="{FF2B5EF4-FFF2-40B4-BE49-F238E27FC236}">
                <a16:creationId xmlns:a16="http://schemas.microsoft.com/office/drawing/2014/main" id="{866DCB1B-655A-46D1-98EF-C46153A223E8}"/>
              </a:ext>
            </a:extLst>
          </p:cNvPr>
          <p:cNvSpPr/>
          <p:nvPr/>
        </p:nvSpPr>
        <p:spPr bwMode="auto">
          <a:xfrm>
            <a:off x="546890" y="2686927"/>
            <a:ext cx="4179497" cy="354465"/>
          </a:xfrm>
          <a:prstGeom prst="homePlate">
            <a:avLst>
              <a:gd name="adj" fmla="val 53633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500" b="1" dirty="0">
                <a:solidFill>
                  <a:schemeClr val="bg1"/>
                </a:solidFill>
              </a:rPr>
              <a:t>Operacje realizowane przez LGD</a:t>
            </a:r>
          </a:p>
        </p:txBody>
      </p:sp>
    </p:spTree>
    <p:extLst>
      <p:ext uri="{BB962C8B-B14F-4D97-AF65-F5344CB8AC3E}">
        <p14:creationId xmlns:p14="http://schemas.microsoft.com/office/powerpoint/2010/main" val="51138470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729472306"/>
              </p:ext>
            </p:extLst>
          </p:nvPr>
        </p:nvGraphicFramePr>
        <p:xfrm>
          <a:off x="323850" y="1396999"/>
          <a:ext cx="8344693" cy="505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93810" y="819909"/>
            <a:ext cx="824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Stan weryfikacji złożonych w UMWM wniosków w ramach poddziałania 19.2* 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5148064" y="5901611"/>
            <a:ext cx="3312368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000000"/>
                </a:solidFill>
              </a:rPr>
              <a:t>*</a:t>
            </a:r>
            <a:r>
              <a:rPr lang="pl-P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 na dzień 22.10.2021 r</a:t>
            </a:r>
            <a:r>
              <a:rPr lang="pl-PL" sz="1100" b="1" dirty="0"/>
              <a:t>.</a:t>
            </a:r>
          </a:p>
          <a:p>
            <a:r>
              <a:rPr lang="pl-PL" sz="900" b="1" dirty="0"/>
              <a:t>Z wyłączeniem projektów grantowych i operacji własnych</a:t>
            </a:r>
            <a:br>
              <a:rPr lang="pl-PL" sz="1050" b="1" dirty="0"/>
            </a:br>
            <a:endParaRPr lang="pl-PL" sz="1050" b="1" dirty="0"/>
          </a:p>
          <a:p>
            <a:endParaRPr lang="pl-PL" sz="1400" b="1" dirty="0">
              <a:solidFill>
                <a:srgbClr val="000000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CB2E03D3-E813-40AA-A81C-EEA4BF30D73E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6E02B03-694A-4BF1-953A-B1EBA54A95D5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5E78EF3F-7817-45E5-9D85-7FFE4A710C0A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27" name="Obraz 4" descr="logotyp(claim)_pl.gif">
            <a:extLst>
              <a:ext uri="{FF2B5EF4-FFF2-40B4-BE49-F238E27FC236}">
                <a16:creationId xmlns:a16="http://schemas.microsoft.com/office/drawing/2014/main" id="{67A93466-64A4-4193-9B28-427F093B9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6" descr="piktogramy_zestaw.gif">
            <a:extLst>
              <a:ext uri="{FF2B5EF4-FFF2-40B4-BE49-F238E27FC236}">
                <a16:creationId xmlns:a16="http://schemas.microsoft.com/office/drawing/2014/main" id="{18A86DA3-5F0D-44BE-A612-16668A8C1E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15425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3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9" name="Tytuł 2"/>
          <p:cNvSpPr txBox="1">
            <a:spLocks/>
          </p:cNvSpPr>
          <p:nvPr/>
        </p:nvSpPr>
        <p:spPr bwMode="auto">
          <a:xfrm>
            <a:off x="453231" y="1660008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60" name="Rectangle 1"/>
          <p:cNvSpPr>
            <a:spLocks noChangeArrowheads="1"/>
          </p:cNvSpPr>
          <p:nvPr/>
        </p:nvSpPr>
        <p:spPr bwMode="auto">
          <a:xfrm rot="10800000" flipV="1">
            <a:off x="677863" y="3144838"/>
            <a:ext cx="77803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35862" name="pole tekstowe 1"/>
          <p:cNvSpPr txBox="1">
            <a:spLocks noChangeArrowheads="1"/>
          </p:cNvSpPr>
          <p:nvPr/>
        </p:nvSpPr>
        <p:spPr bwMode="auto">
          <a:xfrm>
            <a:off x="185737" y="756502"/>
            <a:ext cx="8640763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 b="1" dirty="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950" b="1" dirty="0">
                <a:latin typeface="Arial" panose="020B0604020202020204" pitchFamily="34" charset="0"/>
                <a:cs typeface="Arial" panose="020B0604020202020204" pitchFamily="34" charset="0"/>
              </a:rPr>
              <a:t>Poddziałanie 19.2: Wsparcie na wdrażanie operacji w ramach strategii rozwoju lokalnego kierowanego przez społeczność – </a:t>
            </a:r>
            <a:r>
              <a:rPr lang="pl-PL" altLang="pl-PL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projekty grantowe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Beneficjent: LGD, która udziela </a:t>
            </a:r>
            <a:r>
              <a:rPr lang="pl-PL" alt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grantobiorcom</a:t>
            </a: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, grantów będących środkami finansowymi programu powierzonymi na realizację zadań służących osiągnięciu celu tej operacji.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Grantobiorcami</a:t>
            </a: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 mogą być: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osoby fizyczne, osoby prawne lub jednostki organizacyjne nieposiadające osobowości prawnej jeżeli prowadzą działalność na obszarze objętym LSR.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Zakres wsparcia: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wzmocnienie kapitału społecznego;    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rozwoju rynków zbytu produktów i usług lokalnych;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zachowania dziedzictwa lokalnego;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budowy lub przebudowy ogólnodostępnej i niekomercyjnej infrastruktury turystycznej </a:t>
            </a:r>
          </a:p>
          <a:p>
            <a:pPr algn="just">
              <a:spcBef>
                <a:spcPct val="0"/>
              </a:spcBef>
              <a:buNone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lub rekreacyjnej lub kulturalnej; 	 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budowy lub przebudowy publicznych dróg gminnych lub powiatowych;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promowania obszaru objętego lokalną strategią rozwoju, w tym produktów lub usług lokalnych.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Obraz 4" descr="logotyp(claim)_pl.gif">
            <a:extLst>
              <a:ext uri="{FF2B5EF4-FFF2-40B4-BE49-F238E27FC236}">
                <a16:creationId xmlns:a16="http://schemas.microsoft.com/office/drawing/2014/main" id="{B3FB3235-6D1C-43D6-9902-85F908F53E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6" descr="piktogramy_zestaw.gif">
            <a:extLst>
              <a:ext uri="{FF2B5EF4-FFF2-40B4-BE49-F238E27FC236}">
                <a16:creationId xmlns:a16="http://schemas.microsoft.com/office/drawing/2014/main" id="{97A4EA04-C546-41CC-AF25-5693C9D0D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rostokąt 29">
            <a:extLst>
              <a:ext uri="{FF2B5EF4-FFF2-40B4-BE49-F238E27FC236}">
                <a16:creationId xmlns:a16="http://schemas.microsoft.com/office/drawing/2014/main" id="{47DB1EF5-9A0B-46F1-8366-12011B1F1B14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773FEBF-9F74-43AB-8647-824CE6A0BB70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2" name="Symbol zastępczy numeru slajdu 17">
            <a:extLst>
              <a:ext uri="{FF2B5EF4-FFF2-40B4-BE49-F238E27FC236}">
                <a16:creationId xmlns:a16="http://schemas.microsoft.com/office/drawing/2014/main" id="{93F9F518-8029-4DB1-86BC-8C5E30160F17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</p:spTree>
    <p:extLst>
      <p:ext uri="{BB962C8B-B14F-4D97-AF65-F5344CB8AC3E}">
        <p14:creationId xmlns:p14="http://schemas.microsoft.com/office/powerpoint/2010/main" val="271115976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7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7158" y="1059323"/>
            <a:ext cx="86406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Liczba złożonych wniosków w ramach poddziałania 19.2</a:t>
            </a:r>
          </a:p>
          <a:p>
            <a:pPr algn="ctr"/>
            <a:r>
              <a:rPr lang="pl-PL" sz="2400" b="1" dirty="0"/>
              <a:t>- operacje realizowane w zakresie projektów grantowych</a:t>
            </a:r>
          </a:p>
          <a:p>
            <a:pPr lvl="0" algn="ctr"/>
            <a:endParaRPr lang="pl-PL" sz="2400" dirty="0"/>
          </a:p>
          <a:p>
            <a:pPr lvl="0" algn="ctr"/>
            <a:r>
              <a:rPr lang="pl-PL" sz="2400" dirty="0"/>
              <a:t>Wg stanu na dzień 22 października 2021 r. w ramach poddziałania 19.2 do UMWM wpłynęło </a:t>
            </a:r>
            <a:r>
              <a:rPr lang="pl-PL" sz="2400" b="1" dirty="0"/>
              <a:t>67 projektów grantowych </a:t>
            </a:r>
            <a:r>
              <a:rPr lang="pl-PL" sz="2400" dirty="0"/>
              <a:t>w zakresie:</a:t>
            </a:r>
          </a:p>
          <a:p>
            <a:pPr lvl="0" algn="ctr"/>
            <a:endParaRPr lang="pl-PL" sz="2400" dirty="0">
              <a:solidFill>
                <a:srgbClr val="000000"/>
              </a:solidFill>
            </a:endParaRPr>
          </a:p>
          <a:p>
            <a:pPr lvl="0" algn="ctr"/>
            <a:endParaRPr lang="pl-PL" sz="2400" dirty="0">
              <a:solidFill>
                <a:srgbClr val="000000"/>
              </a:solidFill>
            </a:endParaRPr>
          </a:p>
          <a:p>
            <a:pPr lvl="0" algn="ctr"/>
            <a:endParaRPr lang="pl-PL" sz="2400" dirty="0">
              <a:solidFill>
                <a:srgbClr val="000000"/>
              </a:solidFill>
            </a:endParaRPr>
          </a:p>
          <a:p>
            <a:pPr lvl="0" algn="ctr"/>
            <a:endParaRPr lang="pl-PL" sz="2400" dirty="0">
              <a:solidFill>
                <a:srgbClr val="000000"/>
              </a:solidFill>
            </a:endParaRPr>
          </a:p>
          <a:p>
            <a:pPr lvl="0" algn="ctr"/>
            <a:endParaRPr lang="pl-PL" sz="2400" dirty="0">
              <a:solidFill>
                <a:srgbClr val="000000"/>
              </a:solidFill>
            </a:endParaRPr>
          </a:p>
          <a:p>
            <a:pPr lvl="0" algn="ctr"/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38" name="Pięciokąt 37"/>
          <p:cNvSpPr/>
          <p:nvPr/>
        </p:nvSpPr>
        <p:spPr bwMode="auto">
          <a:xfrm>
            <a:off x="2006600" y="3676733"/>
            <a:ext cx="5250656" cy="430208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rgbClr val="000000"/>
                </a:solidFill>
              </a:rPr>
              <a:t>Wzmocnienie kapitału społecznego</a:t>
            </a:r>
          </a:p>
        </p:txBody>
      </p:sp>
      <p:sp>
        <p:nvSpPr>
          <p:cNvPr id="39" name="Pięciokąt 38"/>
          <p:cNvSpPr/>
          <p:nvPr/>
        </p:nvSpPr>
        <p:spPr bwMode="auto">
          <a:xfrm>
            <a:off x="2006600" y="4800885"/>
            <a:ext cx="5248034" cy="418587"/>
          </a:xfrm>
          <a:prstGeom prst="homePlat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rgbClr val="000000"/>
                </a:solidFill>
              </a:rPr>
              <a:t> </a:t>
            </a:r>
            <a:r>
              <a:rPr lang="pl-PL" sz="1200" b="1" dirty="0">
                <a:solidFill>
                  <a:schemeClr val="bg1"/>
                </a:solidFill>
              </a:rPr>
              <a:t>Promowanie obszaru objętego LSR</a:t>
            </a:r>
          </a:p>
        </p:txBody>
      </p:sp>
      <p:sp>
        <p:nvSpPr>
          <p:cNvPr id="23" name="Pięciokąt 22"/>
          <p:cNvSpPr/>
          <p:nvPr/>
        </p:nvSpPr>
        <p:spPr bwMode="auto">
          <a:xfrm>
            <a:off x="2006600" y="5317012"/>
            <a:ext cx="5248034" cy="439718"/>
          </a:xfrm>
          <a:prstGeom prst="homePlat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 Zachowanie dziedzictwa lokalnego</a:t>
            </a:r>
          </a:p>
        </p:txBody>
      </p:sp>
      <p:sp>
        <p:nvSpPr>
          <p:cNvPr id="24" name="Pięciokąt 23"/>
          <p:cNvSpPr/>
          <p:nvPr/>
        </p:nvSpPr>
        <p:spPr bwMode="auto">
          <a:xfrm>
            <a:off x="2006600" y="4224281"/>
            <a:ext cx="5248034" cy="41858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rgbClr val="000000"/>
                </a:solidFill>
              </a:rPr>
              <a:t>Infrastruktura turystyczna, rekreacyjna lub kulturalna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564575" y="5385810"/>
            <a:ext cx="486829" cy="3709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7564575" y="4863339"/>
            <a:ext cx="486829" cy="36933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560072" y="4273537"/>
            <a:ext cx="491332" cy="36933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549754" y="3703454"/>
            <a:ext cx="501650" cy="36933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328191" y="6162919"/>
            <a:ext cx="2272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000000"/>
                </a:solidFill>
              </a:rPr>
              <a:t>*Stan na dzień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pl-PL" sz="1200" b="1" dirty="0"/>
              <a:t>22.10.</a:t>
            </a:r>
            <a:r>
              <a:rPr lang="pl-PL" sz="1200" b="1" dirty="0">
                <a:solidFill>
                  <a:srgbClr val="000000"/>
                </a:solidFill>
              </a:rPr>
              <a:t>2021 r.</a:t>
            </a:r>
          </a:p>
          <a:p>
            <a:endParaRPr lang="pl-PL" dirty="0"/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DC45F698-DA48-4C7C-952F-190FFB00C902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7016C28-B0B8-4C75-B40B-17076374E434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3" name="Symbol zastępczy numeru slajdu 17">
            <a:extLst>
              <a:ext uri="{FF2B5EF4-FFF2-40B4-BE49-F238E27FC236}">
                <a16:creationId xmlns:a16="http://schemas.microsoft.com/office/drawing/2014/main" id="{82AD02D1-A697-426E-9D1A-8168AB6E0651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4" name="Obraz 4" descr="logotyp(claim)_pl.gif">
            <a:extLst>
              <a:ext uri="{FF2B5EF4-FFF2-40B4-BE49-F238E27FC236}">
                <a16:creationId xmlns:a16="http://schemas.microsoft.com/office/drawing/2014/main" id="{86E9E9C1-3D96-4B05-9AC1-EBB110D3C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Obraz 6" descr="piktogramy_zestaw.gif">
            <a:extLst>
              <a:ext uri="{FF2B5EF4-FFF2-40B4-BE49-F238E27FC236}">
                <a16:creationId xmlns:a16="http://schemas.microsoft.com/office/drawing/2014/main" id="{BA8745DB-32DE-4B91-893F-F30BAEE169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ięciokąt 37">
            <a:extLst>
              <a:ext uri="{FF2B5EF4-FFF2-40B4-BE49-F238E27FC236}">
                <a16:creationId xmlns:a16="http://schemas.microsoft.com/office/drawing/2014/main" id="{6E0C53F3-B2D9-4717-B4F7-7284C67393F8}"/>
              </a:ext>
            </a:extLst>
          </p:cNvPr>
          <p:cNvSpPr/>
          <p:nvPr/>
        </p:nvSpPr>
        <p:spPr bwMode="auto">
          <a:xfrm>
            <a:off x="2019421" y="3676733"/>
            <a:ext cx="5250656" cy="430208"/>
          </a:xfrm>
          <a:prstGeom prst="homePlat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Wzmocnienie kapitału społecznego</a:t>
            </a:r>
          </a:p>
        </p:txBody>
      </p:sp>
      <p:sp>
        <p:nvSpPr>
          <p:cNvPr id="26" name="Pięciokąt 23">
            <a:extLst>
              <a:ext uri="{FF2B5EF4-FFF2-40B4-BE49-F238E27FC236}">
                <a16:creationId xmlns:a16="http://schemas.microsoft.com/office/drawing/2014/main" id="{4B91B95A-4147-42C9-B22C-ECFA184318A9}"/>
              </a:ext>
            </a:extLst>
          </p:cNvPr>
          <p:cNvSpPr/>
          <p:nvPr/>
        </p:nvSpPr>
        <p:spPr bwMode="auto">
          <a:xfrm>
            <a:off x="2019421" y="4224281"/>
            <a:ext cx="5248034" cy="418587"/>
          </a:xfrm>
          <a:prstGeom prst="homePlat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Infrastruktura turystyczna, rekreacyjna lub kulturalna</a:t>
            </a:r>
          </a:p>
        </p:txBody>
      </p:sp>
    </p:spTree>
    <p:extLst>
      <p:ext uri="{BB962C8B-B14F-4D97-AF65-F5344CB8AC3E}">
        <p14:creationId xmlns:p14="http://schemas.microsoft.com/office/powerpoint/2010/main" val="15434751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404664"/>
            <a:ext cx="9144000" cy="6453336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6" name="Symbol zastępczy numeru slajdu 17"/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sp>
        <p:nvSpPr>
          <p:cNvPr id="10" name="Prostokąt zaokrąglony 26">
            <a:extLst>
              <a:ext uri="{FF2B5EF4-FFF2-40B4-BE49-F238E27FC236}">
                <a16:creationId xmlns:a16="http://schemas.microsoft.com/office/drawing/2014/main" id="{24031D68-5EC4-492E-92C2-265AADB43A26}"/>
              </a:ext>
            </a:extLst>
          </p:cNvPr>
          <p:cNvSpPr/>
          <p:nvPr/>
        </p:nvSpPr>
        <p:spPr>
          <a:xfrm>
            <a:off x="731164" y="1291537"/>
            <a:ext cx="7572964" cy="10428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LEADER </a:t>
            </a: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metoda oparta na współpracy, lokalnych inicjatywach i lokalnych uwarunkowaniach: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zaokrąglony 26">
            <a:extLst>
              <a:ext uri="{FF2B5EF4-FFF2-40B4-BE49-F238E27FC236}">
                <a16:creationId xmlns:a16="http://schemas.microsoft.com/office/drawing/2014/main" id="{E0D2057D-233E-43DE-A11A-1D11811ADE1A}"/>
              </a:ext>
            </a:extLst>
          </p:cNvPr>
          <p:cNvSpPr/>
          <p:nvPr/>
        </p:nvSpPr>
        <p:spPr>
          <a:xfrm>
            <a:off x="2521341" y="5085185"/>
            <a:ext cx="3885297" cy="7656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lat LEADERA!!!</a:t>
            </a:r>
            <a:endParaRPr lang="pl-PL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zaokrąglony 26">
            <a:extLst>
              <a:ext uri="{FF2B5EF4-FFF2-40B4-BE49-F238E27FC236}">
                <a16:creationId xmlns:a16="http://schemas.microsoft.com/office/drawing/2014/main" id="{38AF64B9-B0CB-4D11-885A-934336E29D41}"/>
              </a:ext>
            </a:extLst>
          </p:cNvPr>
          <p:cNvSpPr/>
          <p:nvPr/>
        </p:nvSpPr>
        <p:spPr>
          <a:xfrm>
            <a:off x="315313" y="2732325"/>
            <a:ext cx="1540410" cy="6144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oddolność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zaokrąglony 26">
            <a:extLst>
              <a:ext uri="{FF2B5EF4-FFF2-40B4-BE49-F238E27FC236}">
                <a16:creationId xmlns:a16="http://schemas.microsoft.com/office/drawing/2014/main" id="{DF7AE93E-C48E-42A4-B7F0-7EC9AC6DC8E9}"/>
              </a:ext>
            </a:extLst>
          </p:cNvPr>
          <p:cNvSpPr/>
          <p:nvPr/>
        </p:nvSpPr>
        <p:spPr>
          <a:xfrm>
            <a:off x="2204445" y="2722430"/>
            <a:ext cx="1997501" cy="6144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terytorialność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zaokrąglony 26">
            <a:extLst>
              <a:ext uri="{FF2B5EF4-FFF2-40B4-BE49-F238E27FC236}">
                <a16:creationId xmlns:a16="http://schemas.microsoft.com/office/drawing/2014/main" id="{9189E109-5E2A-4061-BE24-0EF2D3BF624E}"/>
              </a:ext>
            </a:extLst>
          </p:cNvPr>
          <p:cNvSpPr/>
          <p:nvPr/>
        </p:nvSpPr>
        <p:spPr>
          <a:xfrm>
            <a:off x="4540834" y="2732325"/>
            <a:ext cx="1941919" cy="6234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zintegrowanie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stokąt zaokrąglony 26">
            <a:extLst>
              <a:ext uri="{FF2B5EF4-FFF2-40B4-BE49-F238E27FC236}">
                <a16:creationId xmlns:a16="http://schemas.microsoft.com/office/drawing/2014/main" id="{E9416B53-8D80-410E-9179-149AAA295C42}"/>
              </a:ext>
            </a:extLst>
          </p:cNvPr>
          <p:cNvSpPr/>
          <p:nvPr/>
        </p:nvSpPr>
        <p:spPr>
          <a:xfrm>
            <a:off x="6826708" y="2765016"/>
            <a:ext cx="1778560" cy="6187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partnerstwo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zaokrąglony 26">
            <a:extLst>
              <a:ext uri="{FF2B5EF4-FFF2-40B4-BE49-F238E27FC236}">
                <a16:creationId xmlns:a16="http://schemas.microsoft.com/office/drawing/2014/main" id="{EEE49E61-9151-4BEF-BD19-6F259003018D}"/>
              </a:ext>
            </a:extLst>
          </p:cNvPr>
          <p:cNvSpPr/>
          <p:nvPr/>
        </p:nvSpPr>
        <p:spPr>
          <a:xfrm>
            <a:off x="731164" y="3705662"/>
            <a:ext cx="2068630" cy="6234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innowacyjność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zaokrąglony 26">
            <a:extLst>
              <a:ext uri="{FF2B5EF4-FFF2-40B4-BE49-F238E27FC236}">
                <a16:creationId xmlns:a16="http://schemas.microsoft.com/office/drawing/2014/main" id="{211FF83F-C231-457A-9E41-56D6CD304F62}"/>
              </a:ext>
            </a:extLst>
          </p:cNvPr>
          <p:cNvSpPr/>
          <p:nvPr/>
        </p:nvSpPr>
        <p:spPr>
          <a:xfrm>
            <a:off x="3317408" y="3705662"/>
            <a:ext cx="2068630" cy="6304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decentralizacja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rostokąt zaokrąglony 26">
            <a:extLst>
              <a:ext uri="{FF2B5EF4-FFF2-40B4-BE49-F238E27FC236}">
                <a16:creationId xmlns:a16="http://schemas.microsoft.com/office/drawing/2014/main" id="{C5DC67F3-0B19-4099-8F47-329EE2083FBE}"/>
              </a:ext>
            </a:extLst>
          </p:cNvPr>
          <p:cNvSpPr/>
          <p:nvPr/>
        </p:nvSpPr>
        <p:spPr>
          <a:xfrm>
            <a:off x="5757428" y="3691798"/>
            <a:ext cx="2138559" cy="644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pl-PL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ieciowanie i współpraca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: łamany 7">
            <a:extLst>
              <a:ext uri="{FF2B5EF4-FFF2-40B4-BE49-F238E27FC236}">
                <a16:creationId xmlns:a16="http://schemas.microsoft.com/office/drawing/2014/main" id="{8E9419B6-E656-4BCD-92B7-895C2C93E004}"/>
              </a:ext>
            </a:extLst>
          </p:cNvPr>
          <p:cNvCxnSpPr/>
          <p:nvPr/>
        </p:nvCxnSpPr>
        <p:spPr bwMode="auto">
          <a:xfrm>
            <a:off x="6650450" y="2334343"/>
            <a:ext cx="1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Łącznik: łamany 19">
            <a:extLst>
              <a:ext uri="{FF2B5EF4-FFF2-40B4-BE49-F238E27FC236}">
                <a16:creationId xmlns:a16="http://schemas.microsoft.com/office/drawing/2014/main" id="{F01B1396-3824-48AF-9C7B-5C80DCCE67CC}"/>
              </a:ext>
            </a:extLst>
          </p:cNvPr>
          <p:cNvCxnSpPr/>
          <p:nvPr/>
        </p:nvCxnSpPr>
        <p:spPr bwMode="auto">
          <a:xfrm>
            <a:off x="2051720" y="2326224"/>
            <a:ext cx="0" cy="1246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928CF562-4493-47BE-8975-9B4928A4BBE5}"/>
              </a:ext>
            </a:extLst>
          </p:cNvPr>
          <p:cNvCxnSpPr/>
          <p:nvPr/>
        </p:nvCxnSpPr>
        <p:spPr bwMode="auto">
          <a:xfrm>
            <a:off x="4351723" y="2348880"/>
            <a:ext cx="0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B75E2311-4A6E-4558-8BDE-E0EB1533754C}"/>
              </a:ext>
            </a:extLst>
          </p:cNvPr>
          <p:cNvCxnSpPr/>
          <p:nvPr/>
        </p:nvCxnSpPr>
        <p:spPr bwMode="auto">
          <a:xfrm>
            <a:off x="5504737" y="2348880"/>
            <a:ext cx="0" cy="192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73D45290-5107-4392-8774-FB66E51BB40A}"/>
              </a:ext>
            </a:extLst>
          </p:cNvPr>
          <p:cNvCxnSpPr/>
          <p:nvPr/>
        </p:nvCxnSpPr>
        <p:spPr bwMode="auto">
          <a:xfrm>
            <a:off x="3210010" y="2334343"/>
            <a:ext cx="0" cy="192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42C5AC1-92BB-433B-B362-FF3B25C7EFD6}"/>
              </a:ext>
            </a:extLst>
          </p:cNvPr>
          <p:cNvSpPr txBox="1"/>
          <p:nvPr/>
        </p:nvSpPr>
        <p:spPr>
          <a:xfrm>
            <a:off x="293027" y="6540962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XIV Mazowiecki Kongres Rozwoju Obszarów Wiejskich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ECA3AA3-CEB1-4C58-8BE1-C8439466B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656" y="2344178"/>
            <a:ext cx="158510" cy="27434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E88B99A-70BC-4AC2-BA45-3E710640E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579" y="2334343"/>
            <a:ext cx="158510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883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453260952"/>
              </p:ext>
            </p:extLst>
          </p:nvPr>
        </p:nvGraphicFramePr>
        <p:xfrm>
          <a:off x="323851" y="1390638"/>
          <a:ext cx="8344693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99035" y="885716"/>
            <a:ext cx="8545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000000"/>
                </a:solidFill>
              </a:rPr>
              <a:t>Stan weryfikacji </a:t>
            </a:r>
            <a:r>
              <a:rPr lang="pl-PL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złożonych</a:t>
            </a:r>
            <a:r>
              <a:rPr lang="pl-PL" b="1" dirty="0">
                <a:solidFill>
                  <a:srgbClr val="000000"/>
                </a:solidFill>
              </a:rPr>
              <a:t> w UMWM wniosków w ramach poddziałania 19.2*</a:t>
            </a:r>
          </a:p>
          <a:p>
            <a:r>
              <a:rPr lang="pl-PL" b="1" dirty="0"/>
              <a:t>- operacje realizowane w zakresie projektów grantowych</a:t>
            </a:r>
          </a:p>
          <a:p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6080073" y="6143166"/>
            <a:ext cx="218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>
                <a:solidFill>
                  <a:srgbClr val="000000"/>
                </a:solidFill>
              </a:rPr>
              <a:t>*Stan na dzień</a:t>
            </a:r>
            <a:r>
              <a:rPr lang="pl-PL" sz="1200" b="1" dirty="0">
                <a:solidFill>
                  <a:srgbClr val="FF0000"/>
                </a:solidFill>
              </a:rPr>
              <a:t> </a:t>
            </a:r>
            <a:r>
              <a:rPr lang="pl-PL" sz="1200" b="1" dirty="0"/>
              <a:t>22.10.</a:t>
            </a:r>
            <a:r>
              <a:rPr lang="pl-PL" sz="1200" b="1" dirty="0">
                <a:solidFill>
                  <a:srgbClr val="000000"/>
                </a:solidFill>
              </a:rPr>
              <a:t>2021 r.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B56AF0F-5C53-49CB-B357-4DA8483596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11AE486-7574-49B9-8F6A-55C08600384A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90F82783-1987-4B90-A13D-F02B0CD43D61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27" name="Obraz 4" descr="logotyp(claim)_pl.gif">
            <a:extLst>
              <a:ext uri="{FF2B5EF4-FFF2-40B4-BE49-F238E27FC236}">
                <a16:creationId xmlns:a16="http://schemas.microsoft.com/office/drawing/2014/main" id="{DFE1BA9E-C101-43B6-8188-EC5EB72AD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6" descr="piktogramy_zestaw.gif">
            <a:extLst>
              <a:ext uri="{FF2B5EF4-FFF2-40B4-BE49-F238E27FC236}">
                <a16:creationId xmlns:a16="http://schemas.microsoft.com/office/drawing/2014/main" id="{B31E5459-0E04-4348-86C7-AB63B7EEA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37976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3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9" name="Tytuł 2"/>
          <p:cNvSpPr txBox="1">
            <a:spLocks/>
          </p:cNvSpPr>
          <p:nvPr/>
        </p:nvSpPr>
        <p:spPr bwMode="auto">
          <a:xfrm>
            <a:off x="453231" y="1660008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60" name="Rectangle 1"/>
          <p:cNvSpPr>
            <a:spLocks noChangeArrowheads="1"/>
          </p:cNvSpPr>
          <p:nvPr/>
        </p:nvSpPr>
        <p:spPr bwMode="auto">
          <a:xfrm rot="10800000" flipV="1">
            <a:off x="677863" y="3144838"/>
            <a:ext cx="77803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35862" name="pole tekstowe 1"/>
          <p:cNvSpPr txBox="1">
            <a:spLocks noChangeArrowheads="1"/>
          </p:cNvSpPr>
          <p:nvPr/>
        </p:nvSpPr>
        <p:spPr bwMode="auto">
          <a:xfrm>
            <a:off x="323056" y="1196752"/>
            <a:ext cx="8640763" cy="369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800" b="1" dirty="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950" b="1" dirty="0">
                <a:latin typeface="Arial" panose="020B0604020202020204" pitchFamily="34" charset="0"/>
                <a:cs typeface="Arial" panose="020B0604020202020204" pitchFamily="34" charset="0"/>
              </a:rPr>
              <a:t>Poddziałanie 19.2: Wsparcie na wdrażanie operacji w ramach strategii rozwoju lokalnego kierowanego przez społeczność – </a:t>
            </a:r>
            <a:r>
              <a:rPr lang="pl-PL" altLang="pl-PL" sz="1950" b="1" u="sng" dirty="0">
                <a:latin typeface="Arial" panose="020B0604020202020204" pitchFamily="34" charset="0"/>
                <a:cs typeface="Arial" panose="020B0604020202020204" pitchFamily="34" charset="0"/>
              </a:rPr>
              <a:t>operacje własne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Beneficjent: </a:t>
            </a:r>
            <a:r>
              <a:rPr lang="pl-P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Lokalna Grupa Działania, która jest stroną umowy ramowej</a:t>
            </a:r>
          </a:p>
          <a:p>
            <a:pPr algn="just">
              <a:lnSpc>
                <a:spcPct val="115000"/>
              </a:lnSpc>
              <a:spcBef>
                <a:spcPts val="130"/>
              </a:spcBef>
              <a:spcAft>
                <a:spcPts val="1000"/>
              </a:spcAft>
              <a:buNone/>
            </a:pPr>
            <a:endParaRPr lang="pl-PL" alt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130"/>
              </a:spcBef>
              <a:spcAft>
                <a:spcPts val="1000"/>
              </a:spcAft>
              <a:buNone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Zakres wsparcia: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przypadku operacji własnych LGD, </a:t>
            </a:r>
            <a:r>
              <a:rPr lang="pl-PL" sz="1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wsparcie na wdrażanie operacji w ramach strategii rozwoju lokalnego kierowanego przez społeczność </a:t>
            </a: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może być udzielone LGD, pod warunkiem że nikt inny uprawniony do wsparcia, w terminie 30 dni od dnia zamieszczenia przez LGD na jej stronie internetowej informacji o planowanej do realizacji operacji własnej, nie zgłosił LGD zamiaru realizacji takiej operacji.</a:t>
            </a:r>
            <a:endParaRPr lang="pl-PL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Obraz 4" descr="logotyp(claim)_pl.gif">
            <a:extLst>
              <a:ext uri="{FF2B5EF4-FFF2-40B4-BE49-F238E27FC236}">
                <a16:creationId xmlns:a16="http://schemas.microsoft.com/office/drawing/2014/main" id="{B3FB3235-6D1C-43D6-9902-85F908F53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6" descr="piktogramy_zestaw.gif">
            <a:extLst>
              <a:ext uri="{FF2B5EF4-FFF2-40B4-BE49-F238E27FC236}">
                <a16:creationId xmlns:a16="http://schemas.microsoft.com/office/drawing/2014/main" id="{97A4EA04-C546-41CC-AF25-5693C9D0D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rostokąt 29">
            <a:extLst>
              <a:ext uri="{FF2B5EF4-FFF2-40B4-BE49-F238E27FC236}">
                <a16:creationId xmlns:a16="http://schemas.microsoft.com/office/drawing/2014/main" id="{47DB1EF5-9A0B-46F1-8366-12011B1F1B14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773FEBF-9F74-43AB-8647-824CE6A0BB70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2" name="Symbol zastępczy numeru slajdu 17">
            <a:extLst>
              <a:ext uri="{FF2B5EF4-FFF2-40B4-BE49-F238E27FC236}">
                <a16:creationId xmlns:a16="http://schemas.microsoft.com/office/drawing/2014/main" id="{93F9F518-8029-4DB1-86BC-8C5E30160F17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</p:spTree>
    <p:extLst>
      <p:ext uri="{BB962C8B-B14F-4D97-AF65-F5344CB8AC3E}">
        <p14:creationId xmlns:p14="http://schemas.microsoft.com/office/powerpoint/2010/main" val="371400302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7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850" y="1265086"/>
            <a:ext cx="87126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Liczba złożonych wniosków w ramach poddziałania 19.2</a:t>
            </a:r>
          </a:p>
          <a:p>
            <a:pPr algn="ctr"/>
            <a:r>
              <a:rPr lang="pl-PL" sz="2400" b="1" dirty="0"/>
              <a:t>- operacje realizowane w zakresie operacji własnych</a:t>
            </a:r>
          </a:p>
          <a:p>
            <a:pPr lvl="0" algn="ctr"/>
            <a:endParaRPr lang="pl-PL" sz="2400" dirty="0"/>
          </a:p>
          <a:p>
            <a:pPr lvl="0" algn="ctr"/>
            <a:endParaRPr lang="pl-PL" sz="2400" dirty="0"/>
          </a:p>
          <a:p>
            <a:pPr lvl="0" algn="ctr"/>
            <a:r>
              <a:rPr lang="pl-PL" sz="2400" dirty="0"/>
              <a:t>Wg stanu na dzień 22 października 2021 r. w ramach poddziałania 19.2 do UMWM wpłynęło </a:t>
            </a:r>
            <a:r>
              <a:rPr lang="pl-PL" sz="2400" b="1" dirty="0"/>
              <a:t>49 projektów własnych </a:t>
            </a:r>
            <a:r>
              <a:rPr lang="pl-PL" sz="2400" dirty="0"/>
              <a:t>w zakresie</a:t>
            </a:r>
          </a:p>
          <a:p>
            <a:pPr lvl="0" algn="ctr"/>
            <a:endParaRPr lang="pl-PL" sz="2400" dirty="0">
              <a:solidFill>
                <a:srgbClr val="000000"/>
              </a:solidFill>
            </a:endParaRPr>
          </a:p>
          <a:p>
            <a:pPr lvl="0" algn="ctr"/>
            <a:endParaRPr lang="pl-PL" sz="2400" dirty="0">
              <a:solidFill>
                <a:srgbClr val="000000"/>
              </a:solidFill>
            </a:endParaRPr>
          </a:p>
          <a:p>
            <a:pPr lvl="0" algn="ctr"/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24" name="Pięciokąt 23"/>
          <p:cNvSpPr/>
          <p:nvPr/>
        </p:nvSpPr>
        <p:spPr bwMode="auto">
          <a:xfrm>
            <a:off x="2203905" y="4193912"/>
            <a:ext cx="4880528" cy="305212"/>
          </a:xfrm>
          <a:prstGeom prst="homePlat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Wzmocnienie kapitału społecznego</a:t>
            </a:r>
          </a:p>
        </p:txBody>
      </p:sp>
      <p:sp>
        <p:nvSpPr>
          <p:cNvPr id="22" name="Pięciokąt 21"/>
          <p:cNvSpPr/>
          <p:nvPr/>
        </p:nvSpPr>
        <p:spPr bwMode="auto">
          <a:xfrm>
            <a:off x="2203905" y="4681484"/>
            <a:ext cx="4880528" cy="458560"/>
          </a:xfrm>
          <a:prstGeom prst="homePlat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Promowanie obszaru objętego LSR, w tym produktów lub usług lokalnych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335279" y="4193912"/>
            <a:ext cx="4498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335279" y="4681406"/>
            <a:ext cx="4498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832042" y="5967563"/>
            <a:ext cx="2034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*Stan na dzień </a:t>
            </a:r>
            <a:r>
              <a:rPr lang="pl-PL" sz="1100" b="1" dirty="0"/>
              <a:t>22.10.2</a:t>
            </a:r>
            <a:r>
              <a:rPr lang="pl-PL" sz="11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021 r</a:t>
            </a:r>
            <a:r>
              <a:rPr lang="pl-PL" sz="14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.</a:t>
            </a:r>
          </a:p>
          <a:p>
            <a:endParaRPr lang="pl-PL" sz="1400" dirty="0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B83FABB6-0813-46E7-8BCD-FF6D7312A4F7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C50B0462-721C-4016-961C-96B1746A9E8A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9" name="Symbol zastępczy numeru slajdu 17">
            <a:extLst>
              <a:ext uri="{FF2B5EF4-FFF2-40B4-BE49-F238E27FC236}">
                <a16:creationId xmlns:a16="http://schemas.microsoft.com/office/drawing/2014/main" id="{9BB8156D-07E1-4108-A609-51A51D1C9EE6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0" name="Obraz 4" descr="logotyp(claim)_pl.gif">
            <a:extLst>
              <a:ext uri="{FF2B5EF4-FFF2-40B4-BE49-F238E27FC236}">
                <a16:creationId xmlns:a16="http://schemas.microsoft.com/office/drawing/2014/main" id="{ABAE2874-307C-4C04-9A81-81354B6E9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Obraz 6" descr="piktogramy_zestaw.gif">
            <a:extLst>
              <a:ext uri="{FF2B5EF4-FFF2-40B4-BE49-F238E27FC236}">
                <a16:creationId xmlns:a16="http://schemas.microsoft.com/office/drawing/2014/main" id="{AB0CD483-74C1-4D57-9C5E-525BB4EEF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76223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7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3594924463"/>
              </p:ext>
            </p:extLst>
          </p:nvPr>
        </p:nvGraphicFramePr>
        <p:xfrm>
          <a:off x="323850" y="1556792"/>
          <a:ext cx="8462963" cy="456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70473" y="885631"/>
            <a:ext cx="8545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Stan weryfikacji złożonych w UMWM wniosków w ramach poddziałania 19.2*</a:t>
            </a:r>
          </a:p>
          <a:p>
            <a:pPr algn="ctr"/>
            <a:r>
              <a:rPr lang="pl-PL" b="1" dirty="0"/>
              <a:t>- operacje realizowane w zakresie operacji własnych</a:t>
            </a:r>
          </a:p>
          <a:p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6156176" y="6160249"/>
            <a:ext cx="18485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b="1" dirty="0">
                <a:solidFill>
                  <a:srgbClr val="000000"/>
                </a:solidFill>
              </a:rPr>
              <a:t>*Stan na dzień</a:t>
            </a:r>
            <a:r>
              <a:rPr lang="pl-PL" sz="1000" b="1" dirty="0">
                <a:solidFill>
                  <a:srgbClr val="FF0000"/>
                </a:solidFill>
              </a:rPr>
              <a:t> </a:t>
            </a:r>
            <a:r>
              <a:rPr lang="pl-PL" sz="1000" b="1" dirty="0"/>
              <a:t>22.10.2021 r</a:t>
            </a:r>
            <a:r>
              <a:rPr lang="pl-PL" sz="1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FF384B71-488E-4ABC-837C-6050F9149F87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F9E7C00-CA9C-4841-9FC9-9B5BBBFDEAC5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5" name="Symbol zastępczy numeru slajdu 17">
            <a:extLst>
              <a:ext uri="{FF2B5EF4-FFF2-40B4-BE49-F238E27FC236}">
                <a16:creationId xmlns:a16="http://schemas.microsoft.com/office/drawing/2014/main" id="{E20F3859-3CA0-4BE9-B0AC-FE8C8364E7E9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26" name="Obraz 4" descr="logotyp(claim)_pl.gif">
            <a:extLst>
              <a:ext uri="{FF2B5EF4-FFF2-40B4-BE49-F238E27FC236}">
                <a16:creationId xmlns:a16="http://schemas.microsoft.com/office/drawing/2014/main" id="{E4DDF817-2889-464E-A58B-69A979DBC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az 6" descr="piktogramy_zestaw.gif">
            <a:extLst>
              <a:ext uri="{FF2B5EF4-FFF2-40B4-BE49-F238E27FC236}">
                <a16:creationId xmlns:a16="http://schemas.microsoft.com/office/drawing/2014/main" id="{5F980DC6-74D4-4D81-AF9A-DBDAAA550C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83667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 dirty="0"/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986769648"/>
              </p:ext>
            </p:extLst>
          </p:nvPr>
        </p:nvGraphicFramePr>
        <p:xfrm>
          <a:off x="467544" y="1445839"/>
          <a:ext cx="7776864" cy="279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pole tekstowe 21"/>
          <p:cNvSpPr txBox="1"/>
          <p:nvPr/>
        </p:nvSpPr>
        <p:spPr>
          <a:xfrm>
            <a:off x="6500826" y="6144230"/>
            <a:ext cx="20233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="1" dirty="0">
                <a:solidFill>
                  <a:srgbClr val="000000"/>
                </a:solidFill>
              </a:rPr>
              <a:t>*Stan na dzień</a:t>
            </a:r>
            <a:r>
              <a:rPr lang="pl-PL" sz="1100" b="1" dirty="0">
                <a:solidFill>
                  <a:srgbClr val="FF0000"/>
                </a:solidFill>
              </a:rPr>
              <a:t> </a:t>
            </a:r>
            <a:r>
              <a:rPr lang="pl-PL" sz="1100" b="1" dirty="0"/>
              <a:t>22.10.</a:t>
            </a:r>
            <a:r>
              <a:rPr lang="pl-PL" sz="1100" b="1" dirty="0">
                <a:solidFill>
                  <a:srgbClr val="000000"/>
                </a:solidFill>
              </a:rPr>
              <a:t>2021 r.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960CD138-B41C-4839-89C3-AB8B8D231A36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86CEACC-590C-487A-BCD5-CA578FEC07E7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5" name="Symbol zastępczy numeru slajdu 17">
            <a:extLst>
              <a:ext uri="{FF2B5EF4-FFF2-40B4-BE49-F238E27FC236}">
                <a16:creationId xmlns:a16="http://schemas.microsoft.com/office/drawing/2014/main" id="{9D6D4CB2-8AE9-46EB-AD98-C1E3A01C2AED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26" name="Obraz 4" descr="logotyp(claim)_pl.gif">
            <a:extLst>
              <a:ext uri="{FF2B5EF4-FFF2-40B4-BE49-F238E27FC236}">
                <a16:creationId xmlns:a16="http://schemas.microsoft.com/office/drawing/2014/main" id="{1EA40181-CD72-4D9C-9D67-4C40D246D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az 6" descr="piktogramy_zestaw.gif">
            <a:extLst>
              <a:ext uri="{FF2B5EF4-FFF2-40B4-BE49-F238E27FC236}">
                <a16:creationId xmlns:a16="http://schemas.microsoft.com/office/drawing/2014/main" id="{3D87F78A-06A7-4C79-9CEB-B0996D9F7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E6949741-FE1A-4C53-99DC-DD8C8E13F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49058"/>
              </p:ext>
            </p:extLst>
          </p:nvPr>
        </p:nvGraphicFramePr>
        <p:xfrm>
          <a:off x="838200" y="4365104"/>
          <a:ext cx="7550223" cy="125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632">
                  <a:extLst>
                    <a:ext uri="{9D8B030D-6E8A-4147-A177-3AD203B41FA5}">
                      <a16:colId xmlns:a16="http://schemas.microsoft.com/office/drawing/2014/main" val="346348098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211966380"/>
                    </a:ext>
                  </a:extLst>
                </a:gridCol>
                <a:gridCol w="2736303">
                  <a:extLst>
                    <a:ext uri="{9D8B030D-6E8A-4147-A177-3AD203B41FA5}">
                      <a16:colId xmlns:a16="http://schemas.microsoft.com/office/drawing/2014/main" val="47920851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pl-P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 % w odniesieniu do kwot bez okresu przejściowego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 % w odniesieniu do kwot uwzględniających okres przejściowy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66940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Podpisane umowy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825980"/>
                  </a:ext>
                </a:extLst>
              </a:tr>
              <a:tr h="375470"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Wnioski rozpatrywane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71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65398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5"/>
          <p:cNvSpPr>
            <a:spLocks/>
          </p:cNvSpPr>
          <p:nvPr/>
        </p:nvSpPr>
        <p:spPr bwMode="auto">
          <a:xfrm>
            <a:off x="7803357" y="335075"/>
            <a:ext cx="240506" cy="20955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8081962" y="333886"/>
            <a:ext cx="190500" cy="211931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6971109" y="319598"/>
            <a:ext cx="216694" cy="235744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7215188" y="343409"/>
            <a:ext cx="240506" cy="1905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57" name="Freeform 13"/>
          <p:cNvSpPr>
            <a:spLocks noEditPoints="1"/>
          </p:cNvSpPr>
          <p:nvPr/>
        </p:nvSpPr>
        <p:spPr bwMode="auto">
          <a:xfrm>
            <a:off x="8302228" y="351745"/>
            <a:ext cx="246460" cy="183356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0655" y="1689690"/>
            <a:ext cx="7974803" cy="508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FF0000"/>
                </a:solidFill>
                <a:cs typeface="Arial" panose="020B0604020202020204" pitchFamily="34" charset="0"/>
              </a:rPr>
              <a:t>958</a:t>
            </a:r>
            <a:r>
              <a:rPr lang="pl-PL" sz="2200" b="1" dirty="0">
                <a:cs typeface="Arial" panose="020B0604020202020204" pitchFamily="34" charset="0"/>
              </a:rPr>
              <a:t> nowych przedsiębiorstw,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FF0000"/>
                </a:solidFill>
                <a:cs typeface="Arial" panose="020B0604020202020204" pitchFamily="34" charset="0"/>
              </a:rPr>
              <a:t>424</a:t>
            </a:r>
            <a:r>
              <a:rPr lang="pl-PL" sz="2200" b="1" dirty="0">
                <a:cs typeface="Arial" panose="020B0604020202020204" pitchFamily="34" charset="0"/>
              </a:rPr>
              <a:t> firm rozwijających działalność,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FF0000"/>
                </a:solidFill>
                <a:cs typeface="Arial" panose="020B0604020202020204" pitchFamily="34" charset="0"/>
              </a:rPr>
              <a:t>1120</a:t>
            </a:r>
            <a:r>
              <a:rPr lang="pl-PL" sz="2200" b="1" dirty="0">
                <a:cs typeface="Arial" panose="020B0604020202020204" pitchFamily="34" charset="0"/>
              </a:rPr>
              <a:t> nowych miejsc pracy, </a:t>
            </a:r>
            <a:r>
              <a:rPr lang="pl-PL" sz="2200" b="1" dirty="0">
                <a:solidFill>
                  <a:srgbClr val="FF0000"/>
                </a:solidFill>
                <a:cs typeface="Arial" panose="020B0604020202020204" pitchFamily="34" charset="0"/>
              </a:rPr>
              <a:t>2663</a:t>
            </a:r>
            <a:r>
              <a:rPr lang="pl-PL" sz="2200" b="1" dirty="0">
                <a:cs typeface="Arial" panose="020B0604020202020204" pitchFamily="34" charset="0"/>
              </a:rPr>
              <a:t> utrzymanych miejsc pracy,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FF0000"/>
                </a:solidFill>
                <a:cs typeface="Arial" panose="020B0604020202020204" pitchFamily="34" charset="0"/>
              </a:rPr>
              <a:t>475</a:t>
            </a:r>
            <a:r>
              <a:rPr lang="pl-PL" sz="2200" b="1" dirty="0">
                <a:cs typeface="Arial" panose="020B0604020202020204" pitchFamily="34" charset="0"/>
              </a:rPr>
              <a:t> nowych obiektów infrastruktury turystycznej i rekreacyjnej,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FF0000"/>
                </a:solidFill>
                <a:cs typeface="Arial" panose="020B0604020202020204" pitchFamily="34" charset="0"/>
              </a:rPr>
              <a:t>1036</a:t>
            </a:r>
            <a:r>
              <a:rPr lang="pl-PL" sz="2200" b="1" dirty="0">
                <a:cs typeface="Arial" panose="020B0604020202020204" pitchFamily="34" charset="0"/>
              </a:rPr>
              <a:t> operacji ukierunkowanych na innowacje,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FF0000"/>
                </a:solidFill>
                <a:cs typeface="Arial" panose="020B0604020202020204" pitchFamily="34" charset="0"/>
              </a:rPr>
              <a:t>325</a:t>
            </a:r>
            <a:r>
              <a:rPr lang="pl-PL" sz="2200" b="1" dirty="0">
                <a:cs typeface="Arial" panose="020B0604020202020204" pitchFamily="34" charset="0"/>
              </a:rPr>
              <a:t> zorganizowanych wydarzeń / imprez,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FF0000"/>
                </a:solidFill>
                <a:cs typeface="Arial" panose="020B0604020202020204" pitchFamily="34" charset="0"/>
              </a:rPr>
              <a:t>10 138 </a:t>
            </a:r>
            <a:r>
              <a:rPr lang="pl-PL" sz="2200" b="1" dirty="0">
                <a:cs typeface="Arial" panose="020B0604020202020204" pitchFamily="34" charset="0"/>
              </a:rPr>
              <a:t>przeszkolonych osób.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100" b="1" dirty="0">
              <a:solidFill>
                <a:srgbClr val="FF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599" y="4907974"/>
            <a:ext cx="1838121" cy="132689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5" name="Prostokąt zaokrąglony 24"/>
          <p:cNvSpPr/>
          <p:nvPr/>
        </p:nvSpPr>
        <p:spPr>
          <a:xfrm>
            <a:off x="1016693" y="928392"/>
            <a:ext cx="6841671" cy="54327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Wybrane efekty realizacji projektów LEADER</a:t>
            </a:r>
            <a:endParaRPr lang="pl-PL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" descr="http://www.norfolklags.co.uk/assets/images/LEADE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91944"/>
            <a:ext cx="1225808" cy="123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25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2EB296BB-116B-4588-8855-2B8993D27298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AA76EC0-92EE-4B5A-A345-26ACECAEADE4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0" name="Symbol zastępczy numeru slajdu 17">
            <a:extLst>
              <a:ext uri="{FF2B5EF4-FFF2-40B4-BE49-F238E27FC236}">
                <a16:creationId xmlns:a16="http://schemas.microsoft.com/office/drawing/2014/main" id="{12A09C59-6DD5-4166-939A-30C58F1F4D3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2" name="Obraz 4" descr="logotyp(claim)_pl.gif">
            <a:extLst>
              <a:ext uri="{FF2B5EF4-FFF2-40B4-BE49-F238E27FC236}">
                <a16:creationId xmlns:a16="http://schemas.microsoft.com/office/drawing/2014/main" id="{74EC4997-5F0A-49CC-B9BC-7FA9EDB29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Obraz 6" descr="piktogramy_zestaw.gif">
            <a:extLst>
              <a:ext uri="{FF2B5EF4-FFF2-40B4-BE49-F238E27FC236}">
                <a16:creationId xmlns:a16="http://schemas.microsoft.com/office/drawing/2014/main" id="{6643D483-701F-48A5-80AE-1859BD89B7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93630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01FEF58-DCB9-40DF-8CC3-CE033A628118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11" name="Symbol zastępczy numeru slajdu 17">
            <a:extLst>
              <a:ext uri="{FF2B5EF4-FFF2-40B4-BE49-F238E27FC236}">
                <a16:creationId xmlns:a16="http://schemas.microsoft.com/office/drawing/2014/main" id="{41D722B9-6D27-46EF-85AA-1CC69A50C371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0553C2C-54B9-4F29-AFC8-10C33F9BD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09" y="776176"/>
            <a:ext cx="7776864" cy="57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5499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01FEF58-DCB9-40DF-8CC3-CE033A628118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11" name="Symbol zastępczy numeru slajdu 17">
            <a:extLst>
              <a:ext uri="{FF2B5EF4-FFF2-40B4-BE49-F238E27FC236}">
                <a16:creationId xmlns:a16="http://schemas.microsoft.com/office/drawing/2014/main" id="{41D722B9-6D27-46EF-85AA-1CC69A50C371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8742628-DA28-4DAA-AD3A-6C95C6F63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807023"/>
            <a:ext cx="7776864" cy="561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257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" name="Prostokąt 8"/>
          <p:cNvSpPr/>
          <p:nvPr/>
        </p:nvSpPr>
        <p:spPr>
          <a:xfrm>
            <a:off x="357158" y="1258779"/>
            <a:ext cx="8100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/>
              <a:t> W ramach inicjatywy LEADER </a:t>
            </a:r>
          </a:p>
          <a:p>
            <a:pPr algn="ctr"/>
            <a:r>
              <a:rPr lang="pl-PL" altLang="pl-PL" sz="2400" b="1" dirty="0"/>
              <a:t>w województwie mazowieckim jedna LGD wdraża strategię wielofunduszową </a:t>
            </a:r>
          </a:p>
          <a:p>
            <a:pPr algn="ctr"/>
            <a:r>
              <a:rPr lang="pl-PL" altLang="pl-PL" sz="2400" b="1" dirty="0"/>
              <a:t>z udziałem środków PROW 2014-2020 </a:t>
            </a:r>
          </a:p>
          <a:p>
            <a:pPr algn="ctr"/>
            <a:r>
              <a:rPr lang="pl-PL" altLang="pl-PL" sz="2400" b="1" dirty="0"/>
              <a:t>i PO RYBY 2014-2020 (Priorytet 4)</a:t>
            </a:r>
          </a:p>
          <a:p>
            <a:pPr algn="ctr"/>
            <a:r>
              <a:rPr lang="pl-PL" altLang="pl-PL" sz="2400" b="1" dirty="0"/>
              <a:t> </a:t>
            </a:r>
          </a:p>
        </p:txBody>
      </p:sp>
      <p:sp>
        <p:nvSpPr>
          <p:cNvPr id="23" name="Prostokąt: zaokrąglone rogi 22"/>
          <p:cNvSpPr/>
          <p:nvPr/>
        </p:nvSpPr>
        <p:spPr>
          <a:xfrm>
            <a:off x="1923529" y="3981299"/>
            <a:ext cx="4961160" cy="851297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Budżet PO RYBY 1,77 mln euro </a:t>
            </a:r>
          </a:p>
          <a:p>
            <a:pPr algn="ctr"/>
            <a:r>
              <a:rPr lang="pl-PL" sz="1000" dirty="0">
                <a:cs typeface="Arial" panose="020B0604020202020204" pitchFamily="34" charset="0"/>
              </a:rPr>
              <a:t> w zakresie działania „realizacja lokalnych strategii rozwoju kierowanych przez społeczność”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B85217F-B4AF-43D4-8261-1C9BEE9C89FF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13" name="Symbol zastępczy numeru slajdu 17">
            <a:extLst>
              <a:ext uri="{FF2B5EF4-FFF2-40B4-BE49-F238E27FC236}">
                <a16:creationId xmlns:a16="http://schemas.microsoft.com/office/drawing/2014/main" id="{F772FBFA-10B9-4A87-886E-4AB702792194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</p:spTree>
    <p:extLst>
      <p:ext uri="{BB962C8B-B14F-4D97-AF65-F5344CB8AC3E}">
        <p14:creationId xmlns:p14="http://schemas.microsoft.com/office/powerpoint/2010/main" val="55042826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Prostokąt 14"/>
          <p:cNvSpPr/>
          <p:nvPr/>
        </p:nvSpPr>
        <p:spPr>
          <a:xfrm>
            <a:off x="164021" y="4380620"/>
            <a:ext cx="2832783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Wydarzenia kulturalne związane z dziedzictwem rybackim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165600" y="2655356"/>
            <a:ext cx="2656400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Dywersyfikację zatrudnienia w sektorze rybołówstwa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1099562" y="5611753"/>
            <a:ext cx="2944348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Infrastrukturę turystyczna i rekreacyjna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2536131" y="1718300"/>
            <a:ext cx="4071737" cy="67049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Rozwijanie łańcucha dostaw sektora rybołówstwa i akwakultury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16291" y="2256039"/>
            <a:ext cx="1948742" cy="14773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Promocję dziedzictwa kulturowego rybołówstwa i akwakultury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3457545" y="3615408"/>
            <a:ext cx="1903300" cy="461665"/>
          </a:xfrm>
          <a:prstGeom prst="rect">
            <a:avLst/>
          </a:prstGeom>
          <a:solidFill>
            <a:srgbClr val="FF0000"/>
          </a:solidFill>
          <a:ln w="47625">
            <a:solidFill>
              <a:schemeClr val="bg1">
                <a:lumMod val="6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1,77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mln euro 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817282" y="4018516"/>
            <a:ext cx="1948742" cy="20313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Rozwijanie działalności gospodarczej służącej rozwojowi obszarów rybackich 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4562875" y="5349771"/>
            <a:ext cx="1895483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</a:rPr>
              <a:t>Renaturyzację</a:t>
            </a:r>
            <a:r>
              <a:rPr lang="pl-PL" b="1" dirty="0">
                <a:solidFill>
                  <a:schemeClr val="bg1"/>
                </a:solidFill>
              </a:rPr>
              <a:t> zbiorników wodnych 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657012" y="831619"/>
            <a:ext cx="7529702" cy="624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w ramach PO RYBY przeznaczone są na:</a:t>
            </a:r>
          </a:p>
        </p:txBody>
      </p:sp>
      <p:cxnSp>
        <p:nvCxnSpPr>
          <p:cNvPr id="5" name="Łącznik prosty ze strzałką 4"/>
          <p:cNvCxnSpPr>
            <a:cxnSpLocks/>
          </p:cNvCxnSpPr>
          <p:nvPr/>
        </p:nvCxnSpPr>
        <p:spPr>
          <a:xfrm flipV="1">
            <a:off x="5465672" y="3050161"/>
            <a:ext cx="582752" cy="3119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>
            <a:cxnSpLocks/>
          </p:cNvCxnSpPr>
          <p:nvPr/>
        </p:nvCxnSpPr>
        <p:spPr>
          <a:xfrm flipV="1">
            <a:off x="4355976" y="2539222"/>
            <a:ext cx="0" cy="810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cxnSpLocks/>
          </p:cNvCxnSpPr>
          <p:nvPr/>
        </p:nvCxnSpPr>
        <p:spPr>
          <a:xfrm>
            <a:off x="5508104" y="3915518"/>
            <a:ext cx="837055" cy="327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cxnSpLocks/>
          </p:cNvCxnSpPr>
          <p:nvPr/>
        </p:nvCxnSpPr>
        <p:spPr>
          <a:xfrm>
            <a:off x="5003633" y="4415448"/>
            <a:ext cx="357212" cy="768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cxnSpLocks/>
          </p:cNvCxnSpPr>
          <p:nvPr/>
        </p:nvCxnSpPr>
        <p:spPr>
          <a:xfrm flipH="1">
            <a:off x="3637966" y="4452319"/>
            <a:ext cx="369924" cy="737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cxnSpLocks/>
          </p:cNvCxnSpPr>
          <p:nvPr/>
        </p:nvCxnSpPr>
        <p:spPr>
          <a:xfrm flipH="1" flipV="1">
            <a:off x="2485464" y="3132535"/>
            <a:ext cx="886592" cy="2964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cxnSpLocks/>
          </p:cNvCxnSpPr>
          <p:nvPr/>
        </p:nvCxnSpPr>
        <p:spPr>
          <a:xfrm flipH="1">
            <a:off x="2771800" y="3953799"/>
            <a:ext cx="506284" cy="2892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083FF8E-550C-4993-A497-18B964D9C4E0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8" name="Symbol zastępczy numeru slajdu 17">
            <a:extLst>
              <a:ext uri="{FF2B5EF4-FFF2-40B4-BE49-F238E27FC236}">
                <a16:creationId xmlns:a16="http://schemas.microsoft.com/office/drawing/2014/main" id="{3C200721-604F-4D97-93CC-DE13108D3686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</p:spTree>
    <p:extLst>
      <p:ext uri="{BB962C8B-B14F-4D97-AF65-F5344CB8AC3E}">
        <p14:creationId xmlns:p14="http://schemas.microsoft.com/office/powerpoint/2010/main" val="322822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6" name="Symbol zastępczy numeru slajdu 17"/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</a:t>
            </a:r>
            <a:r>
              <a:rPr lang="pl-PL" altLang="pl-PL" sz="1200" dirty="0" err="1">
                <a:solidFill>
                  <a:schemeClr val="bg1"/>
                </a:solidFill>
                <a:cs typeface="Arial" panose="020B0604020202020204" pitchFamily="34" charset="0"/>
              </a:rPr>
              <a:t>paźdzernika</a:t>
            </a:r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2021 r.</a:t>
            </a:r>
          </a:p>
        </p:txBody>
      </p:sp>
      <p:sp>
        <p:nvSpPr>
          <p:cNvPr id="9" name="Prostokąt 8"/>
          <p:cNvSpPr/>
          <p:nvPr/>
        </p:nvSpPr>
        <p:spPr>
          <a:xfrm>
            <a:off x="-1478461" y="1123075"/>
            <a:ext cx="7979287" cy="454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altLang="pl-PL" sz="2400" b="1" dirty="0"/>
          </a:p>
          <a:p>
            <a:pPr algn="ctr"/>
            <a:r>
              <a:rPr lang="pl-PL" altLang="pl-PL" sz="2400" b="1" dirty="0"/>
              <a:t>Inicjatywa LEADER</a:t>
            </a:r>
          </a:p>
          <a:p>
            <a:pPr algn="ctr"/>
            <a:r>
              <a:rPr lang="pl-PL" altLang="pl-PL" sz="2400" b="1" dirty="0"/>
              <a:t>w ramach </a:t>
            </a:r>
          </a:p>
          <a:p>
            <a:pPr algn="ctr"/>
            <a:r>
              <a:rPr lang="pl-PL" altLang="pl-PL" sz="2400" b="1" dirty="0"/>
              <a:t>PROGRAMU ROZWOJU </a:t>
            </a:r>
          </a:p>
          <a:p>
            <a:pPr algn="ctr"/>
            <a:r>
              <a:rPr lang="pl-PL" altLang="pl-PL" sz="2400" b="1" dirty="0"/>
              <a:t>OBSZARÓW WIEJSKICH  </a:t>
            </a:r>
            <a:br>
              <a:rPr lang="pl-PL" altLang="pl-PL" sz="2400" b="1" dirty="0"/>
            </a:br>
            <a:r>
              <a:rPr lang="pl-PL" altLang="pl-PL" sz="2400" b="1" dirty="0"/>
              <a:t>na lata 2014-2020 </a:t>
            </a:r>
          </a:p>
          <a:p>
            <a:pPr algn="ctr"/>
            <a:endParaRPr lang="pl-PL" altLang="pl-PL" sz="2400" b="1" dirty="0"/>
          </a:p>
          <a:p>
            <a:pPr algn="ctr">
              <a:lnSpc>
                <a:spcPct val="150000"/>
              </a:lnSpc>
            </a:pPr>
            <a:r>
              <a:rPr lang="pl-PL" altLang="pl-PL" sz="1600" b="1" dirty="0"/>
              <a:t>29 Lokalnych Grup Działania (LGD)</a:t>
            </a:r>
          </a:p>
          <a:p>
            <a:pPr algn="ctr">
              <a:lnSpc>
                <a:spcPct val="150000"/>
              </a:lnSpc>
            </a:pPr>
            <a:r>
              <a:rPr lang="pl-PL" altLang="pl-PL" sz="1400" b="1" dirty="0"/>
              <a:t> obejmuje 251 gmin z województwa mazowieckiego</a:t>
            </a:r>
          </a:p>
          <a:p>
            <a:pPr algn="ctr">
              <a:lnSpc>
                <a:spcPct val="150000"/>
              </a:lnSpc>
            </a:pPr>
            <a:r>
              <a:rPr lang="pl-PL" altLang="pl-PL" sz="1400" b="1" dirty="0"/>
              <a:t>oraz 1 z województwa warmińsko-mazurskiego  </a:t>
            </a:r>
          </a:p>
          <a:p>
            <a:pPr algn="ctr">
              <a:lnSpc>
                <a:spcPct val="150000"/>
              </a:lnSpc>
            </a:pPr>
            <a:endParaRPr lang="pl-PL" altLang="pl-PL" sz="1050" b="1" dirty="0"/>
          </a:p>
          <a:p>
            <a:pPr algn="ctr">
              <a:lnSpc>
                <a:spcPct val="150000"/>
              </a:lnSpc>
            </a:pPr>
            <a:r>
              <a:rPr lang="pl-PL" altLang="pl-PL" sz="1400" b="1" dirty="0"/>
              <a:t>29 mazowieckich gmin realizuje </a:t>
            </a:r>
          </a:p>
          <a:p>
            <a:pPr algn="ctr">
              <a:lnSpc>
                <a:spcPct val="150000"/>
              </a:lnSpc>
            </a:pPr>
            <a:r>
              <a:rPr lang="pl-PL" altLang="pl-PL" sz="1400" b="1" dirty="0"/>
              <a:t>LSR w innych województwach</a:t>
            </a:r>
            <a:endParaRPr lang="pl-PL" altLang="pl-PL" sz="1400" dirty="0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44" y="678257"/>
            <a:ext cx="4112283" cy="5118906"/>
          </a:xfrm>
          <a:prstGeom prst="rect">
            <a:avLst/>
          </a:prstGeom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1DCBCD0-2B0F-41E9-B36C-C9475F09AA39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</p:spTree>
    <p:extLst>
      <p:ext uri="{BB962C8B-B14F-4D97-AF65-F5344CB8AC3E}">
        <p14:creationId xmlns:p14="http://schemas.microsoft.com/office/powerpoint/2010/main" val="3708556585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Prostokąt 14"/>
          <p:cNvSpPr/>
          <p:nvPr/>
        </p:nvSpPr>
        <p:spPr>
          <a:xfrm>
            <a:off x="155041" y="4647509"/>
            <a:ext cx="3192823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Gminnych bibliotek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6111614" y="2511763"/>
            <a:ext cx="2874641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Przedsiębiorców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2217807" y="5859323"/>
            <a:ext cx="4283019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Miast, Gmin, Powiatów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2127717" y="1778162"/>
            <a:ext cx="4744548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Parafii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55041" y="3605120"/>
            <a:ext cx="1948742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Osób fizycznych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55041" y="2457762"/>
            <a:ext cx="2664296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Ochotniczych Straży Pożarnych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3470213" y="3494604"/>
            <a:ext cx="1903300" cy="461665"/>
          </a:xfrm>
          <a:prstGeom prst="rect">
            <a:avLst/>
          </a:prstGeom>
          <a:solidFill>
            <a:srgbClr val="FF0000"/>
          </a:solidFill>
          <a:ln w="47625">
            <a:solidFill>
              <a:schemeClr val="bg1">
                <a:lumMod val="6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1,77 </a:t>
            </a: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mln euro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7037513" y="3429372"/>
            <a:ext cx="1948742" cy="6463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Spółdzielni, Centrum kultury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5076057" y="5054082"/>
            <a:ext cx="3960440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Fundacji, Stowarzyszeń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541974" y="851703"/>
            <a:ext cx="7856084" cy="5832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417763" algn="l"/>
              </a:tabLst>
            </a:pPr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w ramach PO RYBY przeznaczone są dla: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Łącznik prosty ze strzałką 4"/>
          <p:cNvCxnSpPr>
            <a:cxnSpLocks/>
          </p:cNvCxnSpPr>
          <p:nvPr/>
        </p:nvCxnSpPr>
        <p:spPr>
          <a:xfrm flipV="1">
            <a:off x="5292080" y="2848225"/>
            <a:ext cx="648072" cy="319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4499992" y="2356658"/>
            <a:ext cx="0" cy="8106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cxnSpLocks/>
          </p:cNvCxnSpPr>
          <p:nvPr/>
        </p:nvCxnSpPr>
        <p:spPr>
          <a:xfrm>
            <a:off x="5652120" y="3717032"/>
            <a:ext cx="108782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cxnSpLocks/>
          </p:cNvCxnSpPr>
          <p:nvPr/>
        </p:nvCxnSpPr>
        <p:spPr>
          <a:xfrm>
            <a:off x="5182402" y="4187875"/>
            <a:ext cx="757750" cy="536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cxnSpLocks/>
          </p:cNvCxnSpPr>
          <p:nvPr/>
        </p:nvCxnSpPr>
        <p:spPr>
          <a:xfrm>
            <a:off x="4470016" y="4228427"/>
            <a:ext cx="0" cy="9917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H="1" flipV="1">
            <a:off x="2987824" y="2780928"/>
            <a:ext cx="720080" cy="3863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cxnSpLocks/>
          </p:cNvCxnSpPr>
          <p:nvPr/>
        </p:nvCxnSpPr>
        <p:spPr>
          <a:xfrm flipH="1">
            <a:off x="2325348" y="3752537"/>
            <a:ext cx="878500" cy="79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cxnSpLocks/>
          </p:cNvCxnSpPr>
          <p:nvPr/>
        </p:nvCxnSpPr>
        <p:spPr>
          <a:xfrm flipH="1">
            <a:off x="3203848" y="4179390"/>
            <a:ext cx="504056" cy="3527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ymbol zastępczy numeru slajdu 17">
            <a:extLst>
              <a:ext uri="{FF2B5EF4-FFF2-40B4-BE49-F238E27FC236}">
                <a16:creationId xmlns:a16="http://schemas.microsoft.com/office/drawing/2014/main" id="{37D8318F-4B99-4668-B9FF-68503B456D4F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B48E159-FB6C-467E-885E-10009FDDCF75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B175960E-F6E3-4F2D-A844-CE2C71B748CF}"/>
              </a:ext>
            </a:extLst>
          </p:cNvPr>
          <p:cNvSpPr/>
          <p:nvPr/>
        </p:nvSpPr>
        <p:spPr>
          <a:xfrm>
            <a:off x="6111614" y="2524537"/>
            <a:ext cx="2874641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Przedsiębiorców</a:t>
            </a: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AE057F81-E2FA-4402-8FF8-3C71289BA0CB}"/>
              </a:ext>
            </a:extLst>
          </p:cNvPr>
          <p:cNvSpPr/>
          <p:nvPr/>
        </p:nvSpPr>
        <p:spPr>
          <a:xfrm>
            <a:off x="2127717" y="1790936"/>
            <a:ext cx="4744548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Parafii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7B61FB9F-0E8A-451D-8CE4-58F824C48EE0}"/>
              </a:ext>
            </a:extLst>
          </p:cNvPr>
          <p:cNvSpPr/>
          <p:nvPr/>
        </p:nvSpPr>
        <p:spPr>
          <a:xfrm>
            <a:off x="126975" y="4647509"/>
            <a:ext cx="319282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Gminnych bibliotek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58EA1816-EF86-4A22-9F55-2ED3910A97B4}"/>
              </a:ext>
            </a:extLst>
          </p:cNvPr>
          <p:cNvSpPr/>
          <p:nvPr/>
        </p:nvSpPr>
        <p:spPr>
          <a:xfrm>
            <a:off x="2189741" y="5859323"/>
            <a:ext cx="428301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Miast, Gmin, Powiatów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0EB07219-8F90-44FF-8F69-1B40BA836626}"/>
              </a:ext>
            </a:extLst>
          </p:cNvPr>
          <p:cNvSpPr/>
          <p:nvPr/>
        </p:nvSpPr>
        <p:spPr>
          <a:xfrm>
            <a:off x="7009447" y="3429372"/>
            <a:ext cx="1948742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Spółdzielni, Centrum kultury</a:t>
            </a: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FBBD537E-27C9-466B-BFD9-D81460CB364E}"/>
              </a:ext>
            </a:extLst>
          </p:cNvPr>
          <p:cNvSpPr/>
          <p:nvPr/>
        </p:nvSpPr>
        <p:spPr>
          <a:xfrm>
            <a:off x="5047991" y="5054082"/>
            <a:ext cx="3960440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Fundacji, Stowarzyszeń</a:t>
            </a: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FB948B24-F197-462C-A808-20FE580CE761}"/>
              </a:ext>
            </a:extLst>
          </p:cNvPr>
          <p:cNvSpPr/>
          <p:nvPr/>
        </p:nvSpPr>
        <p:spPr>
          <a:xfrm>
            <a:off x="6083548" y="2524537"/>
            <a:ext cx="2874641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Przedsiębiorców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CEA7257B-441B-4129-B183-9E79B4A3AAF1}"/>
              </a:ext>
            </a:extLst>
          </p:cNvPr>
          <p:cNvSpPr/>
          <p:nvPr/>
        </p:nvSpPr>
        <p:spPr>
          <a:xfrm>
            <a:off x="2099651" y="1790936"/>
            <a:ext cx="474454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Parafii</a:t>
            </a:r>
          </a:p>
        </p:txBody>
      </p:sp>
    </p:spTree>
    <p:extLst>
      <p:ext uri="{BB962C8B-B14F-4D97-AF65-F5344CB8AC3E}">
        <p14:creationId xmlns:p14="http://schemas.microsoft.com/office/powerpoint/2010/main" val="354946071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>
              <a:solidFill>
                <a:srgbClr val="000000"/>
              </a:solidFill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893997768"/>
              </p:ext>
            </p:extLst>
          </p:nvPr>
        </p:nvGraphicFramePr>
        <p:xfrm>
          <a:off x="323850" y="1396999"/>
          <a:ext cx="8344693" cy="505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93810" y="819909"/>
            <a:ext cx="82472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Stan weryfikacji złożonych w UMWM wniosków w ramach PO RYBY*</a:t>
            </a:r>
          </a:p>
          <a:p>
            <a:r>
              <a:rPr lang="pl-PL" sz="1200" dirty="0">
                <a:solidFill>
                  <a:srgbClr val="000000"/>
                </a:solidFill>
              </a:rPr>
              <a:t>Łączna wartość zawartych umów – </a:t>
            </a:r>
            <a:r>
              <a:rPr lang="pl-PL" sz="1200" b="1" dirty="0">
                <a:solidFill>
                  <a:srgbClr val="000000"/>
                </a:solidFill>
              </a:rPr>
              <a:t>7 061 215,00 zł</a:t>
            </a:r>
          </a:p>
          <a:p>
            <a:r>
              <a:rPr lang="pl-PL" sz="1200" dirty="0">
                <a:solidFill>
                  <a:srgbClr val="000000"/>
                </a:solidFill>
              </a:rPr>
              <a:t>Łączna wartość weryfikowanych wniosków – </a:t>
            </a:r>
            <a:r>
              <a:rPr lang="pl-PL" sz="1200" b="1" dirty="0">
                <a:solidFill>
                  <a:srgbClr val="000000"/>
                </a:solidFill>
              </a:rPr>
              <a:t>670 000,00 zł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6029130" y="5901611"/>
            <a:ext cx="24313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000000"/>
                </a:solidFill>
              </a:rPr>
              <a:t>*</a:t>
            </a: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 na dzień 22.10.2021 r</a:t>
            </a:r>
            <a:r>
              <a:rPr lang="pl-PL" sz="1200" b="1" dirty="0"/>
              <a:t>.</a:t>
            </a:r>
            <a:br>
              <a:rPr lang="pl-PL" sz="1200" b="1" dirty="0"/>
            </a:br>
            <a:endParaRPr lang="pl-PL" sz="1200" b="1" dirty="0"/>
          </a:p>
          <a:p>
            <a:endParaRPr lang="pl-PL" sz="1400" b="1" dirty="0">
              <a:solidFill>
                <a:srgbClr val="000000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CB2E03D3-E813-40AA-A81C-EEA4BF30D73E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6E02B03-694A-4BF1-953A-B1EBA54A95D5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5E78EF3F-7817-45E5-9D85-7FFE4A710C0A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27" name="Obraz 4" descr="logotyp(claim)_pl.gif">
            <a:extLst>
              <a:ext uri="{FF2B5EF4-FFF2-40B4-BE49-F238E27FC236}">
                <a16:creationId xmlns:a16="http://schemas.microsoft.com/office/drawing/2014/main" id="{67A93466-64A4-4193-9B28-427F093B9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6" descr="piktogramy_zestaw.gif">
            <a:extLst>
              <a:ext uri="{FF2B5EF4-FFF2-40B4-BE49-F238E27FC236}">
                <a16:creationId xmlns:a16="http://schemas.microsoft.com/office/drawing/2014/main" id="{18A86DA3-5F0D-44BE-A612-16668A8C1E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84615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7969" y="1309161"/>
            <a:ext cx="7844259" cy="4879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100" b="1" dirty="0">
              <a:solidFill>
                <a:srgbClr val="FF0000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00" b="1" dirty="0">
                <a:solidFill>
                  <a:srgbClr val="FF0000"/>
                </a:solidFill>
              </a:rPr>
              <a:t>26</a:t>
            </a:r>
            <a:r>
              <a:rPr lang="pl-PL" sz="2100" b="1" dirty="0"/>
              <a:t> stworzonych obiektów infrastruktury rekreacyjnej </a:t>
            </a:r>
            <a:br>
              <a:rPr lang="pl-PL" sz="2100" b="1" dirty="0"/>
            </a:br>
            <a:r>
              <a:rPr lang="pl-PL" sz="2100" b="1" dirty="0"/>
              <a:t>     i turystycznej,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00" b="1" dirty="0">
                <a:solidFill>
                  <a:srgbClr val="FF0000"/>
                </a:solidFill>
              </a:rPr>
              <a:t>24</a:t>
            </a:r>
            <a:r>
              <a:rPr lang="pl-PL" sz="2100" b="1" dirty="0"/>
              <a:t> nowe miejsca pracy, </a:t>
            </a:r>
            <a:r>
              <a:rPr lang="pl-PL" sz="2100" b="1" dirty="0">
                <a:solidFill>
                  <a:srgbClr val="FF0000"/>
                </a:solidFill>
              </a:rPr>
              <a:t>2 </a:t>
            </a:r>
            <a:r>
              <a:rPr lang="pl-PL" sz="2100" b="1" dirty="0"/>
              <a:t>utrzymane miejsca pracy,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00" b="1" dirty="0">
                <a:solidFill>
                  <a:srgbClr val="FF0000"/>
                </a:solidFill>
              </a:rPr>
              <a:t> </a:t>
            </a:r>
            <a:r>
              <a:rPr lang="pl-PL" sz="2100" b="1" dirty="0"/>
              <a:t>wzrost o </a:t>
            </a:r>
            <a:r>
              <a:rPr lang="pl-PL" sz="2100" b="1" dirty="0">
                <a:solidFill>
                  <a:srgbClr val="FF0000"/>
                </a:solidFill>
              </a:rPr>
              <a:t>20</a:t>
            </a:r>
            <a:r>
              <a:rPr lang="pl-PL" sz="2100" b="1" dirty="0"/>
              <a:t> liczby działań Straży Rybackiej,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00" b="1" dirty="0">
                <a:solidFill>
                  <a:srgbClr val="FF0000"/>
                </a:solidFill>
              </a:rPr>
              <a:t>20</a:t>
            </a:r>
            <a:r>
              <a:rPr lang="pl-PL" sz="2100" b="1" dirty="0"/>
              <a:t> operacji tworzących infrastrukturę,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00" b="1" dirty="0">
                <a:solidFill>
                  <a:srgbClr val="FF0000"/>
                </a:solidFill>
              </a:rPr>
              <a:t>5</a:t>
            </a:r>
            <a:r>
              <a:rPr lang="pl-PL" sz="2100" b="1" dirty="0"/>
              <a:t> operacji dotyczących dywersyfikacji działalności,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00" b="1" dirty="0">
                <a:solidFill>
                  <a:srgbClr val="FF0000"/>
                </a:solidFill>
              </a:rPr>
              <a:t>2</a:t>
            </a:r>
            <a:r>
              <a:rPr lang="pl-PL" sz="2100" b="1" dirty="0"/>
              <a:t> operacje dotyczące tworzenia lub rozwijania łańcucha dostaw produktów,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00" b="1" dirty="0">
                <a:solidFill>
                  <a:srgbClr val="FF0000"/>
                </a:solidFill>
              </a:rPr>
              <a:t>1</a:t>
            </a:r>
            <a:r>
              <a:rPr lang="pl-PL" sz="2100" b="1" dirty="0"/>
              <a:t> operacja dotycząca ochrony wód i ryb.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911017" y="1091540"/>
            <a:ext cx="6938161" cy="54327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Wybrane efekty realizacji projektów PO RYBY</a:t>
            </a:r>
            <a:endParaRPr lang="pl-PL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32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20291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847509"/>
            <a:ext cx="7844259" cy="438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Komisja Europejska 31 sierpnia 2021 r. zaakceptowała strategiczną zmianę Programu Rozwoju Obszarów Wiejskich 2014-2020 obejmującą okres przejściowy dla Wspólnej Polityki Rolnej na lata 2021-2022.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Najistotniejsze zmiany: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budżet PROW 2014-2020 zwiększa się o ponad 4,5 mld euro, w tym na działanie M19 LEADER w kwocie </a:t>
            </a:r>
            <a:r>
              <a:rPr lang="pl-PL" sz="1500" b="1" dirty="0"/>
              <a:t>179,7 mln euro </a:t>
            </a:r>
            <a:r>
              <a:rPr lang="pl-PL" sz="1500" dirty="0"/>
              <a:t>(w skali kraju);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/>
              <a:t>wprowadzenie okresu przejściowego, który wydłuża implementację PROW 2014-2020 </a:t>
            </a:r>
            <a:br>
              <a:rPr lang="pl-PL" sz="1500" dirty="0"/>
            </a:br>
            <a:r>
              <a:rPr lang="pl-PL" sz="1500" dirty="0"/>
              <a:t>o kolejne 2 lata. W tym okresie co do zasady będą kontynuowane obecnie istniejące instrumenty wsparcia;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nowy zakres wsparcia w ramach LEADERA – oddolne </a:t>
            </a:r>
            <a:r>
              <a:rPr lang="pl-PL" sz="15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koncepcje</a:t>
            </a:r>
            <a:r>
              <a:rPr lang="pl-PL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rozwoju lokalnego </a:t>
            </a:r>
            <a:br>
              <a:rPr lang="pl-PL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skali mikro „Smart Villages”;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zmianie ulegną kwoty i stawki wsparcia. 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911017" y="1091540"/>
            <a:ext cx="6938161" cy="54327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Zmiana Programu Rozwoju Obszarów Wiejskich 2014-2020 </a:t>
            </a:r>
            <a:endParaRPr lang="pl-PL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33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94661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34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4C4E2F4-F2C0-47FF-AF8D-916BF2B37CA4}"/>
              </a:ext>
            </a:extLst>
          </p:cNvPr>
          <p:cNvSpPr txBox="1"/>
          <p:nvPr/>
        </p:nvSpPr>
        <p:spPr>
          <a:xfrm>
            <a:off x="467544" y="4549299"/>
            <a:ext cx="7844259" cy="60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l-PL" sz="1600" b="1" dirty="0">
                <a:ea typeface="Calibri" panose="020F0502020204030204" pitchFamily="34" charset="0"/>
                <a:cs typeface="Arial" panose="020B0604020202020204" pitchFamily="34" charset="0"/>
              </a:rPr>
              <a:t>Co najmniej 35% dodatkowych środków 19.2 przeznaczone na premię na rozpoczęcie działalności gospodarczej.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3B660F1-0292-43A0-BF81-5541CEC75053}"/>
              </a:ext>
            </a:extLst>
          </p:cNvPr>
          <p:cNvSpPr/>
          <p:nvPr/>
        </p:nvSpPr>
        <p:spPr>
          <a:xfrm>
            <a:off x="717265" y="1571219"/>
            <a:ext cx="7344815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Dodatkowe środki na inicjatywę LEADER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okres przejściowy  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8541ECA-CDBC-42A8-A30B-7B7E4902400D}"/>
              </a:ext>
            </a:extLst>
          </p:cNvPr>
          <p:cNvSpPr/>
          <p:nvPr/>
        </p:nvSpPr>
        <p:spPr>
          <a:xfrm>
            <a:off x="717265" y="2649900"/>
            <a:ext cx="7344816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19.2 – wdrażanie LSR ponad </a:t>
            </a:r>
            <a:r>
              <a:rPr lang="pl-PL" sz="2400" b="1" dirty="0">
                <a:solidFill>
                  <a:schemeClr val="bg1"/>
                </a:solidFill>
              </a:rPr>
              <a:t>17 mln euro 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E0C17C1E-C67D-48D9-9B72-C50BD7B27973}"/>
              </a:ext>
            </a:extLst>
          </p:cNvPr>
          <p:cNvSpPr/>
          <p:nvPr/>
        </p:nvSpPr>
        <p:spPr>
          <a:xfrm>
            <a:off x="717265" y="3491038"/>
            <a:ext cx="7344816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19.4 – Koszty bieżące i aktywizacja ponad </a:t>
            </a:r>
            <a:r>
              <a:rPr lang="pl-PL" sz="2400" b="1" dirty="0">
                <a:solidFill>
                  <a:schemeClr val="bg1"/>
                </a:solidFill>
              </a:rPr>
              <a:t>2 mln euro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2881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60749" y="1340768"/>
            <a:ext cx="7844259" cy="208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pl-PL" sz="1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pl-PL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Limity pomocy na operacje:</a:t>
            </a:r>
            <a:endParaRPr lang="pl-PL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limit na operację – </a:t>
            </a:r>
            <a:r>
              <a:rPr lang="pl-PL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500 000 PLN</a:t>
            </a: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ea typeface="Calibri" panose="020F0502020204030204" pitchFamily="34" charset="0"/>
                <a:cs typeface="Arial" panose="020B0604020202020204" pitchFamily="34" charset="0"/>
              </a:rPr>
              <a:t>limit na operację z </a:t>
            </a: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zakresu rozpoczęcia działalności gospodarczej – </a:t>
            </a:r>
            <a:r>
              <a:rPr lang="pl-PL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100 000 PLN</a:t>
            </a: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limit na operację własną – </a:t>
            </a:r>
            <a:r>
              <a:rPr lang="pl-PL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500 000 PLN</a:t>
            </a: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pl-PL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limit na projekty grantowe – </a:t>
            </a:r>
            <a:r>
              <a:rPr lang="pl-PL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300 000 PLN</a:t>
            </a: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35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A009ACE-ECE0-425A-B90B-5239E6C77E8F}"/>
              </a:ext>
            </a:extLst>
          </p:cNvPr>
          <p:cNvSpPr txBox="1"/>
          <p:nvPr/>
        </p:nvSpPr>
        <p:spPr>
          <a:xfrm>
            <a:off x="467544" y="3507469"/>
            <a:ext cx="8208912" cy="198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endParaRPr lang="pl-PL" sz="16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pl-PL" sz="16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pl-PL" b="1" dirty="0">
                <a:ea typeface="Calibri" panose="020F0502020204030204" pitchFamily="34" charset="0"/>
                <a:cs typeface="Arial" panose="020B0604020202020204" pitchFamily="34" charset="0"/>
              </a:rPr>
              <a:t>Limity pomocy na beneficjentów:</a:t>
            </a: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ea typeface="Calibri" panose="020F0502020204030204" pitchFamily="34" charset="0"/>
                <a:cs typeface="Arial" panose="020B0604020202020204" pitchFamily="34" charset="0"/>
              </a:rPr>
              <a:t>limit na beneficjentów innych niż jednostki finansów publicznych, LGD – </a:t>
            </a:r>
            <a:r>
              <a:rPr lang="pl-PL" sz="1600" b="1" dirty="0">
                <a:ea typeface="Calibri" panose="020F0502020204030204" pitchFamily="34" charset="0"/>
                <a:cs typeface="Arial" panose="020B0604020202020204" pitchFamily="34" charset="0"/>
              </a:rPr>
              <a:t>500 000 PLN; </a:t>
            </a: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ea typeface="Calibri" panose="020F0502020204030204" pitchFamily="34" charset="0"/>
                <a:cs typeface="Arial" panose="020B0604020202020204" pitchFamily="34" charset="0"/>
              </a:rPr>
              <a:t>Limit na </a:t>
            </a:r>
            <a:r>
              <a:rPr lang="pl-PL" sz="1600" dirty="0" err="1">
                <a:ea typeface="Calibri" panose="020F0502020204030204" pitchFamily="34" charset="0"/>
                <a:cs typeface="Arial" panose="020B0604020202020204" pitchFamily="34" charset="0"/>
              </a:rPr>
              <a:t>grantobiorcę</a:t>
            </a:r>
            <a:r>
              <a:rPr lang="pl-PL" sz="1600" dirty="0"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l-PL" sz="1600" b="1" dirty="0">
                <a:ea typeface="Calibri" panose="020F0502020204030204" pitchFamily="34" charset="0"/>
                <a:cs typeface="Arial" panose="020B0604020202020204" pitchFamily="34" charset="0"/>
              </a:rPr>
              <a:t>110 000 PLN.</a:t>
            </a:r>
            <a:endParaRPr lang="pl-PL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89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36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A009ACE-ECE0-425A-B90B-5239E6C77E8F}"/>
              </a:ext>
            </a:extLst>
          </p:cNvPr>
          <p:cNvSpPr txBox="1"/>
          <p:nvPr/>
        </p:nvSpPr>
        <p:spPr>
          <a:xfrm>
            <a:off x="571500" y="1196752"/>
            <a:ext cx="7844259" cy="327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l-PL" sz="1600" b="1" dirty="0">
                <a:ea typeface="Calibri" panose="020F0502020204030204" pitchFamily="34" charset="0"/>
                <a:cs typeface="Arial" panose="020B0604020202020204" pitchFamily="34" charset="0"/>
              </a:rPr>
              <a:t>Wartość operacji</a:t>
            </a:r>
            <a:r>
              <a:rPr lang="pl-PL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l-PL" sz="16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całkowita wartość operacji realizowanych poza projektem grantowym wynosi </a:t>
            </a:r>
            <a:b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 najmniej 50 000 PLN;</a:t>
            </a: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całkowita wartość operacji realizowanej jako projekt grantowy w zakresie przygotowania koncepcji SV – co najmniej 20 000 PLN;</a:t>
            </a: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całkowita wartość grantu na przygotowania koncepcji SV – 4 000 PLN;</a:t>
            </a:r>
            <a:endParaRPr lang="pl-PL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całkowita wartość grantu wynosi nie więcej niż 50 000 PLN.</a:t>
            </a: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4C4E2F4-F2C0-47FF-AF8D-916BF2B37CA4}"/>
              </a:ext>
            </a:extLst>
          </p:cNvPr>
          <p:cNvSpPr txBox="1"/>
          <p:nvPr/>
        </p:nvSpPr>
        <p:spPr>
          <a:xfrm>
            <a:off x="467544" y="4549299"/>
            <a:ext cx="7844259" cy="139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pl-PL" sz="1600" b="1" dirty="0">
                <a:ea typeface="Calibri" panose="020F0502020204030204" pitchFamily="34" charset="0"/>
                <a:cs typeface="Arial" panose="020B0604020202020204" pitchFamily="34" charset="0"/>
              </a:rPr>
              <a:t>Kamień milowy </a:t>
            </a:r>
          </a:p>
          <a:p>
            <a:pPr lvl="0" algn="just">
              <a:lnSpc>
                <a:spcPct val="107000"/>
              </a:lnSpc>
            </a:pPr>
            <a:r>
              <a:rPr lang="pl-PL" sz="1600" dirty="0">
                <a:ea typeface="Calibri" panose="020F0502020204030204" pitchFamily="34" charset="0"/>
                <a:cs typeface="Arial" panose="020B0604020202020204" pitchFamily="34" charset="0"/>
              </a:rPr>
              <a:t>Do umowy ramowej został dodany kamień milowy, który umożliwi obniżenie LSR, jeżeli do 30 czerwca 2023 r. nie zostanie osiągnięty poziom 85% zawartych umów w ramach 19.2.</a:t>
            </a:r>
          </a:p>
          <a:p>
            <a:pPr lvl="0">
              <a:lnSpc>
                <a:spcPct val="107000"/>
              </a:lnSpc>
            </a:pPr>
            <a:endParaRPr lang="pl-PL" sz="1600" b="1" dirty="0">
              <a:highlight>
                <a:srgbClr val="FFFF00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6828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847509"/>
            <a:ext cx="7844259" cy="30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Planu Strategicznego dla Wspólnej Polityki Rolnej 2023-2027, przewiduje interwencję LEADER z budżetem 682 mln euro.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</a:rPr>
              <a:t>W tym roku projekt dokumentu dwukrotnie był poddany konsultacjom społecznym.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</a:rPr>
              <a:t>Druga wersja Planu Strategicznego dla WPR uwzględnia postulat zwiększenia alokacji środków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LEADERA – obecnie </a:t>
            </a: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</a:rPr>
              <a:t>planowana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kwota na tę interwencję to 682 mln euro.</a:t>
            </a:r>
            <a:endParaRPr lang="pl-PL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911017" y="1091540"/>
            <a:ext cx="6938161" cy="54327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Nowy okres programowania </a:t>
            </a:r>
            <a:endParaRPr lang="pl-PL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37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81030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911017" y="1091540"/>
            <a:ext cx="7472794" cy="8973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Środki na LEADERA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(według zapotrzebowania na 19.2+19.4):</a:t>
            </a:r>
            <a:endParaRPr lang="pl-P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38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Symbol zastępczy zawartości 5">
            <a:extLst>
              <a:ext uri="{FF2B5EF4-FFF2-40B4-BE49-F238E27FC236}">
                <a16:creationId xmlns:a16="http://schemas.microsoft.com/office/drawing/2014/main" id="{C16D8F54-AA49-45F6-A8D4-7CFE5A986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341580"/>
              </p:ext>
            </p:extLst>
          </p:nvPr>
        </p:nvGraphicFramePr>
        <p:xfrm>
          <a:off x="1276350" y="2132856"/>
          <a:ext cx="6591300" cy="3950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8619913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785813" y="4437112"/>
            <a:ext cx="7458595" cy="91582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Koperty regionalne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– środki finansowe wydzielone dla poszczególnych województw, ustalane w oparciu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rzeczywiste zapotrzebowania.</a:t>
            </a: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39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E79CBE8-D71C-4A3C-AC04-503FC31858DD}"/>
              </a:ext>
            </a:extLst>
          </p:cNvPr>
          <p:cNvSpPr txBox="1"/>
          <p:nvPr/>
        </p:nvSpPr>
        <p:spPr>
          <a:xfrm>
            <a:off x="683568" y="1200233"/>
            <a:ext cx="76328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 obecnej chwili nie jest możliwe oszacowanie realnego zapotrzebowania na środki ze względu na kilka niewiadomych:</a:t>
            </a:r>
          </a:p>
          <a:p>
            <a:pPr algn="just"/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ilość „białych plam”,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liczba i wielkość (obszarowa) LSR,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ilość LSR międzywojewódzkich.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Ustalenie rzeczywistego zapotrzebowania środków możliwe będzie dopiero na etapie konkursu o wybór LSR. </a:t>
            </a:r>
          </a:p>
        </p:txBody>
      </p:sp>
    </p:spTree>
    <p:extLst>
      <p:ext uri="{BB962C8B-B14F-4D97-AF65-F5344CB8AC3E}">
        <p14:creationId xmlns:p14="http://schemas.microsoft.com/office/powerpoint/2010/main" val="3900257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08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16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25621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5526DC9D-0D1E-4A66-9A6D-7CE337B72874}" type="slidenum">
              <a:rPr lang="pl-PL" altLang="pl-PL" sz="1200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pl-PL" altLang="pl-PL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Obraz 4" descr="logotyp(claim)_pl.gif">
            <a:extLst>
              <a:ext uri="{FF2B5EF4-FFF2-40B4-BE49-F238E27FC236}">
                <a16:creationId xmlns:a16="http://schemas.microsoft.com/office/drawing/2014/main" id="{04E457E7-FE82-4DD8-9B85-9C5B576A2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6" descr="piktogramy_zestaw.gif">
            <a:extLst>
              <a:ext uri="{FF2B5EF4-FFF2-40B4-BE49-F238E27FC236}">
                <a16:creationId xmlns:a16="http://schemas.microsoft.com/office/drawing/2014/main" id="{2D024736-B7DF-427F-976B-C513344DB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56360457-67FD-4FBB-95B2-F4C2DDB455FD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76090F8-B328-431F-A785-37E4C2E8CAEF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8" name="Symbol zastępczy numeru slajdu 17">
            <a:extLst>
              <a:ext uri="{FF2B5EF4-FFF2-40B4-BE49-F238E27FC236}">
                <a16:creationId xmlns:a16="http://schemas.microsoft.com/office/drawing/2014/main" id="{5DD00AE3-ECA7-4003-8452-2381B60D96B7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9A4C57C1-38FB-4B35-B866-910BC027F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768265"/>
              </p:ext>
            </p:extLst>
          </p:nvPr>
        </p:nvGraphicFramePr>
        <p:xfrm>
          <a:off x="606172" y="1459577"/>
          <a:ext cx="7553616" cy="3938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8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1690">
                <a:tc gridSpan="4">
                  <a:txBody>
                    <a:bodyPr/>
                    <a:lstStyle/>
                    <a:p>
                      <a:pPr lvl="0" algn="ctr"/>
                      <a:r>
                        <a:rPr lang="pl-PL" sz="1800" b="1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ea typeface="Lato Bold" panose="020F0502020204030203" pitchFamily="34" charset="0"/>
                          <a:cs typeface="Arial" panose="020B0604020202020204" pitchFamily="34" charset="0"/>
                        </a:rPr>
                        <a:t>M19 - Wsparcie dla rozwoju lokalnego w ramach inicjatywy LEADER</a:t>
                      </a:r>
                      <a:r>
                        <a:rPr lang="pl-PL" sz="1800" b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ea typeface="Lato Bold" panose="020F0502020204030203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1800" b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(RLKS – rozwój lokalny kierowany przez społeczność) </a:t>
                      </a:r>
                    </a:p>
                    <a:p>
                      <a:pPr lvl="0" algn="ctr"/>
                      <a:r>
                        <a:rPr lang="pl-PL" sz="1600" b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okresie PROW na lata 2014-2020</a:t>
                      </a:r>
                      <a:br>
                        <a:rPr lang="pl-PL" sz="1800" b="0" dirty="0">
                          <a:solidFill>
                            <a:srgbClr val="2121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poddziałaniach: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715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</a:p>
                    <a:p>
                      <a:pPr algn="ctr"/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Wsparcie przygotowawcze </a:t>
                      </a:r>
                      <a:endParaRPr lang="pl-P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Wsparcie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 wdrażane operacji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LSR </a:t>
                      </a:r>
                    </a:p>
                    <a:p>
                      <a:pPr algn="ctr"/>
                      <a:endParaRPr lang="pl-P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</a:t>
                      </a:r>
                    </a:p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Przygotowanie </a:t>
                      </a:r>
                    </a:p>
                    <a:p>
                      <a:pPr algn="ctr"/>
                      <a:r>
                        <a:rPr lang="pl-P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realizacja działań                     w zakresie współpracy                 z LGD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Wsparcie                    na koszty bieżące                      i aktywizację</a:t>
                      </a:r>
                      <a:endParaRPr kumimoji="0" lang="pl-PL" alt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563166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1763688" y="2024803"/>
            <a:ext cx="5389175" cy="42262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KOMISJE dokonujące wyboru LSR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40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F026688-1B79-441D-8B54-BE7FBD0DA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892865"/>
              </p:ext>
            </p:extLst>
          </p:nvPr>
        </p:nvGraphicFramePr>
        <p:xfrm>
          <a:off x="939651" y="2636911"/>
          <a:ext cx="7632848" cy="34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9FD4314-11D6-431D-AD45-277ED1E4AC11}"/>
              </a:ext>
            </a:extLst>
          </p:cNvPr>
          <p:cNvSpPr txBox="1"/>
          <p:nvPr/>
        </p:nvSpPr>
        <p:spPr>
          <a:xfrm>
            <a:off x="826982" y="1231744"/>
            <a:ext cx="76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cs typeface="Arial" panose="020B0604020202020204" pitchFamily="34" charset="0"/>
              </a:rPr>
              <a:t>Założenia do wyboru Lokalnych Strategii Rozwoju na nowy okres programowania. 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47454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907009" y="1091540"/>
            <a:ext cx="7472794" cy="131058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Warunki dostępu.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Wyboru LSR dokonuje się spośród LSR spełniających warunki: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1) LSR zgodna z art. 32 ust. 1 rozporządzenia 2021/1060</a:t>
            </a: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41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DD57485-5B3B-4E32-BF55-9E24C0A73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414643"/>
              </p:ext>
            </p:extLst>
          </p:nvPr>
        </p:nvGraphicFramePr>
        <p:xfrm>
          <a:off x="539552" y="2204864"/>
          <a:ext cx="813690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1822865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911017" y="1091540"/>
            <a:ext cx="7472794" cy="75328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Warunki dostępu.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Wyboru LSR dokonuje się spośród LSR spełniających warunki: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pl-P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42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AD6C405-214E-429F-94A6-217FEDBE8FE0}"/>
              </a:ext>
            </a:extLst>
          </p:cNvPr>
          <p:cNvSpPr txBox="1"/>
          <p:nvPr/>
        </p:nvSpPr>
        <p:spPr>
          <a:xfrm>
            <a:off x="1119974" y="2305937"/>
            <a:ext cx="726383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arenR" startAt="2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Obszar objęty LSR musi być spójny przestrzennie.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arenR" startAt="2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LSR będzie realizowana przez LGD:</a:t>
            </a:r>
          </a:p>
          <a:p>
            <a:pPr lvl="1" algn="just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- spełniającą wymagania określone w rozporządzeniu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2021/1060 oraz w art. 4 ustawy RLKS,</a:t>
            </a:r>
          </a:p>
          <a:p>
            <a:pPr lvl="1" algn="just">
              <a:spcAft>
                <a:spcPts val="600"/>
              </a:spcAft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- posiadają opracowany plan komunikacji z lokalną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społecznością.</a:t>
            </a:r>
          </a:p>
          <a:p>
            <a:pPr marL="342900" indent="-342900" algn="just">
              <a:buFont typeface="+mj-lt"/>
              <a:buAutoNum type="arabicParenR" startAt="2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Pozostałe warunki dostępu zostaną określone </a:t>
            </a:r>
            <a:r>
              <a:rPr lang="pl-PL" b="1" u="sng" dirty="0">
                <a:latin typeface="Arial" panose="020B0604020202020204" pitchFamily="34" charset="0"/>
                <a:cs typeface="Arial" panose="020B0604020202020204" pitchFamily="34" charset="0"/>
              </a:rPr>
              <a:t>w regulaminie konkursu.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Regulamin będzie konsultowany z zarządami województw. </a:t>
            </a:r>
          </a:p>
          <a:p>
            <a:pPr marL="342900" indent="-342900">
              <a:buFont typeface="+mj-lt"/>
              <a:buAutoNum type="arabicParenR" startAt="2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39314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911017" y="1091540"/>
            <a:ext cx="7472794" cy="8973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Wyboru LSR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43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E15E50B-5098-49F0-8D43-3C61E71564C6}"/>
              </a:ext>
            </a:extLst>
          </p:cNvPr>
          <p:cNvSpPr txBox="1">
            <a:spLocks/>
          </p:cNvSpPr>
          <p:nvPr/>
        </p:nvSpPr>
        <p:spPr>
          <a:xfrm>
            <a:off x="357158" y="1844824"/>
            <a:ext cx="8391306" cy="352839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6000" b="1" dirty="0">
                <a:latin typeface="Arial" panose="020B0604020202020204" pitchFamily="34" charset="0"/>
                <a:cs typeface="Arial" panose="020B0604020202020204" pitchFamily="34" charset="0"/>
              </a:rPr>
              <a:t>W celu zapewnienia jednolitości i obiektywności w ocenie kryteriów wyboru LSR, zostaną  one określone i szczegółowo zdefiniowane w regulaminie konkursu na wybór LSR.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000" b="1" dirty="0">
                <a:latin typeface="Arial" panose="020B0604020202020204" pitchFamily="34" charset="0"/>
                <a:cs typeface="Arial" panose="020B0604020202020204" pitchFamily="34" charset="0"/>
              </a:rPr>
              <a:t>W regulaminie zaproponowany zostanie szeroki katalog kryteriów: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6000" b="1" dirty="0">
                <a:latin typeface="Arial" panose="020B0604020202020204" pitchFamily="34" charset="0"/>
                <a:cs typeface="Arial" panose="020B0604020202020204" pitchFamily="34" charset="0"/>
              </a:rPr>
              <a:t>- mierzalnych (ok. 60% wagi) np. odwołujących się do oficjalnych opublikowanych danych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6000" b="1" dirty="0">
                <a:latin typeface="Arial" panose="020B0604020202020204" pitchFamily="34" charset="0"/>
                <a:cs typeface="Arial" panose="020B0604020202020204" pitchFamily="34" charset="0"/>
              </a:rPr>
              <a:t>  statystycznych, tj. np. wskaźniki dot. rolnictwa oraz środowiska i klimatu, demograficzne,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6000" b="1" dirty="0">
                <a:latin typeface="Arial" panose="020B0604020202020204" pitchFamily="34" charset="0"/>
                <a:cs typeface="Arial" panose="020B0604020202020204" pitchFamily="34" charset="0"/>
              </a:rPr>
              <a:t>  społeczne czy gospodarcze;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6000" b="1" dirty="0">
                <a:latin typeface="Arial" panose="020B0604020202020204" pitchFamily="34" charset="0"/>
                <a:cs typeface="Arial" panose="020B0604020202020204" pitchFamily="34" charset="0"/>
              </a:rPr>
              <a:t>- niemierzalnych, (eksperckich, ok 40% wagi), tj. np.: zintegrowanie, partnerstwo we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sz="6000" b="1" dirty="0">
                <a:latin typeface="Arial" panose="020B0604020202020204" pitchFamily="34" charset="0"/>
                <a:cs typeface="Arial" panose="020B0604020202020204" pitchFamily="34" charset="0"/>
              </a:rPr>
              <a:t>  wdrażaniu LSR, innowacyjność, terytorialność.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pl-PL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54190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907009" y="1091540"/>
            <a:ext cx="7472794" cy="131058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Środki odwoławcze </a:t>
            </a:r>
            <a:endParaRPr lang="pl-PL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44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Symbol zastępczy zawartości 5">
            <a:extLst>
              <a:ext uri="{FF2B5EF4-FFF2-40B4-BE49-F238E27FC236}">
                <a16:creationId xmlns:a16="http://schemas.microsoft.com/office/drawing/2014/main" id="{36F75A4E-9BA7-4629-AA67-C9EB3EFDA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14788"/>
              </p:ext>
            </p:extLst>
          </p:nvPr>
        </p:nvGraphicFramePr>
        <p:xfrm>
          <a:off x="443886" y="2166990"/>
          <a:ext cx="8256228" cy="321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65560219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911017" y="1091540"/>
            <a:ext cx="7472794" cy="8973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MRiRW</a:t>
            </a:r>
            <a:r>
              <a:rPr lang="pl-P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opracowało i przekazało do konsultacji dokument pn. „Wybór LSR – krok po kroku”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45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E15E50B-5098-49F0-8D43-3C61E71564C6}"/>
              </a:ext>
            </a:extLst>
          </p:cNvPr>
          <p:cNvSpPr txBox="1">
            <a:spLocks/>
          </p:cNvSpPr>
          <p:nvPr/>
        </p:nvSpPr>
        <p:spPr>
          <a:xfrm>
            <a:off x="357158" y="1844824"/>
            <a:ext cx="8391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pl-PL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D10A270-9B19-4015-835F-933E78CE77A2}"/>
              </a:ext>
            </a:extLst>
          </p:cNvPr>
          <p:cNvSpPr txBox="1"/>
          <p:nvPr/>
        </p:nvSpPr>
        <p:spPr>
          <a:xfrm>
            <a:off x="539552" y="2305937"/>
            <a:ext cx="813690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Najistotniejsze elementy:</a:t>
            </a:r>
          </a:p>
          <a:p>
            <a:pPr algn="just">
              <a:spcAft>
                <a:spcPts val="6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- rozszerzenie katalogu przedstawicieli publicznych interesów (sektor publiczny) do których proponuje się zaliczyć m.in. wójtów, burmistrzów, radnych, sołtysów, gminne jednostki kultury;</a:t>
            </a:r>
          </a:p>
          <a:p>
            <a:pPr algn="just">
              <a:spcAft>
                <a:spcPts val="6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- gmina może być jednocześnie członkiem kilku LGD (choć 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 konsekwencji tylko jedna LGD zostanie wybrana);</a:t>
            </a:r>
          </a:p>
          <a:p>
            <a:pPr algn="just">
              <a:spcAft>
                <a:spcPts val="6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- konkurencyjność obszarów – na obszarze danej gminy mogą być opracowywane dwie konkurencyjne strategie, ale ostatecznie może być wybrana tylko 1 strategia;</a:t>
            </a:r>
          </a:p>
          <a:p>
            <a:pPr algn="just">
              <a:spcAft>
                <a:spcPts val="6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- nowe podmioty projektujące swoje LSR nie mogą zaburzyć spójności terytorialnej obecnie funkcjonujących LGD;</a:t>
            </a:r>
          </a:p>
          <a:p>
            <a:pPr algn="just">
              <a:spcAft>
                <a:spcPts val="600"/>
              </a:spcAft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- wysokość wsparcia przygotowawczego – 74 000 PLN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81489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Freeform 15"/>
          <p:cNvSpPr>
            <a:spLocks/>
          </p:cNvSpPr>
          <p:nvPr/>
        </p:nvSpPr>
        <p:spPr bwMode="auto">
          <a:xfrm>
            <a:off x="7477125" y="338648"/>
            <a:ext cx="310753" cy="192881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499" y="308882"/>
            <a:ext cx="236934" cy="257175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685800">
              <a:defRPr/>
            </a:pPr>
            <a:endParaRPr lang="pl-PL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Symbol zastępczy numeru slajdu 17">
            <a:extLst>
              <a:ext uri="{FF2B5EF4-FFF2-40B4-BE49-F238E27FC236}">
                <a16:creationId xmlns:a16="http://schemas.microsoft.com/office/drawing/2014/main" id="{EC2918EF-DB16-42F5-9A8F-1C7D4983A90C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2021 r.</a:t>
            </a:r>
          </a:p>
        </p:txBody>
      </p:sp>
      <p:sp>
        <p:nvSpPr>
          <p:cNvPr id="26" name="Symbol zastępczy numeru slajdu 17">
            <a:extLst>
              <a:ext uri="{FF2B5EF4-FFF2-40B4-BE49-F238E27FC236}">
                <a16:creationId xmlns:a16="http://schemas.microsoft.com/office/drawing/2014/main" id="{6EF201C5-43C7-40F4-8E63-E6AE30D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7188" y="6500813"/>
            <a:ext cx="428625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FB235B1B-1FCB-4948-8876-18F43D24E77F}" type="slidenum">
              <a:rPr lang="pl-PL" altLang="pl-PL">
                <a:solidFill>
                  <a:schemeClr val="bg1"/>
                </a:solidFill>
                <a:cs typeface="Arial" panose="020B0604020202020204" pitchFamily="34" charset="0"/>
              </a:rPr>
              <a:pPr algn="l" eaLnBrk="1" hangingPunct="1"/>
              <a:t>46</a:t>
            </a:fld>
            <a:endParaRPr lang="pl-PL" altLang="pl-P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020A2DDB-993F-4570-BEF3-C6764ABCE4AF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D8E8B799-F155-4732-85BE-085A1AC92B96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1" name="Symbol zastępczy numeru slajdu 17">
            <a:extLst>
              <a:ext uri="{FF2B5EF4-FFF2-40B4-BE49-F238E27FC236}">
                <a16:creationId xmlns:a16="http://schemas.microsoft.com/office/drawing/2014/main" id="{25E35186-DB61-4FE7-9203-ACCA1FBFF62D}"/>
              </a:ext>
            </a:extLst>
          </p:cNvPr>
          <p:cNvSpPr txBox="1">
            <a:spLocks/>
          </p:cNvSpPr>
          <p:nvPr/>
        </p:nvSpPr>
        <p:spPr bwMode="auto">
          <a:xfrm>
            <a:off x="4643406" y="6500811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33" name="Obraz 4" descr="logotyp(claim)_pl.gif">
            <a:extLst>
              <a:ext uri="{FF2B5EF4-FFF2-40B4-BE49-F238E27FC236}">
                <a16:creationId xmlns:a16="http://schemas.microsoft.com/office/drawing/2014/main" id="{A8D68210-E631-431A-B584-DACDFE5EC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6" descr="piktogramy_zestaw.gif">
            <a:extLst>
              <a:ext uri="{FF2B5EF4-FFF2-40B4-BE49-F238E27FC236}">
                <a16:creationId xmlns:a16="http://schemas.microsoft.com/office/drawing/2014/main" id="{79AE2ED9-0BBC-49AF-B586-937BFE2BD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E15E50B-5098-49F0-8D43-3C61E71564C6}"/>
              </a:ext>
            </a:extLst>
          </p:cNvPr>
          <p:cNvSpPr txBox="1">
            <a:spLocks/>
          </p:cNvSpPr>
          <p:nvPr/>
        </p:nvSpPr>
        <p:spPr>
          <a:xfrm>
            <a:off x="357158" y="1844824"/>
            <a:ext cx="8391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pl-PL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BEBEA7BF-A108-4E75-A05D-0B5A22840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85650"/>
              </p:ext>
            </p:extLst>
          </p:nvPr>
        </p:nvGraphicFramePr>
        <p:xfrm>
          <a:off x="397931" y="2300564"/>
          <a:ext cx="8388849" cy="3071173"/>
        </p:xfrm>
        <a:graphic>
          <a:graphicData uri="http://schemas.openxmlformats.org/drawingml/2006/table">
            <a:tbl>
              <a:tblPr/>
              <a:tblGrid>
                <a:gridCol w="2175764">
                  <a:extLst>
                    <a:ext uri="{9D8B030D-6E8A-4147-A177-3AD203B41FA5}">
                      <a16:colId xmlns:a16="http://schemas.microsoft.com/office/drawing/2014/main" val="3444852183"/>
                    </a:ext>
                  </a:extLst>
                </a:gridCol>
                <a:gridCol w="432450">
                  <a:extLst>
                    <a:ext uri="{9D8B030D-6E8A-4147-A177-3AD203B41FA5}">
                      <a16:colId xmlns:a16="http://schemas.microsoft.com/office/drawing/2014/main" val="1571628216"/>
                    </a:ext>
                  </a:extLst>
                </a:gridCol>
                <a:gridCol w="621647">
                  <a:extLst>
                    <a:ext uri="{9D8B030D-6E8A-4147-A177-3AD203B41FA5}">
                      <a16:colId xmlns:a16="http://schemas.microsoft.com/office/drawing/2014/main" val="2608795486"/>
                    </a:ext>
                  </a:extLst>
                </a:gridCol>
                <a:gridCol w="476370">
                  <a:extLst>
                    <a:ext uri="{9D8B030D-6E8A-4147-A177-3AD203B41FA5}">
                      <a16:colId xmlns:a16="http://schemas.microsoft.com/office/drawing/2014/main" val="2551517554"/>
                    </a:ext>
                  </a:extLst>
                </a:gridCol>
                <a:gridCol w="304066">
                  <a:extLst>
                    <a:ext uri="{9D8B030D-6E8A-4147-A177-3AD203B41FA5}">
                      <a16:colId xmlns:a16="http://schemas.microsoft.com/office/drawing/2014/main" val="3674684847"/>
                    </a:ext>
                  </a:extLst>
                </a:gridCol>
                <a:gridCol w="314202">
                  <a:extLst>
                    <a:ext uri="{9D8B030D-6E8A-4147-A177-3AD203B41FA5}">
                      <a16:colId xmlns:a16="http://schemas.microsoft.com/office/drawing/2014/main" val="4236398122"/>
                    </a:ext>
                  </a:extLst>
                </a:gridCol>
                <a:gridCol w="283795">
                  <a:extLst>
                    <a:ext uri="{9D8B030D-6E8A-4147-A177-3AD203B41FA5}">
                      <a16:colId xmlns:a16="http://schemas.microsoft.com/office/drawing/2014/main" val="2385445423"/>
                    </a:ext>
                  </a:extLst>
                </a:gridCol>
                <a:gridCol w="192575">
                  <a:extLst>
                    <a:ext uri="{9D8B030D-6E8A-4147-A177-3AD203B41FA5}">
                      <a16:colId xmlns:a16="http://schemas.microsoft.com/office/drawing/2014/main" val="233288105"/>
                    </a:ext>
                  </a:extLst>
                </a:gridCol>
                <a:gridCol w="222981">
                  <a:extLst>
                    <a:ext uri="{9D8B030D-6E8A-4147-A177-3AD203B41FA5}">
                      <a16:colId xmlns:a16="http://schemas.microsoft.com/office/drawing/2014/main" val="1716676294"/>
                    </a:ext>
                  </a:extLst>
                </a:gridCol>
                <a:gridCol w="513534">
                  <a:extLst>
                    <a:ext uri="{9D8B030D-6E8A-4147-A177-3AD203B41FA5}">
                      <a16:colId xmlns:a16="http://schemas.microsoft.com/office/drawing/2014/main" val="208919427"/>
                    </a:ext>
                  </a:extLst>
                </a:gridCol>
                <a:gridCol w="445964">
                  <a:extLst>
                    <a:ext uri="{9D8B030D-6E8A-4147-A177-3AD203B41FA5}">
                      <a16:colId xmlns:a16="http://schemas.microsoft.com/office/drawing/2014/main" val="2158770117"/>
                    </a:ext>
                  </a:extLst>
                </a:gridCol>
                <a:gridCol w="527047">
                  <a:extLst>
                    <a:ext uri="{9D8B030D-6E8A-4147-A177-3AD203B41FA5}">
                      <a16:colId xmlns:a16="http://schemas.microsoft.com/office/drawing/2014/main" val="3497112857"/>
                    </a:ext>
                  </a:extLst>
                </a:gridCol>
                <a:gridCol w="527047">
                  <a:extLst>
                    <a:ext uri="{9D8B030D-6E8A-4147-A177-3AD203B41FA5}">
                      <a16:colId xmlns:a16="http://schemas.microsoft.com/office/drawing/2014/main" val="3838831891"/>
                    </a:ext>
                  </a:extLst>
                </a:gridCol>
                <a:gridCol w="378394">
                  <a:extLst>
                    <a:ext uri="{9D8B030D-6E8A-4147-A177-3AD203B41FA5}">
                      <a16:colId xmlns:a16="http://schemas.microsoft.com/office/drawing/2014/main" val="896619663"/>
                    </a:ext>
                  </a:extLst>
                </a:gridCol>
                <a:gridCol w="364880">
                  <a:extLst>
                    <a:ext uri="{9D8B030D-6E8A-4147-A177-3AD203B41FA5}">
                      <a16:colId xmlns:a16="http://schemas.microsoft.com/office/drawing/2014/main" val="3111819888"/>
                    </a:ext>
                  </a:extLst>
                </a:gridCol>
                <a:gridCol w="391908">
                  <a:extLst>
                    <a:ext uri="{9D8B030D-6E8A-4147-A177-3AD203B41FA5}">
                      <a16:colId xmlns:a16="http://schemas.microsoft.com/office/drawing/2014/main" val="3961144406"/>
                    </a:ext>
                  </a:extLst>
                </a:gridCol>
                <a:gridCol w="216225">
                  <a:extLst>
                    <a:ext uri="{9D8B030D-6E8A-4147-A177-3AD203B41FA5}">
                      <a16:colId xmlns:a16="http://schemas.microsoft.com/office/drawing/2014/main" val="1191621443"/>
                    </a:ext>
                  </a:extLst>
                </a:gridCol>
              </a:tblGrid>
              <a:tr h="41980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grudzień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styczeń  - czerwiec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lipiec - sierpień 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wrzesień 2022 - luty 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020905"/>
                  </a:ext>
                </a:extLst>
              </a:tr>
              <a:tr h="2209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975959"/>
                  </a:ext>
                </a:extLst>
              </a:tr>
              <a:tr h="4418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Wsparcie przygotowawcze: nabór wniosków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99221"/>
                  </a:ext>
                </a:extLst>
              </a:tr>
              <a:tr h="2209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27702"/>
                  </a:ext>
                </a:extLst>
              </a:tr>
              <a:tr h="4418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Wsparcie przygotowawcze: realizacja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84462"/>
                  </a:ext>
                </a:extLst>
              </a:tr>
              <a:tr h="2209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23709"/>
                  </a:ext>
                </a:extLst>
              </a:tr>
              <a:tr h="4418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Konkurs na wybór LSR: nabór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671621"/>
                  </a:ext>
                </a:extLst>
              </a:tr>
              <a:tr h="22094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5506"/>
                  </a:ext>
                </a:extLst>
              </a:tr>
              <a:tr h="4418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Konkurs na wybór LSR: ocena wniosków i wybór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61781"/>
                  </a:ext>
                </a:extLst>
              </a:tr>
            </a:tbl>
          </a:graphicData>
        </a:graphic>
      </p:graphicFrame>
      <p:sp>
        <p:nvSpPr>
          <p:cNvPr id="28" name="Prostokąt zaokrąglony 24">
            <a:extLst>
              <a:ext uri="{FF2B5EF4-FFF2-40B4-BE49-F238E27FC236}">
                <a16:creationId xmlns:a16="http://schemas.microsoft.com/office/drawing/2014/main" id="{ABB12D95-E189-4CCB-96E8-D5013426E52F}"/>
              </a:ext>
            </a:extLst>
          </p:cNvPr>
          <p:cNvSpPr/>
          <p:nvPr/>
        </p:nvSpPr>
        <p:spPr>
          <a:xfrm>
            <a:off x="911017" y="1091540"/>
            <a:ext cx="7472794" cy="8973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l-P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Harmonogram wyboru LRS na nowy okres programowania</a:t>
            </a:r>
            <a:endParaRPr lang="pl-PL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90748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12295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12296" name="Obraz 4" descr="logotyp(claim)_pl.gif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7" name="Obraz 6" descr="piktogramy_zestaw.gif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292" name="Symbol zastępczy numeru slajdu 17"/>
          <p:cNvSpPr txBox="1">
            <a:spLocks noGrp="1"/>
          </p:cNvSpPr>
          <p:nvPr/>
        </p:nvSpPr>
        <p:spPr bwMode="auto">
          <a:xfrm>
            <a:off x="357188" y="6500813"/>
            <a:ext cx="694826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XIV Mazowiecki Kongres Rozwoju Obszarów Wiejskich </a:t>
            </a:r>
          </a:p>
        </p:txBody>
      </p:sp>
      <p:sp>
        <p:nvSpPr>
          <p:cNvPr id="12293" name="Symbol zastępczy numeru slajdu 17"/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pic>
        <p:nvPicPr>
          <p:cNvPr id="1028" name="Obraz 8" descr="Logo UE">
            <a:extLst>
              <a:ext uri="{FF2B5EF4-FFF2-40B4-BE49-F238E27FC236}">
                <a16:creationId xmlns:a16="http://schemas.microsoft.com/office/drawing/2014/main" id="{5ED1BF90-1431-4E73-9260-A6E11D1F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437112"/>
            <a:ext cx="1146712" cy="77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Obraz 7" descr="logotyp(claim)_czerony_pl_">
            <a:extLst>
              <a:ext uri="{FF2B5EF4-FFF2-40B4-BE49-F238E27FC236}">
                <a16:creationId xmlns:a16="http://schemas.microsoft.com/office/drawing/2014/main" id="{FDC4DAED-A38B-4348-A4FF-0124146E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60" y="4466693"/>
            <a:ext cx="2908184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az 6" descr="Logo KSOW">
            <a:extLst>
              <a:ext uri="{FF2B5EF4-FFF2-40B4-BE49-F238E27FC236}">
                <a16:creationId xmlns:a16="http://schemas.microsoft.com/office/drawing/2014/main" id="{1BD5085E-3DD6-4AB7-B28B-CD8A943E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76382"/>
            <a:ext cx="1952034" cy="7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 5" descr="Logo PROW 2014-2020">
            <a:extLst>
              <a:ext uri="{FF2B5EF4-FFF2-40B4-BE49-F238E27FC236}">
                <a16:creationId xmlns:a16="http://schemas.microsoft.com/office/drawing/2014/main" id="{FFFDC888-757D-4616-9B87-6E88D650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57" y="4276888"/>
            <a:ext cx="1440159" cy="95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EBD278B-C0E4-45CD-8FFA-13CFAC85B9BE}"/>
              </a:ext>
            </a:extLst>
          </p:cNvPr>
          <p:cNvSpPr txBox="1"/>
          <p:nvPr/>
        </p:nvSpPr>
        <p:spPr>
          <a:xfrm>
            <a:off x="335817" y="5483591"/>
            <a:ext cx="842965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„Europejski Fundusz Rolny na rzecz Rozwoju Obszarów Wiejskich: Europa inwestująca w obszary wiejskie” </a:t>
            </a:r>
            <a:endParaRPr kumimoji="0" lang="pl-PL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Instytucja Zarządzająca Programem Rozwoju Obszarów Wiejskich na lata 2014-2020 - Minister Rolnictwa i Rozwoju Wsi</a:t>
            </a:r>
            <a:endParaRPr kumimoji="0" lang="pl-PL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XIV Mazowiecki Kongres Rozwoju Obszarów Wiejskich współfinansowany ze środków Unii Europejskie</a:t>
            </a:r>
            <a:r>
              <a:rPr kumimoji="0" lang="pl-PL" altLang="zh-CN" sz="12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 </a:t>
            </a:r>
            <a:endParaRPr kumimoji="0" lang="pl-PL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ramach Krajowej Sieci Obszarów Wiejskich Programu Rozwoju Obszarów Wiejskich na lata 2014–2020 </a:t>
            </a:r>
            <a:br>
              <a:rPr kumimoji="0" lang="pl-PL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kumimoji="0" lang="pl-PL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pl-PL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1AF510C-9890-451A-B66D-0CAE226DBB2D}"/>
              </a:ext>
            </a:extLst>
          </p:cNvPr>
          <p:cNvSpPr txBox="1"/>
          <p:nvPr/>
        </p:nvSpPr>
        <p:spPr>
          <a:xfrm>
            <a:off x="616352" y="1489750"/>
            <a:ext cx="7916087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l-PL" b="1" kern="0" dirty="0">
                <a:cs typeface="Arial" panose="020B0604020202020204" pitchFamily="34" charset="0"/>
              </a:rPr>
              <a:t>Urząd Marszałkowski Województwa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l-PL" b="1" kern="0" dirty="0">
                <a:cs typeface="Arial" panose="020B0604020202020204" pitchFamily="34" charset="0"/>
              </a:rPr>
              <a:t>Mazowieckiego w Warszawie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l-PL" b="1" kern="0" dirty="0">
                <a:cs typeface="Arial" panose="020B0604020202020204" pitchFamily="34" charset="0"/>
              </a:rPr>
              <a:t>Departament Rolnictwa i Rozwoju Obszarów Wiejskich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l-PL" kern="0" dirty="0">
                <a:cs typeface="Arial" panose="020B0604020202020204" pitchFamily="34" charset="0"/>
              </a:rPr>
              <a:t> 03-469 Warszawa, ul. Skoczylasa 4 (IV piętro)</a:t>
            </a:r>
            <a:br>
              <a:rPr lang="pl-PL" kern="0" dirty="0">
                <a:cs typeface="Arial" panose="020B0604020202020204" pitchFamily="34" charset="0"/>
              </a:rPr>
            </a:br>
            <a:r>
              <a:rPr lang="pl-PL" kern="0" dirty="0">
                <a:cs typeface="Arial" panose="020B0604020202020204" pitchFamily="34" charset="0"/>
              </a:rPr>
              <a:t>tel. (+22) 5979700, 5979701 </a:t>
            </a:r>
            <a:r>
              <a:rPr lang="pl-PL" kern="0" dirty="0">
                <a:solidFill>
                  <a:srgbClr val="002060"/>
                </a:solidFill>
                <a:cs typeface="Arial" panose="020B0604020202020204" pitchFamily="34" charset="0"/>
                <a:hlinkClick r:id="rId8"/>
              </a:rPr>
              <a:t>rolnictwo@mazovia.pl</a:t>
            </a:r>
            <a:endParaRPr lang="pl-PL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endParaRPr lang="pl-PL" sz="2000" kern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l-PL" sz="1600" kern="0" dirty="0">
                <a:solidFill>
                  <a:srgbClr val="002060"/>
                </a:solidFill>
                <a:cs typeface="Arial" panose="020B0604020202020204" pitchFamily="34" charset="0"/>
              </a:rPr>
              <a:t>Łukasz Brzeziński tel. (+22) 5979326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pl-PL" sz="1600" kern="0" dirty="0">
                <a:solidFill>
                  <a:srgbClr val="002060"/>
                </a:solidFill>
                <a:cs typeface="Arial" panose="020B0604020202020204" pitchFamily="34" charset="0"/>
                <a:hlinkClick r:id="rId9"/>
              </a:rPr>
              <a:t>lukasz.brzezinski@mazovia.pl</a:t>
            </a:r>
            <a:endParaRPr lang="pl-PL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558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6" name="Symbol zastępczy numeru slajdu 17"/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</a:t>
            </a:r>
            <a:r>
              <a:rPr lang="pl-PL" altLang="pl-PL" sz="1200" dirty="0" err="1">
                <a:solidFill>
                  <a:schemeClr val="bg1"/>
                </a:solidFill>
                <a:cs typeface="Arial" panose="020B0604020202020204" pitchFamily="34" charset="0"/>
              </a:rPr>
              <a:t>paźdzernika</a:t>
            </a:r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2021 r.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5B6B56A-9A00-45E0-94C8-B5DF6B16FE8A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E4E9DD1-CA7F-4945-A229-95B1DCE2945E}"/>
              </a:ext>
            </a:extLst>
          </p:cNvPr>
          <p:cNvSpPr txBox="1"/>
          <p:nvPr/>
        </p:nvSpPr>
        <p:spPr>
          <a:xfrm>
            <a:off x="357158" y="1196752"/>
            <a:ext cx="5336764" cy="186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Budżet LGD                                       w województwie mazowieckim      to ponad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106 mln euro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5B639B-00B6-43CA-9CBE-1A8D5FED5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41730"/>
              </p:ext>
            </p:extLst>
          </p:nvPr>
        </p:nvGraphicFramePr>
        <p:xfrm>
          <a:off x="1587826" y="480516"/>
          <a:ext cx="7632848" cy="578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Znak plus 6">
            <a:extLst>
              <a:ext uri="{FF2B5EF4-FFF2-40B4-BE49-F238E27FC236}">
                <a16:creationId xmlns:a16="http://schemas.microsoft.com/office/drawing/2014/main" id="{5C6607D7-A6C3-40D5-8504-C654229C25F2}"/>
              </a:ext>
            </a:extLst>
          </p:cNvPr>
          <p:cNvSpPr/>
          <p:nvPr/>
        </p:nvSpPr>
        <p:spPr>
          <a:xfrm>
            <a:off x="6948264" y="3074893"/>
            <a:ext cx="319005" cy="263816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Znak plus 14">
            <a:extLst>
              <a:ext uri="{FF2B5EF4-FFF2-40B4-BE49-F238E27FC236}">
                <a16:creationId xmlns:a16="http://schemas.microsoft.com/office/drawing/2014/main" id="{E5A5733E-C21C-4490-B097-92B06221F7B6}"/>
              </a:ext>
            </a:extLst>
          </p:cNvPr>
          <p:cNvSpPr/>
          <p:nvPr/>
        </p:nvSpPr>
        <p:spPr>
          <a:xfrm>
            <a:off x="6500826" y="3984065"/>
            <a:ext cx="319005" cy="263816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Znak plus 15">
            <a:extLst>
              <a:ext uri="{FF2B5EF4-FFF2-40B4-BE49-F238E27FC236}">
                <a16:creationId xmlns:a16="http://schemas.microsoft.com/office/drawing/2014/main" id="{1653F6D2-3227-4749-9FB5-8EFB9540CA31}"/>
              </a:ext>
            </a:extLst>
          </p:cNvPr>
          <p:cNvSpPr/>
          <p:nvPr/>
        </p:nvSpPr>
        <p:spPr>
          <a:xfrm>
            <a:off x="5693922" y="4869160"/>
            <a:ext cx="319005" cy="263816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Znak plus 16">
            <a:extLst>
              <a:ext uri="{FF2B5EF4-FFF2-40B4-BE49-F238E27FC236}">
                <a16:creationId xmlns:a16="http://schemas.microsoft.com/office/drawing/2014/main" id="{137242B3-213F-4E09-ABF7-052C51663820}"/>
              </a:ext>
            </a:extLst>
          </p:cNvPr>
          <p:cNvSpPr/>
          <p:nvPr/>
        </p:nvSpPr>
        <p:spPr>
          <a:xfrm>
            <a:off x="4904736" y="5805264"/>
            <a:ext cx="319005" cy="263816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ówna się 7">
            <a:extLst>
              <a:ext uri="{FF2B5EF4-FFF2-40B4-BE49-F238E27FC236}">
                <a16:creationId xmlns:a16="http://schemas.microsoft.com/office/drawing/2014/main" id="{0D5284FB-67D7-4EC3-9F46-3405F0C95681}"/>
              </a:ext>
            </a:extLst>
          </p:cNvPr>
          <p:cNvSpPr/>
          <p:nvPr/>
        </p:nvSpPr>
        <p:spPr>
          <a:xfrm>
            <a:off x="7227442" y="2126516"/>
            <a:ext cx="319005" cy="321069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342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6" name="Symbol zastępczy numeru slajdu 17"/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sp>
        <p:nvSpPr>
          <p:cNvPr id="23" name="Prostokąt: zaokrąglone rogi 22"/>
          <p:cNvSpPr/>
          <p:nvPr/>
        </p:nvSpPr>
        <p:spPr>
          <a:xfrm>
            <a:off x="2051720" y="975717"/>
            <a:ext cx="4961160" cy="987504"/>
          </a:xfrm>
          <a:prstGeom prst="round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Łączny budżet LGD w podziale na poddziałania</a:t>
            </a:r>
          </a:p>
        </p:txBody>
      </p:sp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CA60CF34-9FAB-45B2-BADA-63449E4FC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246488"/>
              </p:ext>
            </p:extLst>
          </p:nvPr>
        </p:nvGraphicFramePr>
        <p:xfrm>
          <a:off x="971600" y="2003314"/>
          <a:ext cx="7200800" cy="4457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CB9C029-C8EE-47EE-8E16-4D02EF21940D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</p:spTree>
    <p:extLst>
      <p:ext uri="{BB962C8B-B14F-4D97-AF65-F5344CB8AC3E}">
        <p14:creationId xmlns:p14="http://schemas.microsoft.com/office/powerpoint/2010/main" val="8656505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a 20"/>
          <p:cNvGrpSpPr>
            <a:grpSpLocks/>
          </p:cNvGrpSpPr>
          <p:nvPr/>
        </p:nvGrpSpPr>
        <p:grpSpPr bwMode="auto">
          <a:xfrm>
            <a:off x="0" y="357188"/>
            <a:ext cx="9144000" cy="6500812"/>
            <a:chOff x="0" y="357166"/>
            <a:chExt cx="9144000" cy="6500834"/>
          </a:xfrm>
        </p:grpSpPr>
        <p:sp>
          <p:nvSpPr>
            <p:cNvPr id="4" name="Prostokąt 3"/>
            <p:cNvSpPr/>
            <p:nvPr/>
          </p:nvSpPr>
          <p:spPr>
            <a:xfrm>
              <a:off x="0" y="6500812"/>
              <a:ext cx="9144000" cy="357188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081" name="Grupa 19"/>
            <p:cNvGrpSpPr>
              <a:grpSpLocks/>
            </p:cNvGrpSpPr>
            <p:nvPr/>
          </p:nvGrpSpPr>
          <p:grpSpPr bwMode="auto">
            <a:xfrm>
              <a:off x="357158" y="357166"/>
              <a:ext cx="8429684" cy="422629"/>
              <a:chOff x="357158" y="357166"/>
              <a:chExt cx="8429684" cy="422629"/>
            </a:xfrm>
          </p:grpSpPr>
          <p:pic>
            <p:nvPicPr>
              <p:cNvPr id="3082" name="Obraz 4" descr="logotyp(claim)_pl.gif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58" y="357166"/>
                <a:ext cx="2214578" cy="42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Obraz 6" descr="piktogramy_zestaw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357166"/>
                <a:ext cx="2286016" cy="321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76" name="Symbol zastępczy numeru slajdu 17"/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DE9361D-691D-4122-B2D1-281A80F47EB7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7B59EE0-56B5-40FF-8F25-F7E591F770FC}"/>
              </a:ext>
            </a:extLst>
          </p:cNvPr>
          <p:cNvSpPr txBox="1"/>
          <p:nvPr/>
        </p:nvSpPr>
        <p:spPr>
          <a:xfrm>
            <a:off x="1403648" y="1340768"/>
            <a:ext cx="6336704" cy="113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5000"/>
              </a:lnSpc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Arial" panose="020B0604020202020204" pitchFamily="34" charset="0"/>
              </a:rPr>
              <a:t>Wykorzystanie różnicy kursowej – dodatkowe korzyści finansowe dla LGD</a:t>
            </a:r>
          </a:p>
          <a:p>
            <a:pPr marL="457200">
              <a:lnSpc>
                <a:spcPct val="105000"/>
              </a:lnSpc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2242114-4580-4498-A1BB-1EE7055BD639}"/>
              </a:ext>
            </a:extLst>
          </p:cNvPr>
          <p:cNvSpPr/>
          <p:nvPr/>
        </p:nvSpPr>
        <p:spPr>
          <a:xfrm>
            <a:off x="611560" y="2239172"/>
            <a:ext cx="7848872" cy="4160081"/>
          </a:xfrm>
          <a:prstGeom prst="rect">
            <a:avLst/>
          </a:prstGeom>
        </p:spPr>
        <p:txBody>
          <a:bodyPr/>
          <a:lstStyle/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220C116-85FA-41B0-B73B-8402B50DA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250018"/>
              </p:ext>
            </p:extLst>
          </p:nvPr>
        </p:nvGraphicFramePr>
        <p:xfrm>
          <a:off x="827584" y="2239170"/>
          <a:ext cx="7416824" cy="351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479489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6 w 480"/>
              <a:gd name="T1" fmla="*/ 2147483646 h 535"/>
              <a:gd name="T2" fmla="*/ 2147483646 w 480"/>
              <a:gd name="T3" fmla="*/ 2147483646 h 535"/>
              <a:gd name="T4" fmla="*/ 2147483646 w 480"/>
              <a:gd name="T5" fmla="*/ 2147483646 h 535"/>
              <a:gd name="T6" fmla="*/ 2147483646 w 480"/>
              <a:gd name="T7" fmla="*/ 2147483646 h 535"/>
              <a:gd name="T8" fmla="*/ 2147483646 w 480"/>
              <a:gd name="T9" fmla="*/ 2147483646 h 535"/>
              <a:gd name="T10" fmla="*/ 2147483646 w 480"/>
              <a:gd name="T11" fmla="*/ 2147483646 h 535"/>
              <a:gd name="T12" fmla="*/ 2147483646 w 480"/>
              <a:gd name="T13" fmla="*/ 2147483646 h 535"/>
              <a:gd name="T14" fmla="*/ 2147483646 w 480"/>
              <a:gd name="T15" fmla="*/ 2147483646 h 535"/>
              <a:gd name="T16" fmla="*/ 2147483646 w 480"/>
              <a:gd name="T17" fmla="*/ 2147483646 h 535"/>
              <a:gd name="T18" fmla="*/ 2147483646 w 480"/>
              <a:gd name="T19" fmla="*/ 2147483646 h 535"/>
              <a:gd name="T20" fmla="*/ 2147483646 w 480"/>
              <a:gd name="T21" fmla="*/ 2147483646 h 535"/>
              <a:gd name="T22" fmla="*/ 2147483646 w 480"/>
              <a:gd name="T23" fmla="*/ 2147483646 h 535"/>
              <a:gd name="T24" fmla="*/ 0 w 480"/>
              <a:gd name="T25" fmla="*/ 2147483646 h 535"/>
              <a:gd name="T26" fmla="*/ 0 w 480"/>
              <a:gd name="T27" fmla="*/ 2147483646 h 535"/>
              <a:gd name="T28" fmla="*/ 2147483646 w 480"/>
              <a:gd name="T29" fmla="*/ 2147483646 h 535"/>
              <a:gd name="T30" fmla="*/ 2147483646 w 480"/>
              <a:gd name="T31" fmla="*/ 2147483646 h 535"/>
              <a:gd name="T32" fmla="*/ 2147483646 w 480"/>
              <a:gd name="T33" fmla="*/ 2147483646 h 535"/>
              <a:gd name="T34" fmla="*/ 2147483646 w 480"/>
              <a:gd name="T35" fmla="*/ 2147483646 h 535"/>
              <a:gd name="T36" fmla="*/ 2147483646 w 480"/>
              <a:gd name="T37" fmla="*/ 2147483646 h 535"/>
              <a:gd name="T38" fmla="*/ 2147483646 w 480"/>
              <a:gd name="T39" fmla="*/ 2147483646 h 535"/>
              <a:gd name="T40" fmla="*/ 2147483646 w 480"/>
              <a:gd name="T41" fmla="*/ 2147483646 h 535"/>
              <a:gd name="T42" fmla="*/ 2147483646 w 480"/>
              <a:gd name="T43" fmla="*/ 2147483646 h 535"/>
              <a:gd name="T44" fmla="*/ 2147483646 w 480"/>
              <a:gd name="T45" fmla="*/ 2147483646 h 535"/>
              <a:gd name="T46" fmla="*/ 2147483646 w 480"/>
              <a:gd name="T47" fmla="*/ 2147483646 h 535"/>
              <a:gd name="T48" fmla="*/ 2147483646 w 480"/>
              <a:gd name="T49" fmla="*/ 2147483646 h 535"/>
              <a:gd name="T50" fmla="*/ 2147483646 w 480"/>
              <a:gd name="T51" fmla="*/ 2147483646 h 535"/>
              <a:gd name="T52" fmla="*/ 2147483646 w 480"/>
              <a:gd name="T53" fmla="*/ 2147483646 h 535"/>
              <a:gd name="T54" fmla="*/ 2147483646 w 480"/>
              <a:gd name="T55" fmla="*/ 2147483646 h 535"/>
              <a:gd name="T56" fmla="*/ 2147483646 w 480"/>
              <a:gd name="T57" fmla="*/ 2147483646 h 535"/>
              <a:gd name="T58" fmla="*/ 2147483646 w 480"/>
              <a:gd name="T59" fmla="*/ 2147483646 h 535"/>
              <a:gd name="T60" fmla="*/ 2147483646 w 480"/>
              <a:gd name="T61" fmla="*/ 2147483646 h 535"/>
              <a:gd name="T62" fmla="*/ 2147483646 w 480"/>
              <a:gd name="T63" fmla="*/ 2147483646 h 535"/>
              <a:gd name="T64" fmla="*/ 2147483646 w 480"/>
              <a:gd name="T65" fmla="*/ 2147483646 h 535"/>
              <a:gd name="T66" fmla="*/ 2147483646 w 480"/>
              <a:gd name="T67" fmla="*/ 2147483646 h 535"/>
              <a:gd name="T68" fmla="*/ 2147483646 w 480"/>
              <a:gd name="T69" fmla="*/ 2147483646 h 535"/>
              <a:gd name="T70" fmla="*/ 2147483646 w 480"/>
              <a:gd name="T71" fmla="*/ 2147483646 h 535"/>
              <a:gd name="T72" fmla="*/ 2147483646 w 480"/>
              <a:gd name="T73" fmla="*/ 2147483646 h 535"/>
              <a:gd name="T74" fmla="*/ 2147483646 w 480"/>
              <a:gd name="T75" fmla="*/ 2147483646 h 535"/>
              <a:gd name="T76" fmla="*/ 2147483646 w 480"/>
              <a:gd name="T77" fmla="*/ 2147483646 h 535"/>
              <a:gd name="T78" fmla="*/ 2147483646 w 480"/>
              <a:gd name="T79" fmla="*/ 2147483646 h 535"/>
              <a:gd name="T80" fmla="*/ 2147483646 w 480"/>
              <a:gd name="T81" fmla="*/ 2147483646 h 535"/>
              <a:gd name="T82" fmla="*/ 2147483646 w 480"/>
              <a:gd name="T83" fmla="*/ 2147483646 h 535"/>
              <a:gd name="T84" fmla="*/ 2147483646 w 480"/>
              <a:gd name="T85" fmla="*/ 2147483646 h 535"/>
              <a:gd name="T86" fmla="*/ 2147483646 w 480"/>
              <a:gd name="T87" fmla="*/ 2147483646 h 535"/>
              <a:gd name="T88" fmla="*/ 2147483646 w 480"/>
              <a:gd name="T89" fmla="*/ 2147483646 h 535"/>
              <a:gd name="T90" fmla="*/ 2147483646 w 480"/>
              <a:gd name="T91" fmla="*/ 2147483646 h 535"/>
              <a:gd name="T92" fmla="*/ 2147483646 w 480"/>
              <a:gd name="T93" fmla="*/ 2147483646 h 535"/>
              <a:gd name="T94" fmla="*/ 2147483646 w 480"/>
              <a:gd name="T95" fmla="*/ 2147483646 h 535"/>
              <a:gd name="T96" fmla="*/ 2147483646 w 480"/>
              <a:gd name="T97" fmla="*/ 2147483646 h 535"/>
              <a:gd name="T98" fmla="*/ 2147483646 w 480"/>
              <a:gd name="T99" fmla="*/ 2147483646 h 535"/>
              <a:gd name="T100" fmla="*/ 2147483646 w 480"/>
              <a:gd name="T101" fmla="*/ 2147483646 h 535"/>
              <a:gd name="T102" fmla="*/ 2147483646 w 480"/>
              <a:gd name="T103" fmla="*/ 2147483646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7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6 w 598"/>
              <a:gd name="T1" fmla="*/ 2147483646 h 650"/>
              <a:gd name="T2" fmla="*/ 2147483646 w 598"/>
              <a:gd name="T3" fmla="*/ 2147483646 h 650"/>
              <a:gd name="T4" fmla="*/ 2147483646 w 598"/>
              <a:gd name="T5" fmla="*/ 2147483646 h 650"/>
              <a:gd name="T6" fmla="*/ 2147483646 w 598"/>
              <a:gd name="T7" fmla="*/ 2147483646 h 650"/>
              <a:gd name="T8" fmla="*/ 2147483646 w 598"/>
              <a:gd name="T9" fmla="*/ 2147483646 h 650"/>
              <a:gd name="T10" fmla="*/ 2147483646 w 598"/>
              <a:gd name="T11" fmla="*/ 2147483646 h 650"/>
              <a:gd name="T12" fmla="*/ 2147483646 w 598"/>
              <a:gd name="T13" fmla="*/ 2147483646 h 650"/>
              <a:gd name="T14" fmla="*/ 2147483646 w 598"/>
              <a:gd name="T15" fmla="*/ 2147483646 h 650"/>
              <a:gd name="T16" fmla="*/ 2147483646 w 598"/>
              <a:gd name="T17" fmla="*/ 2147483646 h 650"/>
              <a:gd name="T18" fmla="*/ 2147483646 w 598"/>
              <a:gd name="T19" fmla="*/ 2147483646 h 650"/>
              <a:gd name="T20" fmla="*/ 2147483646 w 598"/>
              <a:gd name="T21" fmla="*/ 2147483646 h 650"/>
              <a:gd name="T22" fmla="*/ 2147483646 w 598"/>
              <a:gd name="T23" fmla="*/ 2147483646 h 650"/>
              <a:gd name="T24" fmla="*/ 2147483646 w 598"/>
              <a:gd name="T25" fmla="*/ 2147483646 h 650"/>
              <a:gd name="T26" fmla="*/ 2147483646 w 598"/>
              <a:gd name="T27" fmla="*/ 2147483646 h 650"/>
              <a:gd name="T28" fmla="*/ 2147483646 w 598"/>
              <a:gd name="T29" fmla="*/ 2147483646 h 650"/>
              <a:gd name="T30" fmla="*/ 2147483646 w 598"/>
              <a:gd name="T31" fmla="*/ 2147483646 h 650"/>
              <a:gd name="T32" fmla="*/ 2147483646 w 598"/>
              <a:gd name="T33" fmla="*/ 2147483646 h 650"/>
              <a:gd name="T34" fmla="*/ 2147483646 w 598"/>
              <a:gd name="T35" fmla="*/ 0 h 650"/>
              <a:gd name="T36" fmla="*/ 2147483646 w 598"/>
              <a:gd name="T37" fmla="*/ 2147483646 h 650"/>
              <a:gd name="T38" fmla="*/ 2147483646 w 598"/>
              <a:gd name="T39" fmla="*/ 2147483646 h 650"/>
              <a:gd name="T40" fmla="*/ 2147483646 w 598"/>
              <a:gd name="T41" fmla="*/ 2147483646 h 650"/>
              <a:gd name="T42" fmla="*/ 2147483646 w 598"/>
              <a:gd name="T43" fmla="*/ 2147483646 h 650"/>
              <a:gd name="T44" fmla="*/ 2147483646 w 598"/>
              <a:gd name="T45" fmla="*/ 2147483646 h 650"/>
              <a:gd name="T46" fmla="*/ 2147483646 w 598"/>
              <a:gd name="T47" fmla="*/ 2147483646 h 650"/>
              <a:gd name="T48" fmla="*/ 2147483646 w 598"/>
              <a:gd name="T49" fmla="*/ 2147483646 h 650"/>
              <a:gd name="T50" fmla="*/ 2147483646 w 598"/>
              <a:gd name="T51" fmla="*/ 2147483646 h 650"/>
              <a:gd name="T52" fmla="*/ 2147483646 w 598"/>
              <a:gd name="T53" fmla="*/ 2147483646 h 650"/>
              <a:gd name="T54" fmla="*/ 2147483646 w 598"/>
              <a:gd name="T55" fmla="*/ 2147483646 h 650"/>
              <a:gd name="T56" fmla="*/ 2147483646 w 598"/>
              <a:gd name="T57" fmla="*/ 2147483646 h 650"/>
              <a:gd name="T58" fmla="*/ 2147483646 w 598"/>
              <a:gd name="T59" fmla="*/ 2147483646 h 650"/>
              <a:gd name="T60" fmla="*/ 2147483646 w 598"/>
              <a:gd name="T61" fmla="*/ 2147483646 h 650"/>
              <a:gd name="T62" fmla="*/ 2147483646 w 598"/>
              <a:gd name="T63" fmla="*/ 2147483646 h 650"/>
              <a:gd name="T64" fmla="*/ 2147483646 w 598"/>
              <a:gd name="T65" fmla="*/ 2147483646 h 650"/>
              <a:gd name="T66" fmla="*/ 2147483646 w 598"/>
              <a:gd name="T67" fmla="*/ 2147483646 h 650"/>
              <a:gd name="T68" fmla="*/ 2147483646 w 598"/>
              <a:gd name="T69" fmla="*/ 2147483646 h 650"/>
              <a:gd name="T70" fmla="*/ 2147483646 w 598"/>
              <a:gd name="T71" fmla="*/ 2147483646 h 650"/>
              <a:gd name="T72" fmla="*/ 2147483646 w 598"/>
              <a:gd name="T73" fmla="*/ 2147483646 h 650"/>
              <a:gd name="T74" fmla="*/ 2147483646 w 598"/>
              <a:gd name="T75" fmla="*/ 2147483646 h 650"/>
              <a:gd name="T76" fmla="*/ 2147483646 w 598"/>
              <a:gd name="T77" fmla="*/ 2147483646 h 650"/>
              <a:gd name="T78" fmla="*/ 2147483646 w 598"/>
              <a:gd name="T79" fmla="*/ 2147483646 h 650"/>
              <a:gd name="T80" fmla="*/ 2147483646 w 598"/>
              <a:gd name="T81" fmla="*/ 2147483646 h 650"/>
              <a:gd name="T82" fmla="*/ 2147483646 w 598"/>
              <a:gd name="T83" fmla="*/ 2147483646 h 650"/>
              <a:gd name="T84" fmla="*/ 2147483646 w 598"/>
              <a:gd name="T85" fmla="*/ 2147483646 h 650"/>
              <a:gd name="T86" fmla="*/ 2147483646 w 598"/>
              <a:gd name="T87" fmla="*/ 2147483646 h 650"/>
              <a:gd name="T88" fmla="*/ 2147483646 w 598"/>
              <a:gd name="T89" fmla="*/ 2147483646 h 650"/>
              <a:gd name="T90" fmla="*/ 2147483646 w 598"/>
              <a:gd name="T91" fmla="*/ 2147483646 h 650"/>
              <a:gd name="T92" fmla="*/ 2147483646 w 598"/>
              <a:gd name="T93" fmla="*/ 2147483646 h 650"/>
              <a:gd name="T94" fmla="*/ 2147483646 w 598"/>
              <a:gd name="T95" fmla="*/ 2147483646 h 650"/>
              <a:gd name="T96" fmla="*/ 2147483646 w 598"/>
              <a:gd name="T97" fmla="*/ 2147483646 h 650"/>
              <a:gd name="T98" fmla="*/ 2147483646 w 598"/>
              <a:gd name="T99" fmla="*/ 2147483646 h 650"/>
              <a:gd name="T100" fmla="*/ 2147483646 w 598"/>
              <a:gd name="T101" fmla="*/ 2147483646 h 650"/>
              <a:gd name="T102" fmla="*/ 2147483646 w 598"/>
              <a:gd name="T103" fmla="*/ 2147483646 h 650"/>
              <a:gd name="T104" fmla="*/ 2147483646 w 598"/>
              <a:gd name="T105" fmla="*/ 2147483646 h 650"/>
              <a:gd name="T106" fmla="*/ 2147483646 w 598"/>
              <a:gd name="T107" fmla="*/ 2147483646 h 650"/>
              <a:gd name="T108" fmla="*/ 2147483646 w 598"/>
              <a:gd name="T109" fmla="*/ 2147483646 h 650"/>
              <a:gd name="T110" fmla="*/ 2147483646 w 598"/>
              <a:gd name="T111" fmla="*/ 2147483646 h 650"/>
              <a:gd name="T112" fmla="*/ 2147483646 w 598"/>
              <a:gd name="T113" fmla="*/ 2147483646 h 650"/>
              <a:gd name="T114" fmla="*/ 2147483646 w 598"/>
              <a:gd name="T115" fmla="*/ 2147483646 h 650"/>
              <a:gd name="T116" fmla="*/ 2147483646 w 598"/>
              <a:gd name="T117" fmla="*/ 2147483646 h 650"/>
              <a:gd name="T118" fmla="*/ 2147483646 w 598"/>
              <a:gd name="T119" fmla="*/ 2147483646 h 650"/>
              <a:gd name="T120" fmla="*/ 2147483646 w 598"/>
              <a:gd name="T121" fmla="*/ 2147483646 h 650"/>
              <a:gd name="T122" fmla="*/ 2147483646 w 598"/>
              <a:gd name="T123" fmla="*/ 2147483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l-PL" altLang="pl-PL" sz="2400">
              <a:latin typeface="Times New Roman" panose="02020603050405020304" pitchFamily="18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165072472"/>
              </p:ext>
            </p:extLst>
          </p:nvPr>
        </p:nvGraphicFramePr>
        <p:xfrm>
          <a:off x="0" y="1211434"/>
          <a:ext cx="894140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pole tekstowe 25"/>
          <p:cNvSpPr txBox="1"/>
          <p:nvPr/>
        </p:nvSpPr>
        <p:spPr>
          <a:xfrm>
            <a:off x="2525149" y="811324"/>
            <a:ext cx="473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Budżety LGD w PROW 2014-2020</a:t>
            </a:r>
          </a:p>
        </p:txBody>
      </p:sp>
      <p:pic>
        <p:nvPicPr>
          <p:cNvPr id="23" name="Obraz 4" descr="logotyp(claim)_pl.gif">
            <a:extLst>
              <a:ext uri="{FF2B5EF4-FFF2-40B4-BE49-F238E27FC236}">
                <a16:creationId xmlns:a16="http://schemas.microsoft.com/office/drawing/2014/main" id="{137E7A66-7630-45FC-B3B3-A4FDD98B5D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az 6" descr="piktogramy_zestaw.gif">
            <a:extLst>
              <a:ext uri="{FF2B5EF4-FFF2-40B4-BE49-F238E27FC236}">
                <a16:creationId xmlns:a16="http://schemas.microsoft.com/office/drawing/2014/main" id="{B70A9347-2666-45B1-830D-0404FEB860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rostokąt 26">
            <a:extLst>
              <a:ext uri="{FF2B5EF4-FFF2-40B4-BE49-F238E27FC236}">
                <a16:creationId xmlns:a16="http://schemas.microsoft.com/office/drawing/2014/main" id="{5ECF1B65-3B2B-4366-8D08-23D4414437AA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3ADF579F-FB55-4F81-8F78-FBB9F1949E72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0" name="Symbol zastępczy numeru slajdu 17">
            <a:extLst>
              <a:ext uri="{FF2B5EF4-FFF2-40B4-BE49-F238E27FC236}">
                <a16:creationId xmlns:a16="http://schemas.microsoft.com/office/drawing/2014/main" id="{4EF17AC8-8B5A-4F5A-BC89-1FEFD242541B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</p:spTree>
    <p:extLst>
      <p:ext uri="{BB962C8B-B14F-4D97-AF65-F5344CB8AC3E}">
        <p14:creationId xmlns:p14="http://schemas.microsoft.com/office/powerpoint/2010/main" val="15290762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6 w 605"/>
              <a:gd name="T1" fmla="*/ 2147483646 h 528"/>
              <a:gd name="T2" fmla="*/ 2147483646 w 605"/>
              <a:gd name="T3" fmla="*/ 2147483646 h 528"/>
              <a:gd name="T4" fmla="*/ 2147483646 w 605"/>
              <a:gd name="T5" fmla="*/ 2147483646 h 528"/>
              <a:gd name="T6" fmla="*/ 2147483646 w 605"/>
              <a:gd name="T7" fmla="*/ 2147483646 h 528"/>
              <a:gd name="T8" fmla="*/ 2147483646 w 605"/>
              <a:gd name="T9" fmla="*/ 2147483646 h 528"/>
              <a:gd name="T10" fmla="*/ 2147483646 w 605"/>
              <a:gd name="T11" fmla="*/ 2147483646 h 528"/>
              <a:gd name="T12" fmla="*/ 2147483646 w 605"/>
              <a:gd name="T13" fmla="*/ 2147483646 h 528"/>
              <a:gd name="T14" fmla="*/ 2147483646 w 605"/>
              <a:gd name="T15" fmla="*/ 2147483646 h 528"/>
              <a:gd name="T16" fmla="*/ 2147483646 w 605"/>
              <a:gd name="T17" fmla="*/ 2147483646 h 528"/>
              <a:gd name="T18" fmla="*/ 2147483646 w 605"/>
              <a:gd name="T19" fmla="*/ 2147483646 h 528"/>
              <a:gd name="T20" fmla="*/ 2147483646 w 605"/>
              <a:gd name="T21" fmla="*/ 2147483646 h 528"/>
              <a:gd name="T22" fmla="*/ 2147483646 w 605"/>
              <a:gd name="T23" fmla="*/ 2147483646 h 528"/>
              <a:gd name="T24" fmla="*/ 2147483646 w 605"/>
              <a:gd name="T25" fmla="*/ 2147483646 h 528"/>
              <a:gd name="T26" fmla="*/ 2147483646 w 605"/>
              <a:gd name="T27" fmla="*/ 2147483646 h 528"/>
              <a:gd name="T28" fmla="*/ 2147483646 w 605"/>
              <a:gd name="T29" fmla="*/ 2147483646 h 528"/>
              <a:gd name="T30" fmla="*/ 2147483646 w 605"/>
              <a:gd name="T31" fmla="*/ 2147483646 h 528"/>
              <a:gd name="T32" fmla="*/ 2147483646 w 605"/>
              <a:gd name="T33" fmla="*/ 2147483646 h 528"/>
              <a:gd name="T34" fmla="*/ 2147483646 w 605"/>
              <a:gd name="T35" fmla="*/ 2147483646 h 528"/>
              <a:gd name="T36" fmla="*/ 2147483646 w 605"/>
              <a:gd name="T37" fmla="*/ 2147483646 h 528"/>
              <a:gd name="T38" fmla="*/ 2147483646 w 605"/>
              <a:gd name="T39" fmla="*/ 2147483646 h 528"/>
              <a:gd name="T40" fmla="*/ 2147483646 w 605"/>
              <a:gd name="T41" fmla="*/ 2147483646 h 528"/>
              <a:gd name="T42" fmla="*/ 2147483646 w 605"/>
              <a:gd name="T43" fmla="*/ 2147483646 h 528"/>
              <a:gd name="T44" fmla="*/ 2147483646 w 605"/>
              <a:gd name="T45" fmla="*/ 2147483646 h 528"/>
              <a:gd name="T46" fmla="*/ 2147483646 w 605"/>
              <a:gd name="T47" fmla="*/ 2147483646 h 528"/>
              <a:gd name="T48" fmla="*/ 2147483646 w 605"/>
              <a:gd name="T49" fmla="*/ 2147483646 h 528"/>
              <a:gd name="T50" fmla="*/ 2147483646 w 605"/>
              <a:gd name="T51" fmla="*/ 2147483646 h 528"/>
              <a:gd name="T52" fmla="*/ 2147483646 w 605"/>
              <a:gd name="T53" fmla="*/ 2147483646 h 528"/>
              <a:gd name="T54" fmla="*/ 2147483646 w 605"/>
              <a:gd name="T55" fmla="*/ 2147483646 h 528"/>
              <a:gd name="T56" fmla="*/ 2147483646 w 605"/>
              <a:gd name="T57" fmla="*/ 2147483646 h 528"/>
              <a:gd name="T58" fmla="*/ 2147483646 w 605"/>
              <a:gd name="T59" fmla="*/ 2147483646 h 528"/>
              <a:gd name="T60" fmla="*/ 2147483646 w 605"/>
              <a:gd name="T61" fmla="*/ 2147483646 h 528"/>
              <a:gd name="T62" fmla="*/ 2147483646 w 605"/>
              <a:gd name="T63" fmla="*/ 2147483646 h 528"/>
              <a:gd name="T64" fmla="*/ 2147483646 w 605"/>
              <a:gd name="T65" fmla="*/ 2147483646 h 528"/>
              <a:gd name="T66" fmla="*/ 2147483646 w 605"/>
              <a:gd name="T67" fmla="*/ 2147483646 h 528"/>
              <a:gd name="T68" fmla="*/ 2147483646 w 605"/>
              <a:gd name="T69" fmla="*/ 2147483646 h 528"/>
              <a:gd name="T70" fmla="*/ 2147483646 w 605"/>
              <a:gd name="T71" fmla="*/ 2147483646 h 528"/>
              <a:gd name="T72" fmla="*/ 2147483646 w 605"/>
              <a:gd name="T73" fmla="*/ 2147483646 h 528"/>
              <a:gd name="T74" fmla="*/ 2147483646 w 605"/>
              <a:gd name="T75" fmla="*/ 2147483646 h 528"/>
              <a:gd name="T76" fmla="*/ 2147483646 w 605"/>
              <a:gd name="T77" fmla="*/ 2147483646 h 528"/>
              <a:gd name="T78" fmla="*/ 2147483646 w 605"/>
              <a:gd name="T79" fmla="*/ 2147483646 h 528"/>
              <a:gd name="T80" fmla="*/ 2147483646 w 605"/>
              <a:gd name="T81" fmla="*/ 2147483646 h 528"/>
              <a:gd name="T82" fmla="*/ 2147483646 w 605"/>
              <a:gd name="T83" fmla="*/ 2147483646 h 528"/>
              <a:gd name="T84" fmla="*/ 2147483646 w 605"/>
              <a:gd name="T85" fmla="*/ 2147483646 h 528"/>
              <a:gd name="T86" fmla="*/ 2147483646 w 605"/>
              <a:gd name="T87" fmla="*/ 2147483646 h 528"/>
              <a:gd name="T88" fmla="*/ 2147483646 w 605"/>
              <a:gd name="T89" fmla="*/ 2147483646 h 528"/>
              <a:gd name="T90" fmla="*/ 2147483646 w 605"/>
              <a:gd name="T91" fmla="*/ 2147483646 h 528"/>
              <a:gd name="T92" fmla="*/ 2147483646 w 605"/>
              <a:gd name="T93" fmla="*/ 2147483646 h 528"/>
              <a:gd name="T94" fmla="*/ 2147483646 w 605"/>
              <a:gd name="T95" fmla="*/ 2147483646 h 528"/>
              <a:gd name="T96" fmla="*/ 2147483646 w 605"/>
              <a:gd name="T97" fmla="*/ 2147483646 h 528"/>
              <a:gd name="T98" fmla="*/ 2147483646 w 605"/>
              <a:gd name="T99" fmla="*/ 2147483646 h 528"/>
              <a:gd name="T100" fmla="*/ 2147483646 w 605"/>
              <a:gd name="T101" fmla="*/ 2147483646 h 528"/>
              <a:gd name="T102" fmla="*/ 2147483646 w 605"/>
              <a:gd name="T103" fmla="*/ 2147483646 h 528"/>
              <a:gd name="T104" fmla="*/ 2147483646 w 605"/>
              <a:gd name="T105" fmla="*/ 2147483646 h 528"/>
              <a:gd name="T106" fmla="*/ 2147483646 w 605"/>
              <a:gd name="T107" fmla="*/ 2147483646 h 528"/>
              <a:gd name="T108" fmla="*/ 2147483646 w 605"/>
              <a:gd name="T109" fmla="*/ 2147483646 h 528"/>
              <a:gd name="T110" fmla="*/ 2147483646 w 605"/>
              <a:gd name="T111" fmla="*/ 2147483646 h 528"/>
              <a:gd name="T112" fmla="*/ 2147483646 w 605"/>
              <a:gd name="T113" fmla="*/ 2147483646 h 528"/>
              <a:gd name="T114" fmla="*/ 2147483646 w 605"/>
              <a:gd name="T115" fmla="*/ 2147483646 h 528"/>
              <a:gd name="T116" fmla="*/ 2147483646 w 605"/>
              <a:gd name="T117" fmla="*/ 2147483646 h 528"/>
              <a:gd name="T118" fmla="*/ 2147483646 w 605"/>
              <a:gd name="T119" fmla="*/ 2147483646 h 528"/>
              <a:gd name="T120" fmla="*/ 2147483646 w 605"/>
              <a:gd name="T121" fmla="*/ 2147483646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49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6 w 545"/>
              <a:gd name="T1" fmla="*/ 2147483646 h 594"/>
              <a:gd name="T2" fmla="*/ 2147483646 w 545"/>
              <a:gd name="T3" fmla="*/ 2147483646 h 594"/>
              <a:gd name="T4" fmla="*/ 0 w 545"/>
              <a:gd name="T5" fmla="*/ 2147483646 h 594"/>
              <a:gd name="T6" fmla="*/ 2147483646 w 545"/>
              <a:gd name="T7" fmla="*/ 2147483646 h 594"/>
              <a:gd name="T8" fmla="*/ 2147483646 w 545"/>
              <a:gd name="T9" fmla="*/ 2147483646 h 594"/>
              <a:gd name="T10" fmla="*/ 2147483646 w 545"/>
              <a:gd name="T11" fmla="*/ 2147483646 h 594"/>
              <a:gd name="T12" fmla="*/ 2147483646 w 545"/>
              <a:gd name="T13" fmla="*/ 2147483646 h 594"/>
              <a:gd name="T14" fmla="*/ 2147483646 w 545"/>
              <a:gd name="T15" fmla="*/ 2147483646 h 594"/>
              <a:gd name="T16" fmla="*/ 2147483646 w 545"/>
              <a:gd name="T17" fmla="*/ 2147483646 h 594"/>
              <a:gd name="T18" fmla="*/ 2147483646 w 545"/>
              <a:gd name="T19" fmla="*/ 2147483646 h 594"/>
              <a:gd name="T20" fmla="*/ 2147483646 w 545"/>
              <a:gd name="T21" fmla="*/ 2147483646 h 594"/>
              <a:gd name="T22" fmla="*/ 2147483646 w 545"/>
              <a:gd name="T23" fmla="*/ 2147483646 h 594"/>
              <a:gd name="T24" fmla="*/ 2147483646 w 545"/>
              <a:gd name="T25" fmla="*/ 2147483646 h 594"/>
              <a:gd name="T26" fmla="*/ 2147483646 w 545"/>
              <a:gd name="T27" fmla="*/ 2147483646 h 594"/>
              <a:gd name="T28" fmla="*/ 2147483646 w 545"/>
              <a:gd name="T29" fmla="*/ 2147483646 h 594"/>
              <a:gd name="T30" fmla="*/ 2147483646 w 545"/>
              <a:gd name="T31" fmla="*/ 2147483646 h 594"/>
              <a:gd name="T32" fmla="*/ 2147483646 w 545"/>
              <a:gd name="T33" fmla="*/ 2147483646 h 594"/>
              <a:gd name="T34" fmla="*/ 2147483646 w 545"/>
              <a:gd name="T35" fmla="*/ 2147483646 h 594"/>
              <a:gd name="T36" fmla="*/ 2147483646 w 545"/>
              <a:gd name="T37" fmla="*/ 2147483646 h 594"/>
              <a:gd name="T38" fmla="*/ 2147483646 w 545"/>
              <a:gd name="T39" fmla="*/ 2147483646 h 594"/>
              <a:gd name="T40" fmla="*/ 2147483646 w 545"/>
              <a:gd name="T41" fmla="*/ 2147483646 h 594"/>
              <a:gd name="T42" fmla="*/ 2147483646 w 545"/>
              <a:gd name="T43" fmla="*/ 2147483646 h 594"/>
              <a:gd name="T44" fmla="*/ 2147483646 w 545"/>
              <a:gd name="T45" fmla="*/ 2147483646 h 594"/>
              <a:gd name="T46" fmla="*/ 2147483646 w 545"/>
              <a:gd name="T47" fmla="*/ 2147483646 h 594"/>
              <a:gd name="T48" fmla="*/ 2147483646 w 545"/>
              <a:gd name="T49" fmla="*/ 2147483646 h 594"/>
              <a:gd name="T50" fmla="*/ 2147483646 w 545"/>
              <a:gd name="T51" fmla="*/ 2147483646 h 594"/>
              <a:gd name="T52" fmla="*/ 2147483646 w 545"/>
              <a:gd name="T53" fmla="*/ 2147483646 h 594"/>
              <a:gd name="T54" fmla="*/ 2147483646 w 545"/>
              <a:gd name="T55" fmla="*/ 2147483646 h 594"/>
              <a:gd name="T56" fmla="*/ 2147483646 w 545"/>
              <a:gd name="T57" fmla="*/ 2147483646 h 594"/>
              <a:gd name="T58" fmla="*/ 2147483646 w 545"/>
              <a:gd name="T59" fmla="*/ 2147483646 h 594"/>
              <a:gd name="T60" fmla="*/ 2147483646 w 545"/>
              <a:gd name="T61" fmla="*/ 2147483646 h 594"/>
              <a:gd name="T62" fmla="*/ 2147483646 w 545"/>
              <a:gd name="T63" fmla="*/ 2147483646 h 594"/>
              <a:gd name="T64" fmla="*/ 2147483646 w 545"/>
              <a:gd name="T65" fmla="*/ 2147483646 h 594"/>
              <a:gd name="T66" fmla="*/ 2147483646 w 545"/>
              <a:gd name="T67" fmla="*/ 2147483646 h 594"/>
              <a:gd name="T68" fmla="*/ 2147483646 w 545"/>
              <a:gd name="T69" fmla="*/ 2147483646 h 594"/>
              <a:gd name="T70" fmla="*/ 2147483646 w 545"/>
              <a:gd name="T71" fmla="*/ 2147483646 h 594"/>
              <a:gd name="T72" fmla="*/ 2147483646 w 545"/>
              <a:gd name="T73" fmla="*/ 2147483646 h 594"/>
              <a:gd name="T74" fmla="*/ 2147483646 w 545"/>
              <a:gd name="T75" fmla="*/ 2147483646 h 594"/>
              <a:gd name="T76" fmla="*/ 2147483646 w 545"/>
              <a:gd name="T77" fmla="*/ 2147483646 h 594"/>
              <a:gd name="T78" fmla="*/ 2147483646 w 545"/>
              <a:gd name="T79" fmla="*/ 2147483646 h 594"/>
              <a:gd name="T80" fmla="*/ 2147483646 w 545"/>
              <a:gd name="T81" fmla="*/ 2147483646 h 594"/>
              <a:gd name="T82" fmla="*/ 2147483646 w 545"/>
              <a:gd name="T83" fmla="*/ 2147483646 h 594"/>
              <a:gd name="T84" fmla="*/ 2147483646 w 545"/>
              <a:gd name="T85" fmla="*/ 2147483646 h 594"/>
              <a:gd name="T86" fmla="*/ 2147483646 w 545"/>
              <a:gd name="T87" fmla="*/ 2147483646 h 594"/>
              <a:gd name="T88" fmla="*/ 2147483646 w 545"/>
              <a:gd name="T89" fmla="*/ 2147483646 h 594"/>
              <a:gd name="T90" fmla="*/ 2147483646 w 545"/>
              <a:gd name="T91" fmla="*/ 2147483646 h 594"/>
              <a:gd name="T92" fmla="*/ 2147483646 w 545"/>
              <a:gd name="T93" fmla="*/ 2147483646 h 594"/>
              <a:gd name="T94" fmla="*/ 2147483646 w 545"/>
              <a:gd name="T95" fmla="*/ 2147483646 h 594"/>
              <a:gd name="T96" fmla="*/ 2147483646 w 545"/>
              <a:gd name="T97" fmla="*/ 2147483646 h 594"/>
              <a:gd name="T98" fmla="*/ 2147483646 w 545"/>
              <a:gd name="T99" fmla="*/ 2147483646 h 594"/>
              <a:gd name="T100" fmla="*/ 2147483646 w 545"/>
              <a:gd name="T101" fmla="*/ 2147483646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6 w 606"/>
              <a:gd name="T1" fmla="*/ 2147483646 h 479"/>
              <a:gd name="T2" fmla="*/ 2147483646 w 606"/>
              <a:gd name="T3" fmla="*/ 2147483646 h 479"/>
              <a:gd name="T4" fmla="*/ 2147483646 w 606"/>
              <a:gd name="T5" fmla="*/ 2147483646 h 479"/>
              <a:gd name="T6" fmla="*/ 2147483646 w 606"/>
              <a:gd name="T7" fmla="*/ 2147483646 h 479"/>
              <a:gd name="T8" fmla="*/ 2147483646 w 606"/>
              <a:gd name="T9" fmla="*/ 2147483646 h 479"/>
              <a:gd name="T10" fmla="*/ 2147483646 w 606"/>
              <a:gd name="T11" fmla="*/ 2147483646 h 479"/>
              <a:gd name="T12" fmla="*/ 2147483646 w 606"/>
              <a:gd name="T13" fmla="*/ 2147483646 h 479"/>
              <a:gd name="T14" fmla="*/ 2147483646 w 606"/>
              <a:gd name="T15" fmla="*/ 2147483646 h 479"/>
              <a:gd name="T16" fmla="*/ 2147483646 w 606"/>
              <a:gd name="T17" fmla="*/ 2147483646 h 479"/>
              <a:gd name="T18" fmla="*/ 2147483646 w 606"/>
              <a:gd name="T19" fmla="*/ 2147483646 h 479"/>
              <a:gd name="T20" fmla="*/ 2147483646 w 606"/>
              <a:gd name="T21" fmla="*/ 2147483646 h 479"/>
              <a:gd name="T22" fmla="*/ 2147483646 w 606"/>
              <a:gd name="T23" fmla="*/ 2147483646 h 479"/>
              <a:gd name="T24" fmla="*/ 2147483646 w 606"/>
              <a:gd name="T25" fmla="*/ 2147483646 h 479"/>
              <a:gd name="T26" fmla="*/ 2147483646 w 606"/>
              <a:gd name="T27" fmla="*/ 2147483646 h 479"/>
              <a:gd name="T28" fmla="*/ 2147483646 w 606"/>
              <a:gd name="T29" fmla="*/ 2147483646 h 479"/>
              <a:gd name="T30" fmla="*/ 2147483646 w 606"/>
              <a:gd name="T31" fmla="*/ 2147483646 h 479"/>
              <a:gd name="T32" fmla="*/ 2147483646 w 606"/>
              <a:gd name="T33" fmla="*/ 2147483646 h 479"/>
              <a:gd name="T34" fmla="*/ 2147483646 w 606"/>
              <a:gd name="T35" fmla="*/ 2147483646 h 479"/>
              <a:gd name="T36" fmla="*/ 2147483646 w 606"/>
              <a:gd name="T37" fmla="*/ 2147483646 h 479"/>
              <a:gd name="T38" fmla="*/ 2147483646 w 606"/>
              <a:gd name="T39" fmla="*/ 2147483646 h 479"/>
              <a:gd name="T40" fmla="*/ 2147483646 w 606"/>
              <a:gd name="T41" fmla="*/ 2147483646 h 479"/>
              <a:gd name="T42" fmla="*/ 2147483646 w 606"/>
              <a:gd name="T43" fmla="*/ 2147483646 h 479"/>
              <a:gd name="T44" fmla="*/ 2147483646 w 606"/>
              <a:gd name="T45" fmla="*/ 2147483646 h 479"/>
              <a:gd name="T46" fmla="*/ 2147483646 w 606"/>
              <a:gd name="T47" fmla="*/ 2147483646 h 479"/>
              <a:gd name="T48" fmla="*/ 2147483646 w 606"/>
              <a:gd name="T49" fmla="*/ 2147483646 h 479"/>
              <a:gd name="T50" fmla="*/ 2147483646 w 606"/>
              <a:gd name="T51" fmla="*/ 2147483646 h 479"/>
              <a:gd name="T52" fmla="*/ 2147483646 w 606"/>
              <a:gd name="T53" fmla="*/ 2147483646 h 479"/>
              <a:gd name="T54" fmla="*/ 2147483646 w 606"/>
              <a:gd name="T55" fmla="*/ 2147483646 h 479"/>
              <a:gd name="T56" fmla="*/ 2147483646 w 606"/>
              <a:gd name="T57" fmla="*/ 2147483646 h 479"/>
              <a:gd name="T58" fmla="*/ 2147483646 w 606"/>
              <a:gd name="T59" fmla="*/ 2147483646 h 479"/>
              <a:gd name="T60" fmla="*/ 2147483646 w 606"/>
              <a:gd name="T61" fmla="*/ 2147483646 h 479"/>
              <a:gd name="T62" fmla="*/ 2147483646 w 606"/>
              <a:gd name="T63" fmla="*/ 2147483646 h 479"/>
              <a:gd name="T64" fmla="*/ 2147483646 w 606"/>
              <a:gd name="T65" fmla="*/ 2147483646 h 479"/>
              <a:gd name="T66" fmla="*/ 2147483646 w 606"/>
              <a:gd name="T67" fmla="*/ 2147483646 h 479"/>
              <a:gd name="T68" fmla="*/ 2147483646 w 606"/>
              <a:gd name="T69" fmla="*/ 2147483646 h 479"/>
              <a:gd name="T70" fmla="*/ 2147483646 w 606"/>
              <a:gd name="T71" fmla="*/ 2147483646 h 479"/>
              <a:gd name="T72" fmla="*/ 2147483646 w 606"/>
              <a:gd name="T73" fmla="*/ 2147483646 h 479"/>
              <a:gd name="T74" fmla="*/ 2147483646 w 606"/>
              <a:gd name="T75" fmla="*/ 2147483646 h 479"/>
              <a:gd name="T76" fmla="*/ 2147483646 w 606"/>
              <a:gd name="T77" fmla="*/ 2147483646 h 479"/>
              <a:gd name="T78" fmla="*/ 2147483646 w 606"/>
              <a:gd name="T79" fmla="*/ 2147483646 h 479"/>
              <a:gd name="T80" fmla="*/ 2147483646 w 606"/>
              <a:gd name="T81" fmla="*/ 2147483646 h 479"/>
              <a:gd name="T82" fmla="*/ 2147483646 w 606"/>
              <a:gd name="T83" fmla="*/ 2147483646 h 479"/>
              <a:gd name="T84" fmla="*/ 2147483646 w 606"/>
              <a:gd name="T85" fmla="*/ 2147483646 h 479"/>
              <a:gd name="T86" fmla="*/ 2147483646 w 606"/>
              <a:gd name="T87" fmla="*/ 2147483646 h 479"/>
              <a:gd name="T88" fmla="*/ 2147483646 w 606"/>
              <a:gd name="T89" fmla="*/ 2147483646 h 479"/>
              <a:gd name="T90" fmla="*/ 2147483646 w 606"/>
              <a:gd name="T91" fmla="*/ 2147483646 h 479"/>
              <a:gd name="T92" fmla="*/ 2147483646 w 606"/>
              <a:gd name="T93" fmla="*/ 2147483646 h 479"/>
              <a:gd name="T94" fmla="*/ 2147483646 w 606"/>
              <a:gd name="T95" fmla="*/ 2147483646 h 479"/>
              <a:gd name="T96" fmla="*/ 2147483646 w 606"/>
              <a:gd name="T97" fmla="*/ 2147483646 h 479"/>
              <a:gd name="T98" fmla="*/ 2147483646 w 606"/>
              <a:gd name="T99" fmla="*/ 2147483646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3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6 w 621"/>
              <a:gd name="T1" fmla="*/ 2147483646 h 460"/>
              <a:gd name="T2" fmla="*/ 2147483646 w 621"/>
              <a:gd name="T3" fmla="*/ 2147483646 h 460"/>
              <a:gd name="T4" fmla="*/ 2147483646 w 621"/>
              <a:gd name="T5" fmla="*/ 2147483646 h 460"/>
              <a:gd name="T6" fmla="*/ 2147483646 w 621"/>
              <a:gd name="T7" fmla="*/ 2147483646 h 460"/>
              <a:gd name="T8" fmla="*/ 2147483646 w 621"/>
              <a:gd name="T9" fmla="*/ 2147483646 h 460"/>
              <a:gd name="T10" fmla="*/ 2147483646 w 621"/>
              <a:gd name="T11" fmla="*/ 2147483646 h 460"/>
              <a:gd name="T12" fmla="*/ 2147483646 w 621"/>
              <a:gd name="T13" fmla="*/ 2147483646 h 460"/>
              <a:gd name="T14" fmla="*/ 2147483646 w 621"/>
              <a:gd name="T15" fmla="*/ 2147483646 h 460"/>
              <a:gd name="T16" fmla="*/ 2147483646 w 621"/>
              <a:gd name="T17" fmla="*/ 2147483646 h 460"/>
              <a:gd name="T18" fmla="*/ 2147483646 w 621"/>
              <a:gd name="T19" fmla="*/ 2147483646 h 460"/>
              <a:gd name="T20" fmla="*/ 2147483646 w 621"/>
              <a:gd name="T21" fmla="*/ 2147483646 h 460"/>
              <a:gd name="T22" fmla="*/ 2147483646 w 621"/>
              <a:gd name="T23" fmla="*/ 2147483646 h 460"/>
              <a:gd name="T24" fmla="*/ 2147483646 w 621"/>
              <a:gd name="T25" fmla="*/ 2147483646 h 460"/>
              <a:gd name="T26" fmla="*/ 2147483646 w 621"/>
              <a:gd name="T27" fmla="*/ 2147483646 h 460"/>
              <a:gd name="T28" fmla="*/ 2147483646 w 621"/>
              <a:gd name="T29" fmla="*/ 2147483646 h 460"/>
              <a:gd name="T30" fmla="*/ 2147483646 w 621"/>
              <a:gd name="T31" fmla="*/ 2147483646 h 460"/>
              <a:gd name="T32" fmla="*/ 2147483646 w 621"/>
              <a:gd name="T33" fmla="*/ 2147483646 h 460"/>
              <a:gd name="T34" fmla="*/ 2147483646 w 621"/>
              <a:gd name="T35" fmla="*/ 2147483646 h 460"/>
              <a:gd name="T36" fmla="*/ 2147483646 w 621"/>
              <a:gd name="T37" fmla="*/ 2147483646 h 460"/>
              <a:gd name="T38" fmla="*/ 2147483646 w 621"/>
              <a:gd name="T39" fmla="*/ 0 h 460"/>
              <a:gd name="T40" fmla="*/ 2147483646 w 621"/>
              <a:gd name="T41" fmla="*/ 2147483646 h 460"/>
              <a:gd name="T42" fmla="*/ 2147483646 w 621"/>
              <a:gd name="T43" fmla="*/ 2147483646 h 460"/>
              <a:gd name="T44" fmla="*/ 2147483646 w 621"/>
              <a:gd name="T45" fmla="*/ 2147483646 h 460"/>
              <a:gd name="T46" fmla="*/ 2147483646 w 621"/>
              <a:gd name="T47" fmla="*/ 2147483646 h 460"/>
              <a:gd name="T48" fmla="*/ 2147483646 w 621"/>
              <a:gd name="T49" fmla="*/ 2147483646 h 460"/>
              <a:gd name="T50" fmla="*/ 2147483646 w 621"/>
              <a:gd name="T51" fmla="*/ 2147483646 h 460"/>
              <a:gd name="T52" fmla="*/ 2147483646 w 621"/>
              <a:gd name="T53" fmla="*/ 2147483646 h 460"/>
              <a:gd name="T54" fmla="*/ 2147483646 w 621"/>
              <a:gd name="T55" fmla="*/ 2147483646 h 460"/>
              <a:gd name="T56" fmla="*/ 2147483646 w 621"/>
              <a:gd name="T57" fmla="*/ 2147483646 h 460"/>
              <a:gd name="T58" fmla="*/ 2147483646 w 621"/>
              <a:gd name="T59" fmla="*/ 2147483646 h 460"/>
              <a:gd name="T60" fmla="*/ 2147483646 w 621"/>
              <a:gd name="T61" fmla="*/ 2147483646 h 460"/>
              <a:gd name="T62" fmla="*/ 2147483646 w 621"/>
              <a:gd name="T63" fmla="*/ 2147483646 h 460"/>
              <a:gd name="T64" fmla="*/ 2147483646 w 621"/>
              <a:gd name="T65" fmla="*/ 2147483646 h 460"/>
              <a:gd name="T66" fmla="*/ 2147483646 w 621"/>
              <a:gd name="T67" fmla="*/ 2147483646 h 460"/>
              <a:gd name="T68" fmla="*/ 2147483646 w 621"/>
              <a:gd name="T69" fmla="*/ 2147483646 h 460"/>
              <a:gd name="T70" fmla="*/ 2147483646 w 621"/>
              <a:gd name="T71" fmla="*/ 2147483646 h 460"/>
              <a:gd name="T72" fmla="*/ 2147483646 w 621"/>
              <a:gd name="T73" fmla="*/ 2147483646 h 460"/>
              <a:gd name="T74" fmla="*/ 2147483646 w 621"/>
              <a:gd name="T75" fmla="*/ 2147483646 h 460"/>
              <a:gd name="T76" fmla="*/ 2147483646 w 621"/>
              <a:gd name="T77" fmla="*/ 2147483646 h 460"/>
              <a:gd name="T78" fmla="*/ 2147483646 w 621"/>
              <a:gd name="T79" fmla="*/ 2147483646 h 460"/>
              <a:gd name="T80" fmla="*/ 2147483646 w 621"/>
              <a:gd name="T81" fmla="*/ 2147483646 h 460"/>
              <a:gd name="T82" fmla="*/ 2147483646 w 621"/>
              <a:gd name="T83" fmla="*/ 2147483646 h 460"/>
              <a:gd name="T84" fmla="*/ 2147483646 w 621"/>
              <a:gd name="T85" fmla="*/ 2147483646 h 460"/>
              <a:gd name="T86" fmla="*/ 2147483646 w 621"/>
              <a:gd name="T87" fmla="*/ 2147483646 h 460"/>
              <a:gd name="T88" fmla="*/ 2147483646 w 621"/>
              <a:gd name="T89" fmla="*/ 2147483646 h 460"/>
              <a:gd name="T90" fmla="*/ 2147483646 w 621"/>
              <a:gd name="T91" fmla="*/ 2147483646 h 460"/>
              <a:gd name="T92" fmla="*/ 2147483646 w 621"/>
              <a:gd name="T93" fmla="*/ 2147483646 h 460"/>
              <a:gd name="T94" fmla="*/ 2147483646 w 621"/>
              <a:gd name="T95" fmla="*/ 2147483646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5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6 w 784"/>
              <a:gd name="T1" fmla="*/ 2147483646 h 485"/>
              <a:gd name="T2" fmla="*/ 2147483646 w 784"/>
              <a:gd name="T3" fmla="*/ 2147483646 h 485"/>
              <a:gd name="T4" fmla="*/ 2147483646 w 784"/>
              <a:gd name="T5" fmla="*/ 2147483646 h 485"/>
              <a:gd name="T6" fmla="*/ 2147483646 w 784"/>
              <a:gd name="T7" fmla="*/ 2147483646 h 485"/>
              <a:gd name="T8" fmla="*/ 2147483646 w 784"/>
              <a:gd name="T9" fmla="*/ 2147483646 h 485"/>
              <a:gd name="T10" fmla="*/ 2147483646 w 784"/>
              <a:gd name="T11" fmla="*/ 2147483646 h 485"/>
              <a:gd name="T12" fmla="*/ 2147483646 w 784"/>
              <a:gd name="T13" fmla="*/ 2147483646 h 485"/>
              <a:gd name="T14" fmla="*/ 2147483646 w 784"/>
              <a:gd name="T15" fmla="*/ 2147483646 h 485"/>
              <a:gd name="T16" fmla="*/ 2147483646 w 784"/>
              <a:gd name="T17" fmla="*/ 2147483646 h 485"/>
              <a:gd name="T18" fmla="*/ 2147483646 w 784"/>
              <a:gd name="T19" fmla="*/ 2147483646 h 485"/>
              <a:gd name="T20" fmla="*/ 2147483646 w 784"/>
              <a:gd name="T21" fmla="*/ 2147483646 h 485"/>
              <a:gd name="T22" fmla="*/ 2147483646 w 784"/>
              <a:gd name="T23" fmla="*/ 2147483646 h 485"/>
              <a:gd name="T24" fmla="*/ 2147483646 w 784"/>
              <a:gd name="T25" fmla="*/ 2147483646 h 485"/>
              <a:gd name="T26" fmla="*/ 2147483646 w 784"/>
              <a:gd name="T27" fmla="*/ 2147483646 h 485"/>
              <a:gd name="T28" fmla="*/ 2147483646 w 784"/>
              <a:gd name="T29" fmla="*/ 2147483646 h 485"/>
              <a:gd name="T30" fmla="*/ 2147483646 w 784"/>
              <a:gd name="T31" fmla="*/ 2147483646 h 485"/>
              <a:gd name="T32" fmla="*/ 2147483646 w 784"/>
              <a:gd name="T33" fmla="*/ 2147483646 h 485"/>
              <a:gd name="T34" fmla="*/ 2147483646 w 784"/>
              <a:gd name="T35" fmla="*/ 2147483646 h 485"/>
              <a:gd name="T36" fmla="*/ 0 w 784"/>
              <a:gd name="T37" fmla="*/ 2147483646 h 485"/>
              <a:gd name="T38" fmla="*/ 2147483646 w 784"/>
              <a:gd name="T39" fmla="*/ 2147483646 h 485"/>
              <a:gd name="T40" fmla="*/ 2147483646 w 784"/>
              <a:gd name="T41" fmla="*/ 2147483646 h 485"/>
              <a:gd name="T42" fmla="*/ 2147483646 w 784"/>
              <a:gd name="T43" fmla="*/ 2147483646 h 485"/>
              <a:gd name="T44" fmla="*/ 2147483646 w 784"/>
              <a:gd name="T45" fmla="*/ 2147483646 h 485"/>
              <a:gd name="T46" fmla="*/ 2147483646 w 784"/>
              <a:gd name="T47" fmla="*/ 2147483646 h 485"/>
              <a:gd name="T48" fmla="*/ 2147483646 w 784"/>
              <a:gd name="T49" fmla="*/ 2147483646 h 485"/>
              <a:gd name="T50" fmla="*/ 2147483646 w 784"/>
              <a:gd name="T51" fmla="*/ 2147483646 h 485"/>
              <a:gd name="T52" fmla="*/ 2147483646 w 784"/>
              <a:gd name="T53" fmla="*/ 0 h 485"/>
              <a:gd name="T54" fmla="*/ 2147483646 w 784"/>
              <a:gd name="T55" fmla="*/ 2147483646 h 485"/>
              <a:gd name="T56" fmla="*/ 2147483646 w 784"/>
              <a:gd name="T57" fmla="*/ 2147483646 h 485"/>
              <a:gd name="T58" fmla="*/ 2147483646 w 784"/>
              <a:gd name="T59" fmla="*/ 2147483646 h 485"/>
              <a:gd name="T60" fmla="*/ 2147483646 w 784"/>
              <a:gd name="T61" fmla="*/ 2147483646 h 485"/>
              <a:gd name="T62" fmla="*/ 2147483646 w 784"/>
              <a:gd name="T63" fmla="*/ 2147483646 h 485"/>
              <a:gd name="T64" fmla="*/ 2147483646 w 784"/>
              <a:gd name="T65" fmla="*/ 2147483646 h 485"/>
              <a:gd name="T66" fmla="*/ 2147483646 w 784"/>
              <a:gd name="T67" fmla="*/ 2147483646 h 485"/>
              <a:gd name="T68" fmla="*/ 2147483646 w 784"/>
              <a:gd name="T69" fmla="*/ 2147483646 h 485"/>
              <a:gd name="T70" fmla="*/ 2147483646 w 784"/>
              <a:gd name="T71" fmla="*/ 2147483646 h 485"/>
              <a:gd name="T72" fmla="*/ 2147483646 w 784"/>
              <a:gd name="T73" fmla="*/ 2147483646 h 485"/>
              <a:gd name="T74" fmla="*/ 2147483646 w 784"/>
              <a:gd name="T75" fmla="*/ 2147483646 h 485"/>
              <a:gd name="T76" fmla="*/ 2147483646 w 784"/>
              <a:gd name="T77" fmla="*/ 2147483646 h 485"/>
              <a:gd name="T78" fmla="*/ 2147483646 w 784"/>
              <a:gd name="T79" fmla="*/ 2147483646 h 485"/>
              <a:gd name="T80" fmla="*/ 2147483646 w 784"/>
              <a:gd name="T81" fmla="*/ 2147483646 h 485"/>
              <a:gd name="T82" fmla="*/ 2147483646 w 784"/>
              <a:gd name="T83" fmla="*/ 2147483646 h 485"/>
              <a:gd name="T84" fmla="*/ 2147483646 w 784"/>
              <a:gd name="T85" fmla="*/ 2147483646 h 485"/>
              <a:gd name="T86" fmla="*/ 2147483646 w 784"/>
              <a:gd name="T87" fmla="*/ 2147483646 h 485"/>
              <a:gd name="T88" fmla="*/ 2147483646 w 784"/>
              <a:gd name="T89" fmla="*/ 2147483646 h 485"/>
              <a:gd name="T90" fmla="*/ 2147483646 w 784"/>
              <a:gd name="T91" fmla="*/ 2147483646 h 485"/>
              <a:gd name="T92" fmla="*/ 2147483646 w 784"/>
              <a:gd name="T93" fmla="*/ 2147483646 h 485"/>
              <a:gd name="T94" fmla="*/ 2147483646 w 784"/>
              <a:gd name="T95" fmla="*/ 2147483646 h 485"/>
              <a:gd name="T96" fmla="*/ 2147483646 w 784"/>
              <a:gd name="T97" fmla="*/ 2147483646 h 485"/>
              <a:gd name="T98" fmla="*/ 2147483646 w 784"/>
              <a:gd name="T99" fmla="*/ 2147483646 h 485"/>
              <a:gd name="T100" fmla="*/ 2147483646 w 784"/>
              <a:gd name="T101" fmla="*/ 2147483646 h 485"/>
              <a:gd name="T102" fmla="*/ 2147483646 w 784"/>
              <a:gd name="T103" fmla="*/ 2147483646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859" name="Tytuł 2"/>
          <p:cNvSpPr txBox="1">
            <a:spLocks/>
          </p:cNvSpPr>
          <p:nvPr/>
        </p:nvSpPr>
        <p:spPr bwMode="auto">
          <a:xfrm>
            <a:off x="453231" y="1660008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60" name="Rectangle 1"/>
          <p:cNvSpPr>
            <a:spLocks noChangeArrowheads="1"/>
          </p:cNvSpPr>
          <p:nvPr/>
        </p:nvSpPr>
        <p:spPr bwMode="auto">
          <a:xfrm rot="10800000" flipV="1">
            <a:off x="677863" y="3144838"/>
            <a:ext cx="77803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pl-PL" altLang="pl-PL" sz="2000">
              <a:latin typeface="Arial" panose="020B0604020202020204" pitchFamily="34" charset="0"/>
            </a:endParaRPr>
          </a:p>
        </p:txBody>
      </p:sp>
      <p:sp>
        <p:nvSpPr>
          <p:cNvPr id="35862" name="pole tekstowe 1"/>
          <p:cNvSpPr txBox="1">
            <a:spLocks noChangeArrowheads="1"/>
          </p:cNvSpPr>
          <p:nvPr/>
        </p:nvSpPr>
        <p:spPr bwMode="auto">
          <a:xfrm>
            <a:off x="185737" y="756502"/>
            <a:ext cx="86407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Poddziałanie 19.4 : Wsparcie na rzecz kosztów bieżących i aktywizacji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Beneficjent: LGD, których LSR zostały wybrane do realizacji i finansowania ze środków Programu.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pl-PL" altLang="pl-PL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Zakres: wsparcie bieżącego funkcjonowania LGD, w tym funkcjonowanie biura, doskonalenie zawodowe osób uczestniczących w realizacji LSR, wzmocnienie procesu aktywizacji, zapewnienie wsparcia dla potencjalnych beneficjentów.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07" y="2445648"/>
            <a:ext cx="7558579" cy="2752344"/>
          </a:xfrm>
          <a:prstGeom prst="rect">
            <a:avLst/>
          </a:prstGeom>
        </p:spPr>
      </p:pic>
      <p:pic>
        <p:nvPicPr>
          <p:cNvPr id="27" name="Obraz 4" descr="logotyp(claim)_pl.gif">
            <a:extLst>
              <a:ext uri="{FF2B5EF4-FFF2-40B4-BE49-F238E27FC236}">
                <a16:creationId xmlns:a16="http://schemas.microsoft.com/office/drawing/2014/main" id="{B3FB3235-6D1C-43D6-9902-85F908F53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88"/>
            <a:ext cx="2214578" cy="4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6" descr="piktogramy_zestaw.gif">
            <a:extLst>
              <a:ext uri="{FF2B5EF4-FFF2-40B4-BE49-F238E27FC236}">
                <a16:creationId xmlns:a16="http://schemas.microsoft.com/office/drawing/2014/main" id="{97A4EA04-C546-41CC-AF25-5693C9D0D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57188"/>
            <a:ext cx="2286016" cy="3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rostokąt 29">
            <a:extLst>
              <a:ext uri="{FF2B5EF4-FFF2-40B4-BE49-F238E27FC236}">
                <a16:creationId xmlns:a16="http://schemas.microsoft.com/office/drawing/2014/main" id="{47DB1EF5-9A0B-46F1-8366-12011B1F1B14}"/>
              </a:ext>
            </a:extLst>
          </p:cNvPr>
          <p:cNvSpPr/>
          <p:nvPr/>
        </p:nvSpPr>
        <p:spPr bwMode="auto">
          <a:xfrm>
            <a:off x="0" y="6500813"/>
            <a:ext cx="9144000" cy="357187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773FEBF-9F74-43AB-8647-824CE6A0BB70}"/>
              </a:ext>
            </a:extLst>
          </p:cNvPr>
          <p:cNvSpPr txBox="1"/>
          <p:nvPr/>
        </p:nvSpPr>
        <p:spPr>
          <a:xfrm>
            <a:off x="214458" y="6540906"/>
            <a:ext cx="58339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  XIV Mazowiecki Kongres Rozwoju Obszarów Wiejskich </a:t>
            </a:r>
          </a:p>
        </p:txBody>
      </p:sp>
      <p:sp>
        <p:nvSpPr>
          <p:cNvPr id="32" name="Symbol zastępczy numeru slajdu 17">
            <a:extLst>
              <a:ext uri="{FF2B5EF4-FFF2-40B4-BE49-F238E27FC236}">
                <a16:creationId xmlns:a16="http://schemas.microsoft.com/office/drawing/2014/main" id="{93F9F518-8029-4DB1-86BC-8C5E30160F17}"/>
              </a:ext>
            </a:extLst>
          </p:cNvPr>
          <p:cNvSpPr txBox="1">
            <a:spLocks/>
          </p:cNvSpPr>
          <p:nvPr/>
        </p:nvSpPr>
        <p:spPr bwMode="auto">
          <a:xfrm>
            <a:off x="4643438" y="6500813"/>
            <a:ext cx="4143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200" dirty="0">
                <a:solidFill>
                  <a:schemeClr val="bg1"/>
                </a:solidFill>
                <a:cs typeface="Arial" panose="020B0604020202020204" pitchFamily="34" charset="0"/>
              </a:rPr>
              <a:t>Warszawa, 28 października 2021 r.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5B8AB3-6C51-4F6E-A1CD-E6A32C57B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349682"/>
              </p:ext>
            </p:extLst>
          </p:nvPr>
        </p:nvGraphicFramePr>
        <p:xfrm>
          <a:off x="899592" y="5317478"/>
          <a:ext cx="7056784" cy="106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yw pakiet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0D936771C969468E7AF0C2825DBE2D" ma:contentTypeVersion="2" ma:contentTypeDescription="Utwórz nowy dokument." ma:contentTypeScope="" ma:versionID="633e3397433aaec03f39d8ee69344335">
  <xsd:schema xmlns:xsd="http://www.w3.org/2001/XMLSchema" xmlns:xs="http://www.w3.org/2001/XMLSchema" xmlns:p="http://schemas.microsoft.com/office/2006/metadata/properties" xmlns:ns2="03d8cb41-9c1a-4e4b-8e47-a618fcdbd5fa" xmlns:ns3="07b7ab49-311d-416e-8e97-324e2c9b47b0" targetNamespace="http://schemas.microsoft.com/office/2006/metadata/properties" ma:root="true" ma:fieldsID="10079dd1c10b8da32ee3556de92a1e5a" ns2:_="" ns3:_="">
    <xsd:import namespace="03d8cb41-9c1a-4e4b-8e47-a618fcdbd5fa"/>
    <xsd:import namespace="07b7ab49-311d-416e-8e97-324e2c9b47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8cb41-9c1a-4e4b-8e47-a618fcdbd5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7ab49-311d-416e-8e97-324e2c9b47b0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10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7b7ab49-311d-416e-8e97-324e2c9b47b0">DQVEUTKVX5HN-2029630870-60254</_dlc_DocId>
    <_dlc_DocIdUrl xmlns="07b7ab49-311d-416e-8e97-324e2c9b47b0">
      <Url>https://portal.umwm.local/departament/drrow/brksow/_layouts/15/DocIdRedir.aspx?ID=DQVEUTKVX5HN-2029630870-60254</Url>
      <Description>DQVEUTKVX5HN-2029630870-60254</Description>
    </_dlc_DocIdUrl>
  </documentManagement>
</p:properties>
</file>

<file path=customXml/itemProps1.xml><?xml version="1.0" encoding="utf-8"?>
<ds:datastoreItem xmlns:ds="http://schemas.openxmlformats.org/officeDocument/2006/customXml" ds:itemID="{32B0FFF1-2639-4630-8543-A6F27B6F177E}"/>
</file>

<file path=customXml/itemProps2.xml><?xml version="1.0" encoding="utf-8"?>
<ds:datastoreItem xmlns:ds="http://schemas.openxmlformats.org/officeDocument/2006/customXml" ds:itemID="{477C7FDD-78B0-4ADA-91E0-65D8FE10CB7B}"/>
</file>

<file path=customXml/itemProps3.xml><?xml version="1.0" encoding="utf-8"?>
<ds:datastoreItem xmlns:ds="http://schemas.openxmlformats.org/officeDocument/2006/customXml" ds:itemID="{9C4806B0-482F-4F93-9DDA-3B7B96ECA48C}"/>
</file>

<file path=customXml/itemProps4.xml><?xml version="1.0" encoding="utf-8"?>
<ds:datastoreItem xmlns:ds="http://schemas.openxmlformats.org/officeDocument/2006/customXml" ds:itemID="{E93E6030-92F7-4ADA-8DEE-0C7EF9737082}"/>
</file>

<file path=docProps/app.xml><?xml version="1.0" encoding="utf-8"?>
<Properties xmlns="http://schemas.openxmlformats.org/officeDocument/2006/extended-properties" xmlns:vt="http://schemas.openxmlformats.org/officeDocument/2006/docPropsVTypes">
  <TotalTime>6017</TotalTime>
  <Words>3486</Words>
  <Application>Microsoft Office PowerPoint</Application>
  <PresentationFormat>Pokaz na ekranie (4:3)</PresentationFormat>
  <Paragraphs>724</Paragraphs>
  <Slides>47</Slides>
  <Notes>31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47</vt:i4>
      </vt:variant>
    </vt:vector>
  </HeadingPairs>
  <TitlesOfParts>
    <vt:vector size="54" baseType="lpstr">
      <vt:lpstr>Arial</vt:lpstr>
      <vt:lpstr>Calibri</vt:lpstr>
      <vt:lpstr>Times New Roman</vt:lpstr>
      <vt:lpstr>Trebuchet MS</vt:lpstr>
      <vt:lpstr>Wingdings</vt:lpstr>
      <vt:lpstr>Motyw pakietu Office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Arkadiusz Jedynak</dc:creator>
  <cp:lastModifiedBy>Brzeziński Łukasz</cp:lastModifiedBy>
  <cp:revision>593</cp:revision>
  <cp:lastPrinted>2021-10-21T12:29:23Z</cp:lastPrinted>
  <dcterms:created xsi:type="dcterms:W3CDTF">2009-05-15T06:51:52Z</dcterms:created>
  <dcterms:modified xsi:type="dcterms:W3CDTF">2021-10-26T11:39:18Z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0x010100230D936771C969468E7AF0C2825DBE2D</vt:lpwstr>
  </property>
  <property fmtid="{D5CDD505-2E9C-101B-9397-08002B2CF9AE}" pid="3" name="_dlc_DocIdItemGuid">
    <vt:lpwstr>19eea62a-9596-4838-8cb1-e35226f7613e</vt:lpwstr>
  </property>
</Properties>
</file>